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69C0B-B9D6-44F5-8A75-63B396B47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AD3D2-EAF2-4DEA-ADA0-2ACC7237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8F2A9-9536-42EF-91EC-6387722D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C98E2-BA68-4C7C-8400-9F1F455C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2619D-64E8-4C7F-AE2C-91298613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C23C6-E4E5-4E03-88AB-0EF4B84B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F604A-84F4-400E-8EC3-5E3EDD6C3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59218-FE3F-4EA2-91F4-98B21062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8C172-CA50-480D-924A-35A96B6E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9148-CFF5-4859-83F0-AE1B4D31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9365E-B32F-4D59-9968-C3F29ADF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3155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均值不等式的定义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均值不等式的证明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均值不等式的扩展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均值不等式的定义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均值不等式的文字描述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均值不等式的文字描述为：“对于任意正数$x_1, x_2, ..., x_n$，有$\frac{x_1 + x_2 + ... + x_n}{n} \geq \sqrt[n]{x_1x_2...x_n}$，当且仅当$x_1 = x_2 = ... = x_n$时等号成立。”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3485" y="1472184"/>
            <a:ext cx="4777740" cy="4726496"/>
            <a:chOff x="1213485" y="1472184"/>
            <a:chExt cx="4777740" cy="4726496"/>
          </a:xfrm>
        </p:grpSpPr>
        <p:sp>
          <p:nvSpPr>
            <p:cNvPr id="3" name="AutoShape 3"/>
            <p:cNvSpPr/>
            <p:nvPr/>
          </p:nvSpPr>
          <p:spPr>
            <a:xfrm>
              <a:off x="2551652" y="2834449"/>
              <a:ext cx="2090833" cy="209235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917507" y="1472184"/>
              <a:ext cx="1405890" cy="1216247"/>
            </a:xfrm>
            <a:custGeom>
              <a:rect l="l" t="t" r="r" b="b"/>
              <a:pathLst>
                <a:path w="1881326" h="1627641">
                  <a:moveTo>
                    <a:pt x="909737" y="0"/>
                  </a:moveTo>
                  <a:cubicBezTo>
                    <a:pt x="1446331" y="0"/>
                    <a:pt x="1881327" y="434996"/>
                    <a:pt x="1881327" y="971590"/>
                  </a:cubicBezTo>
                  <a:cubicBezTo>
                    <a:pt x="1881327" y="1225467"/>
                    <a:pt x="1783954" y="1456601"/>
                    <a:pt x="1622304" y="1627643"/>
                  </a:cubicBezTo>
                  <a:cubicBezTo>
                    <a:pt x="1407823" y="1531333"/>
                    <a:pt x="1169935" y="1478429"/>
                    <a:pt x="919691" y="1478429"/>
                  </a:cubicBezTo>
                  <a:cubicBezTo>
                    <a:pt x="752338" y="1478429"/>
                    <a:pt x="590510" y="1502090"/>
                    <a:pt x="437764" y="1547609"/>
                  </a:cubicBezTo>
                  <a:cubicBezTo>
                    <a:pt x="439086" y="1543067"/>
                    <a:pt x="439528" y="1538427"/>
                    <a:pt x="439938" y="1533777"/>
                  </a:cubicBezTo>
                  <a:cubicBezTo>
                    <a:pt x="472664" y="1162783"/>
                    <a:pt x="292347" y="822130"/>
                    <a:pt x="0" y="633018"/>
                  </a:cubicBezTo>
                  <a:cubicBezTo>
                    <a:pt x="136468" y="263166"/>
                    <a:pt x="492370" y="0"/>
                    <a:pt x="909737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21307011">
              <a:off x="4120229" y="1819846"/>
              <a:ext cx="1293019" cy="1451038"/>
            </a:xfrm>
            <a:custGeom>
              <a:rect l="l" t="t" r="r" b="b"/>
              <a:pathLst>
                <a:path w="1731010" h="1942870">
                  <a:moveTo>
                    <a:pt x="858760" y="5016"/>
                  </a:moveTo>
                  <a:cubicBezTo>
                    <a:pt x="1348690" y="54771"/>
                    <a:pt x="1731010" y="468533"/>
                    <a:pt x="1731010" y="971590"/>
                  </a:cubicBezTo>
                  <a:cubicBezTo>
                    <a:pt x="1731011" y="1506152"/>
                    <a:pt x="1299302" y="1939885"/>
                    <a:pt x="765509" y="1942872"/>
                  </a:cubicBezTo>
                  <a:cubicBezTo>
                    <a:pt x="615484" y="1581148"/>
                    <a:pt x="345116" y="1278803"/>
                    <a:pt x="0" y="1090065"/>
                  </a:cubicBezTo>
                  <a:cubicBezTo>
                    <a:pt x="173819" y="931818"/>
                    <a:pt x="290325" y="709981"/>
                    <a:pt x="311916" y="457252"/>
                  </a:cubicBezTo>
                  <a:cubicBezTo>
                    <a:pt x="321717" y="342547"/>
                    <a:pt x="311168" y="230797"/>
                    <a:pt x="282160" y="125858"/>
                  </a:cubicBezTo>
                  <a:cubicBezTo>
                    <a:pt x="422873" y="45524"/>
                    <a:pt x="585831" y="0"/>
                    <a:pt x="759421" y="0"/>
                  </a:cubicBezTo>
                  <a:cubicBezTo>
                    <a:pt x="792958" y="0"/>
                    <a:pt x="826098" y="1699"/>
                    <a:pt x="858760" y="501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20990394">
              <a:off x="4768977" y="2841974"/>
              <a:ext cx="1222248" cy="1417987"/>
            </a:xfrm>
            <a:custGeom>
              <a:rect l="l" t="t" r="r" b="b"/>
              <a:pathLst>
                <a:path w="1635030" h="1897952">
                  <a:moveTo>
                    <a:pt x="956588" y="0"/>
                  </a:moveTo>
                  <a:cubicBezTo>
                    <a:pt x="1349940" y="124139"/>
                    <a:pt x="1635030" y="491957"/>
                    <a:pt x="1635030" y="926362"/>
                  </a:cubicBezTo>
                  <a:cubicBezTo>
                    <a:pt x="1635030" y="1462956"/>
                    <a:pt x="1200034" y="1897952"/>
                    <a:pt x="663440" y="1897952"/>
                  </a:cubicBezTo>
                  <a:cubicBezTo>
                    <a:pt x="406603" y="1897952"/>
                    <a:pt x="173042" y="1798295"/>
                    <a:pt x="0" y="1634809"/>
                  </a:cubicBezTo>
                  <a:cubicBezTo>
                    <a:pt x="50748" y="1518368"/>
                    <a:pt x="88053" y="1394101"/>
                    <a:pt x="111401" y="1263820"/>
                  </a:cubicBezTo>
                  <a:cubicBezTo>
                    <a:pt x="162526" y="978537"/>
                    <a:pt x="140877" y="697051"/>
                    <a:pt x="58634" y="438772"/>
                  </a:cubicBezTo>
                  <a:cubicBezTo>
                    <a:pt x="428124" y="471037"/>
                    <a:pt x="767689" y="291430"/>
                    <a:pt x="956588" y="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800000">
              <a:off x="4544663" y="4080796"/>
              <a:ext cx="1246346" cy="1431512"/>
            </a:xfrm>
            <a:custGeom>
              <a:rect l="l" t="t" r="r" b="b"/>
              <a:pathLst>
                <a:path w="1668225" h="1917087">
                  <a:moveTo>
                    <a:pt x="63584" y="420981"/>
                  </a:moveTo>
                  <a:cubicBezTo>
                    <a:pt x="301175" y="436911"/>
                    <a:pt x="544391" y="362470"/>
                    <a:pt x="740979" y="196574"/>
                  </a:cubicBezTo>
                  <a:cubicBezTo>
                    <a:pt x="810270" y="138102"/>
                    <a:pt x="869335" y="72009"/>
                    <a:pt x="917157" y="0"/>
                  </a:cubicBezTo>
                  <a:cubicBezTo>
                    <a:pt x="1347622" y="99043"/>
                    <a:pt x="1668225" y="484830"/>
                    <a:pt x="1668225" y="945497"/>
                  </a:cubicBezTo>
                  <a:cubicBezTo>
                    <a:pt x="1668225" y="1482091"/>
                    <a:pt x="1233229" y="1917087"/>
                    <a:pt x="696635" y="1917087"/>
                  </a:cubicBezTo>
                  <a:cubicBezTo>
                    <a:pt x="423198" y="1917087"/>
                    <a:pt x="176143" y="1804131"/>
                    <a:pt x="0" y="1621933"/>
                  </a:cubicBezTo>
                  <a:cubicBezTo>
                    <a:pt x="162221" y="1248707"/>
                    <a:pt x="190159" y="822130"/>
                    <a:pt x="63584" y="420981"/>
                  </a:cubicBezTo>
                  <a:close/>
                </a:path>
              </a:pathLst>
            </a:custGeom>
            <a:solidFill>
              <a:schemeClr val="accent6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503323">
              <a:off x="3420237" y="4872514"/>
              <a:ext cx="1451038" cy="1326166"/>
            </a:xfrm>
            <a:custGeom>
              <a:rect l="l" t="t" r="r" b="b"/>
              <a:pathLst>
                <a:path w="1943180" h="1775308">
                  <a:moveTo>
                    <a:pt x="904367" y="0"/>
                  </a:moveTo>
                  <a:cubicBezTo>
                    <a:pt x="1062994" y="197860"/>
                    <a:pt x="1299569" y="331902"/>
                    <a:pt x="1572225" y="355491"/>
                  </a:cubicBezTo>
                  <a:cubicBezTo>
                    <a:pt x="1659461" y="363038"/>
                    <a:pt x="1745001" y="358812"/>
                    <a:pt x="1827075" y="343010"/>
                  </a:cubicBezTo>
                  <a:cubicBezTo>
                    <a:pt x="1901182" y="480062"/>
                    <a:pt x="1943180" y="636986"/>
                    <a:pt x="1943180" y="803718"/>
                  </a:cubicBezTo>
                  <a:cubicBezTo>
                    <a:pt x="1943180" y="1340312"/>
                    <a:pt x="1508184" y="1775308"/>
                    <a:pt x="971590" y="1775308"/>
                  </a:cubicBezTo>
                  <a:cubicBezTo>
                    <a:pt x="434996" y="1775308"/>
                    <a:pt x="0" y="1340312"/>
                    <a:pt x="0" y="803718"/>
                  </a:cubicBezTo>
                  <a:lnTo>
                    <a:pt x="291" y="799869"/>
                  </a:lnTo>
                  <a:lnTo>
                    <a:pt x="109854" y="755236"/>
                  </a:lnTo>
                  <a:cubicBezTo>
                    <a:pt x="463499" y="589912"/>
                    <a:pt x="735380" y="320692"/>
                    <a:pt x="904367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176661">
              <a:off x="2276189" y="4955381"/>
              <a:ext cx="1411986" cy="1234345"/>
            </a:xfrm>
            <a:custGeom>
              <a:rect l="l" t="t" r="r" b="b"/>
              <a:pathLst>
                <a:path w="1889392" h="1651744">
                  <a:moveTo>
                    <a:pt x="279665" y="0"/>
                  </a:moveTo>
                  <a:cubicBezTo>
                    <a:pt x="634044" y="154724"/>
                    <a:pt x="1040729" y="190238"/>
                    <a:pt x="1435837" y="76626"/>
                  </a:cubicBezTo>
                  <a:cubicBezTo>
                    <a:pt x="1435485" y="77872"/>
                    <a:pt x="1435361" y="79143"/>
                    <a:pt x="1435240" y="80413"/>
                  </a:cubicBezTo>
                  <a:cubicBezTo>
                    <a:pt x="1399091" y="459696"/>
                    <a:pt x="1586117" y="808797"/>
                    <a:pt x="1889394" y="996686"/>
                  </a:cubicBezTo>
                  <a:cubicBezTo>
                    <a:pt x="1758959" y="1378030"/>
                    <a:pt x="1397239" y="1651744"/>
                    <a:pt x="971590" y="1651744"/>
                  </a:cubicBezTo>
                  <a:cubicBezTo>
                    <a:pt x="434996" y="1651744"/>
                    <a:pt x="0" y="1216748"/>
                    <a:pt x="0" y="680154"/>
                  </a:cubicBezTo>
                  <a:cubicBezTo>
                    <a:pt x="0" y="414855"/>
                    <a:pt x="106332" y="174391"/>
                    <a:pt x="279665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909458">
              <a:off x="1392650" y="3964877"/>
              <a:ext cx="1341215" cy="1452563"/>
            </a:xfrm>
            <a:custGeom>
              <a:rect l="l" t="t" r="r" b="b"/>
              <a:pathLst>
                <a:path w="1796590" h="1943180">
                  <a:moveTo>
                    <a:pt x="682669" y="43681"/>
                  </a:moveTo>
                  <a:cubicBezTo>
                    <a:pt x="773939" y="15293"/>
                    <a:pt x="870979" y="0"/>
                    <a:pt x="971590" y="0"/>
                  </a:cubicBezTo>
                  <a:lnTo>
                    <a:pt x="982053" y="950"/>
                  </a:lnTo>
                  <a:cubicBezTo>
                    <a:pt x="1137146" y="405830"/>
                    <a:pt x="1432341" y="724421"/>
                    <a:pt x="1796590" y="913797"/>
                  </a:cubicBezTo>
                  <a:cubicBezTo>
                    <a:pt x="1609613" y="1073552"/>
                    <a:pt x="1484803" y="1305144"/>
                    <a:pt x="1464191" y="1569791"/>
                  </a:cubicBezTo>
                  <a:cubicBezTo>
                    <a:pt x="1458025" y="1648968"/>
                    <a:pt x="1461531" y="1726667"/>
                    <a:pt x="1474818" y="1801546"/>
                  </a:cubicBezTo>
                  <a:cubicBezTo>
                    <a:pt x="1328502" y="1891776"/>
                    <a:pt x="1156049" y="1943180"/>
                    <a:pt x="971590" y="1943180"/>
                  </a:cubicBezTo>
                  <a:cubicBezTo>
                    <a:pt x="434996" y="1943180"/>
                    <a:pt x="0" y="1508184"/>
                    <a:pt x="0" y="971590"/>
                  </a:cubicBezTo>
                  <a:cubicBezTo>
                    <a:pt x="0" y="535607"/>
                    <a:pt x="287165" y="166695"/>
                    <a:pt x="682669" y="4368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548672">
              <a:off x="1213485" y="2822353"/>
              <a:ext cx="1246346" cy="1413415"/>
            </a:xfrm>
            <a:custGeom>
              <a:rect l="l" t="t" r="r" b="b"/>
              <a:pathLst>
                <a:path w="1668162" h="1890659">
                  <a:moveTo>
                    <a:pt x="775781" y="19739"/>
                  </a:moveTo>
                  <a:cubicBezTo>
                    <a:pt x="839029" y="6797"/>
                    <a:pt x="904516" y="0"/>
                    <a:pt x="971590" y="0"/>
                  </a:cubicBezTo>
                  <a:cubicBezTo>
                    <a:pt x="1244994" y="0"/>
                    <a:pt x="1492023" y="112929"/>
                    <a:pt x="1668163" y="295086"/>
                  </a:cubicBezTo>
                  <a:cubicBezTo>
                    <a:pt x="1526732" y="598933"/>
                    <a:pt x="1471606" y="946877"/>
                    <a:pt x="1528881" y="1302684"/>
                  </a:cubicBezTo>
                  <a:cubicBezTo>
                    <a:pt x="1538399" y="1361813"/>
                    <a:pt x="1550796" y="1419761"/>
                    <a:pt x="1565918" y="1476406"/>
                  </a:cubicBezTo>
                  <a:cubicBezTo>
                    <a:pt x="1562561" y="1475471"/>
                    <a:pt x="1559135" y="1475092"/>
                    <a:pt x="1555703" y="1474731"/>
                  </a:cubicBezTo>
                  <a:cubicBezTo>
                    <a:pt x="1190050" y="1436214"/>
                    <a:pt x="850441" y="1605803"/>
                    <a:pt x="658517" y="1890659"/>
                  </a:cubicBezTo>
                  <a:cubicBezTo>
                    <a:pt x="275385" y="1761163"/>
                    <a:pt x="0" y="1398536"/>
                    <a:pt x="0" y="971590"/>
                  </a:cubicBezTo>
                  <a:cubicBezTo>
                    <a:pt x="0" y="502070"/>
                    <a:pt x="333044" y="110336"/>
                    <a:pt x="775781" y="1973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302462">
              <a:off x="1803559" y="1828895"/>
              <a:ext cx="1451038" cy="1317117"/>
            </a:xfrm>
            <a:custGeom>
              <a:rect l="l" t="t" r="r" b="b"/>
              <a:pathLst>
                <a:path w="1943180" h="1764064">
                  <a:moveTo>
                    <a:pt x="872251" y="5016"/>
                  </a:moveTo>
                  <a:cubicBezTo>
                    <a:pt x="904913" y="1699"/>
                    <a:pt x="938053" y="0"/>
                    <a:pt x="971590" y="0"/>
                  </a:cubicBezTo>
                  <a:cubicBezTo>
                    <a:pt x="1508184" y="0"/>
                    <a:pt x="1943180" y="434996"/>
                    <a:pt x="1943180" y="971590"/>
                  </a:cubicBezTo>
                  <a:lnTo>
                    <a:pt x="1942564" y="985441"/>
                  </a:lnTo>
                  <a:cubicBezTo>
                    <a:pt x="1557767" y="1132507"/>
                    <a:pt x="1243321" y="1412222"/>
                    <a:pt x="1048315" y="1764064"/>
                  </a:cubicBezTo>
                  <a:cubicBezTo>
                    <a:pt x="886896" y="1568582"/>
                    <a:pt x="648418" y="1438073"/>
                    <a:pt x="375495" y="1418492"/>
                  </a:cubicBezTo>
                  <a:cubicBezTo>
                    <a:pt x="287012" y="1412144"/>
                    <a:pt x="200448" y="1417854"/>
                    <a:pt x="117626" y="1435300"/>
                  </a:cubicBezTo>
                  <a:cubicBezTo>
                    <a:pt x="42605" y="1297505"/>
                    <a:pt x="0" y="1139523"/>
                    <a:pt x="0" y="971590"/>
                  </a:cubicBezTo>
                  <a:cubicBezTo>
                    <a:pt x="0" y="468533"/>
                    <a:pt x="382321" y="54771"/>
                    <a:pt x="872251" y="501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 w="2857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3081052" y="3497485"/>
            <a:ext cx="925163" cy="787432"/>
            <a:chOff x="3081052" y="3497485"/>
            <a:chExt cx="925163" cy="787432"/>
          </a:xfrm>
        </p:grpSpPr>
        <p:sp>
          <p:nvSpPr>
            <p:cNvPr id="14" name="AutoShape 14"/>
            <p:cNvSpPr/>
            <p:nvPr/>
          </p:nvSpPr>
          <p:spPr>
            <a:xfrm>
              <a:off x="3418427" y="4150995"/>
              <a:ext cx="139065" cy="133922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697796" y="4150995"/>
              <a:ext cx="140303" cy="133922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081052" y="3497485"/>
              <a:ext cx="925163" cy="604552"/>
            </a:xfrm>
            <a:custGeom>
              <a:rect l="l" t="t" r="r" b="b"/>
              <a:pathLst>
                <a:path w="390" h="265">
                  <a:moveTo>
                    <a:pt x="383" y="64"/>
                  </a:moveTo>
                  <a:cubicBezTo>
                    <a:pt x="377" y="57"/>
                    <a:pt x="364" y="57"/>
                    <a:pt x="364" y="57"/>
                  </a:cubicBezTo>
                  <a:cubicBezTo>
                    <a:pt x="105" y="57"/>
                    <a:pt x="105" y="57"/>
                    <a:pt x="105" y="57"/>
                  </a:cubicBezTo>
                  <a:cubicBezTo>
                    <a:pt x="102" y="44"/>
                    <a:pt x="102" y="44"/>
                    <a:pt x="102" y="44"/>
                  </a:cubicBezTo>
                  <a:cubicBezTo>
                    <a:pt x="102" y="44"/>
                    <a:pt x="96" y="0"/>
                    <a:pt x="61" y="0"/>
                  </a:cubicBezTo>
                  <a:cubicBezTo>
                    <a:pt x="26" y="0"/>
                    <a:pt x="0" y="0"/>
                    <a:pt x="0" y="0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62" y="28"/>
                    <a:pt x="73" y="25"/>
                    <a:pt x="75" y="44"/>
                  </a:cubicBezTo>
                  <a:cubicBezTo>
                    <a:pt x="116" y="242"/>
                    <a:pt x="116" y="242"/>
                    <a:pt x="116" y="242"/>
                  </a:cubicBezTo>
                  <a:cubicBezTo>
                    <a:pt x="116" y="242"/>
                    <a:pt x="123" y="265"/>
                    <a:pt x="163" y="265"/>
                  </a:cubicBezTo>
                  <a:cubicBezTo>
                    <a:pt x="163" y="265"/>
                    <a:pt x="304" y="265"/>
                    <a:pt x="327" y="265"/>
                  </a:cubicBezTo>
                  <a:cubicBezTo>
                    <a:pt x="350" y="265"/>
                    <a:pt x="352" y="239"/>
                    <a:pt x="352" y="239"/>
                  </a:cubicBezTo>
                  <a:cubicBezTo>
                    <a:pt x="166" y="239"/>
                    <a:pt x="166" y="239"/>
                    <a:pt x="166" y="239"/>
                  </a:cubicBezTo>
                  <a:cubicBezTo>
                    <a:pt x="166" y="239"/>
                    <a:pt x="142" y="241"/>
                    <a:pt x="138" y="213"/>
                  </a:cubicBezTo>
                  <a:cubicBezTo>
                    <a:pt x="130" y="172"/>
                    <a:pt x="130" y="172"/>
                    <a:pt x="130" y="172"/>
                  </a:cubicBezTo>
                  <a:cubicBezTo>
                    <a:pt x="362" y="172"/>
                    <a:pt x="362" y="172"/>
                    <a:pt x="362" y="172"/>
                  </a:cubicBezTo>
                  <a:cubicBezTo>
                    <a:pt x="362" y="172"/>
                    <a:pt x="362" y="172"/>
                    <a:pt x="362" y="172"/>
                  </a:cubicBezTo>
                  <a:cubicBezTo>
                    <a:pt x="372" y="171"/>
                    <a:pt x="381" y="163"/>
                    <a:pt x="382" y="153"/>
                  </a:cubicBezTo>
                  <a:cubicBezTo>
                    <a:pt x="390" y="81"/>
                    <a:pt x="390" y="81"/>
                    <a:pt x="390" y="81"/>
                  </a:cubicBezTo>
                  <a:cubicBezTo>
                    <a:pt x="390" y="74"/>
                    <a:pt x="390" y="70"/>
                    <a:pt x="383" y="64"/>
                  </a:cubicBezTo>
                  <a:close/>
                  <a:moveTo>
                    <a:pt x="356" y="143"/>
                  </a:moveTo>
                  <a:cubicBezTo>
                    <a:pt x="123" y="143"/>
                    <a:pt x="123" y="143"/>
                    <a:pt x="123" y="143"/>
                  </a:cubicBezTo>
                  <a:cubicBezTo>
                    <a:pt x="112" y="90"/>
                    <a:pt x="112" y="90"/>
                    <a:pt x="112" y="90"/>
                  </a:cubicBezTo>
                  <a:cubicBezTo>
                    <a:pt x="362" y="90"/>
                    <a:pt x="362" y="90"/>
                    <a:pt x="362" y="90"/>
                  </a:cubicBezTo>
                  <a:lnTo>
                    <a:pt x="356" y="1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均值不等式的数学符号表示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6578604" y="2159271"/>
            <a:ext cx="4872825" cy="383323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均值不等式的数学符号表示为：对于任意正实数$a_1, a_2, ..., a_n$，有$\frac{a_1 + a_2 + ... + a_n}{n} \geq \sqrt[n]{a_1a_2...a_n}$，当且仅当$a_1 = a_2 = ... = a_n$时等号成立。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均值不等式的几何意义是：对于任意$n$个正实数$a_1, a_2, ..., a_n$，其算术平均数（位于数轴上）总大于或等于其几何平均数（也位于数轴上），当且仅当这$n$个数相等时，算术平均数与几何平均数才会相等。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均值不等式的性质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均值不等式的传递性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如果$a_1, a_2, ..., a_n$和$b_1, b_2, ..., b_n$均大于等于0，那么$frac{a_1+a_2+...+a_n}{n} geq sqrt[n]{a_1b_1+a_2b_2+...+a_nb_n}$。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均值不等式的传递性是指，如果一组数$a_1, a_2, ..., a_n$和$b_1, b_2, ..., b_n$都大于等于0，那么这组数的算术平均数大于等于它们的几何平均数。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均值不等式的可加性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如果$a_1, a_2, ..., a_n$均大于等于0，那么$frac{a_1+a_2+...+a_n}{n} geq sqrt[n]{a_{1}^2+a_{2}^2+...+a_{n}^2}$。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均值不等式的可加性是指，如果一组数$a_1, a_2, ..., a_n$都大于等于0，那么这组数的算术平均数大于等于它们的平方和的几何平均数。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如果$a &gt; 0, b &gt; 0$，那么$frac{a+b}{2} geq sqrt{ab}$；如果$a &gt; 0, b &lt; 0$，那么$frac{a+b}{2} &lt; sqrt{ab}$。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均值不等式的乘除性是指，对于任意两个正数$a$和$b$，它们的算术平均数总是大于等于它们的乘积的几何平均数；而对于任意一个正数和一个负数，它们的算术平均数则小于它们的乘积的几何平均数。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均值不等式的乘除性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均值不等式的证明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https://d.book118.com/866113155002010044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2024-09-12T04:07:13.473</cp:lastPrinted>
  <dcterms:created xsi:type="dcterms:W3CDTF">2024-09-11T20:07:13Z</dcterms:created>
  <dcterms:modified xsi:type="dcterms:W3CDTF">2024-09-11T20:07:15Z</dcterms:modified>
</cp:coreProperties>
</file>