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B3507-EA72-4EC9-9EF4-7BD38C7E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5F0F7-3F86-4E3B-B48C-6F01A613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33DD-DD3D-490D-AB43-29572F90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5C906-2ECC-4E29-89E6-D39EA410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B01C6-0A6E-40ED-AAC1-91557AF8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B4699-D04F-49C6-BF6B-A469A9CE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3F64C-ED10-4FA3-B0D2-622DE8A7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D8D30-A997-435B-B5D5-A9E9579F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8D0BF-07E6-4366-9FFD-B741E75D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42903-E704-4AB5-AA9F-8577A518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D059A-C36B-474F-9105-4E6B7F99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Ellipse 36-2083&amp;10099"/>
          <p:cNvSpPr/>
          <p:nvPr userDrawn="1">
            <p:custDataLst>
              <p:tags r:id="rId1"/>
            </p:custDataLst>
          </p:nvPr>
        </p:nvSpPr>
        <p:spPr>
          <a:xfrm>
            <a:off x="0" y="2377440"/>
            <a:ext cx="5193792" cy="4480560"/>
          </a:xfrm>
          <a:custGeom>
            <a:rect l="l" t="t" r="r" b="b"/>
            <a:pathLst>
              <a:path w="5193792" h="4480560">
                <a:moveTo>
                  <a:pt x="4828032" y="4480560"/>
                </a:moveTo>
                <a:lnTo>
                  <a:pt x="0" y="4480560"/>
                </a:lnTo>
                <a:lnTo>
                  <a:pt x="0" y="896112"/>
                </a:lnTo>
                <a:cubicBezTo>
                  <a:pt x="548640" y="338328"/>
                  <a:pt x="1307592" y="0"/>
                  <a:pt x="2148840" y="0"/>
                </a:cubicBezTo>
                <a:cubicBezTo>
                  <a:pt x="3831336" y="0"/>
                  <a:pt x="5193792" y="1362456"/>
                  <a:pt x="5193792" y="3044952"/>
                </a:cubicBezTo>
                <a:cubicBezTo>
                  <a:pt x="5193792" y="3566160"/>
                  <a:pt x="5065776" y="4050792"/>
                  <a:pt x="4828032" y="4480560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37 (Stroke)_#color-2083&amp;1010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2505456" cy="3108960"/>
          </a:xfrm>
          <a:custGeom>
            <a:rect l="l" t="t" r="r" b="b"/>
            <a:pathLst>
              <a:path w="2505456" h="3108960">
                <a:moveTo>
                  <a:pt x="0" y="2505456"/>
                </a:moveTo>
                <a:cubicBezTo>
                  <a:pt x="100584" y="2523744"/>
                  <a:pt x="201168" y="2532888"/>
                  <a:pt x="301752" y="2532888"/>
                </a:cubicBezTo>
                <a:cubicBezTo>
                  <a:pt x="1207008" y="2532888"/>
                  <a:pt x="1938528" y="1801368"/>
                  <a:pt x="1938528" y="905256"/>
                </a:cubicBezTo>
                <a:cubicBezTo>
                  <a:pt x="1938528" y="566928"/>
                  <a:pt x="1837944" y="256032"/>
                  <a:pt x="1664208" y="0"/>
                </a:cubicBezTo>
                <a:lnTo>
                  <a:pt x="2313432" y="0"/>
                </a:lnTo>
                <a:cubicBezTo>
                  <a:pt x="2441448" y="274320"/>
                  <a:pt x="2505456" y="576072"/>
                  <a:pt x="2505456" y="905256"/>
                </a:cubicBezTo>
                <a:cubicBezTo>
                  <a:pt x="2505456" y="2121408"/>
                  <a:pt x="1517904" y="3108960"/>
                  <a:pt x="301752" y="3108960"/>
                </a:cubicBezTo>
                <a:cubicBezTo>
                  <a:pt x="201168" y="3108960"/>
                  <a:pt x="100584" y="3099816"/>
                  <a:pt x="0" y="3081528"/>
                </a:cubicBezTo>
                <a:lnTo>
                  <a:pt x="0" y="250545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38_#color-2082&amp;9905"/>
          <p:cNvSpPr/>
          <p:nvPr userDrawn="1">
            <p:custDataLst>
              <p:tags r:id="rId3"/>
            </p:custDataLst>
          </p:nvPr>
        </p:nvSpPr>
        <p:spPr>
          <a:xfrm>
            <a:off x="9464040" y="4379976"/>
            <a:ext cx="1609344" cy="1609344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Ellipse 39-2082&amp;9906"/>
          <p:cNvSpPr/>
          <p:nvPr userDrawn="1">
            <p:custDataLst>
              <p:tags r:id="rId4"/>
            </p:custDataLst>
          </p:nvPr>
        </p:nvSpPr>
        <p:spPr>
          <a:xfrm>
            <a:off x="11338560" y="3617849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70709" y="1862454"/>
            <a:ext cx="9467850" cy="2628901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70709" y="4790127"/>
            <a:ext cx="7492365" cy="117760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Ellipse 36-2082&amp;9912"/>
          <p:cNvSpPr/>
          <p:nvPr userDrawn="1">
            <p:custDataLst>
              <p:tags r:id="rId4"/>
            </p:custDataLst>
          </p:nvPr>
        </p:nvSpPr>
        <p:spPr>
          <a:xfrm>
            <a:off x="6976872" y="1005840"/>
            <a:ext cx="4343400" cy="4343400"/>
          </a:xfrm>
          <a:prstGeom prst="ellipse">
            <a:avLst/>
          </a:pr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Ellipse 37 (Stroke)_#color-2083&amp;10105"/>
          <p:cNvSpPr/>
          <p:nvPr userDrawn="1">
            <p:custDataLst>
              <p:tags r:id="rId5"/>
            </p:custDataLst>
          </p:nvPr>
        </p:nvSpPr>
        <p:spPr>
          <a:xfrm>
            <a:off x="7159752" y="0"/>
            <a:ext cx="3977640" cy="2258568"/>
          </a:xfrm>
          <a:custGeom>
            <a:rect l="l" t="t" r="r" b="b"/>
            <a:pathLst>
              <a:path w="3977640" h="2258568">
                <a:moveTo>
                  <a:pt x="594360" y="0"/>
                </a:moveTo>
                <a:cubicBezTo>
                  <a:pt x="576072" y="82296"/>
                  <a:pt x="576072" y="173736"/>
                  <a:pt x="576072" y="265176"/>
                </a:cubicBezTo>
                <a:cubicBezTo>
                  <a:pt x="576072" y="1051560"/>
                  <a:pt x="1207008" y="1682496"/>
                  <a:pt x="1984248" y="1682496"/>
                </a:cubicBezTo>
                <a:cubicBezTo>
                  <a:pt x="2770632" y="1682496"/>
                  <a:pt x="3401568" y="1051560"/>
                  <a:pt x="3401568" y="265176"/>
                </a:cubicBezTo>
                <a:cubicBezTo>
                  <a:pt x="3401568" y="173736"/>
                  <a:pt x="3392424" y="82296"/>
                  <a:pt x="3374136" y="0"/>
                </a:cubicBezTo>
                <a:lnTo>
                  <a:pt x="3959352" y="0"/>
                </a:lnTo>
                <a:cubicBezTo>
                  <a:pt x="3968496" y="91440"/>
                  <a:pt x="3977640" y="173736"/>
                  <a:pt x="3977640" y="265176"/>
                </a:cubicBezTo>
                <a:cubicBezTo>
                  <a:pt x="3977640" y="1362456"/>
                  <a:pt x="3081528" y="2258568"/>
                  <a:pt x="1984248" y="2258568"/>
                </a:cubicBezTo>
                <a:cubicBezTo>
                  <a:pt x="886968" y="2258568"/>
                  <a:pt x="0" y="1362456"/>
                  <a:pt x="0" y="265176"/>
                </a:cubicBezTo>
                <a:cubicBezTo>
                  <a:pt x="0" y="173736"/>
                  <a:pt x="9144" y="91440"/>
                  <a:pt x="18288" y="0"/>
                </a:cubicBezTo>
                <a:lnTo>
                  <a:pt x="59436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图形 6"/>
          <p:cNvSpPr/>
          <p:nvPr userDrawn="1">
            <p:custDataLst>
              <p:tags r:id="rId6"/>
            </p:custDataLst>
          </p:nvPr>
        </p:nvSpPr>
        <p:spPr>
          <a:xfrm>
            <a:off x="8343265" y="3605530"/>
            <a:ext cx="1610360" cy="24257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tx1"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43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Ellipse 36_#color-2083&amp;10108"/>
          <p:cNvSpPr/>
          <p:nvPr userDrawn="1">
            <p:custDataLst>
              <p:tags r:id="rId1"/>
            </p:custDataLst>
          </p:nvPr>
        </p:nvSpPr>
        <p:spPr>
          <a:xfrm>
            <a:off x="0" y="566928"/>
            <a:ext cx="5422392" cy="6291072"/>
          </a:xfrm>
          <a:custGeom>
            <a:rect l="l" t="t" r="r" b="b"/>
            <a:pathLst>
              <a:path w="5422392" h="6291072">
                <a:moveTo>
                  <a:pt x="4425696" y="6291072"/>
                </a:moveTo>
                <a:lnTo>
                  <a:pt x="0" y="6291072"/>
                </a:lnTo>
                <a:lnTo>
                  <a:pt x="0" y="393192"/>
                </a:lnTo>
                <a:cubicBezTo>
                  <a:pt x="502920" y="137160"/>
                  <a:pt x="1069848" y="0"/>
                  <a:pt x="1673352" y="0"/>
                </a:cubicBezTo>
                <a:cubicBezTo>
                  <a:pt x="3739896" y="0"/>
                  <a:pt x="5422392" y="1673352"/>
                  <a:pt x="5422392" y="3749040"/>
                </a:cubicBezTo>
                <a:cubicBezTo>
                  <a:pt x="5422392" y="4727448"/>
                  <a:pt x="5047488" y="5614416"/>
                  <a:pt x="4425696" y="6291072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Ellipse 38_#color_#strokes-2083&amp;10111"/>
          <p:cNvSpPr/>
          <p:nvPr userDrawn="1">
            <p:custDataLst>
              <p:tags r:id="rId2"/>
            </p:custDataLst>
          </p:nvPr>
        </p:nvSpPr>
        <p:spPr>
          <a:xfrm>
            <a:off x="11314176" y="1463040"/>
            <a:ext cx="877824" cy="1399032"/>
          </a:xfrm>
          <a:custGeom>
            <a:rect l="l" t="t" r="r" b="b"/>
            <a:pathLst>
              <a:path w="877824" h="1399032">
                <a:moveTo>
                  <a:pt x="877824" y="18288"/>
                </a:moveTo>
                <a:lnTo>
                  <a:pt x="877824" y="1371600"/>
                </a:lnTo>
                <a:cubicBezTo>
                  <a:pt x="822960" y="1389888"/>
                  <a:pt x="758952" y="1399032"/>
                  <a:pt x="694944" y="1399032"/>
                </a:cubicBezTo>
                <a:cubicBezTo>
                  <a:pt x="310896" y="1399032"/>
                  <a:pt x="0" y="1088136"/>
                  <a:pt x="0" y="694944"/>
                </a:cubicBezTo>
                <a:cubicBezTo>
                  <a:pt x="0" y="310896"/>
                  <a:pt x="310896" y="0"/>
                  <a:pt x="694944" y="0"/>
                </a:cubicBezTo>
                <a:cubicBezTo>
                  <a:pt x="758952" y="0"/>
                  <a:pt x="822960" y="9144"/>
                  <a:pt x="877824" y="18288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Ellipse 39_#color_#strokes-2082&amp;9935"/>
          <p:cNvSpPr/>
          <p:nvPr userDrawn="1">
            <p:custDataLst>
              <p:tags r:id="rId3"/>
            </p:custDataLst>
          </p:nvPr>
        </p:nvSpPr>
        <p:spPr>
          <a:xfrm>
            <a:off x="10131552" y="301752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104418" y="1621409"/>
            <a:ext cx="5230368" cy="2789863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130518" y="665438"/>
            <a:ext cx="4402908" cy="4700971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153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Ellipse 36-2083&amp;10120"/>
          <p:cNvSpPr/>
          <p:nvPr userDrawn="1">
            <p:custDataLst>
              <p:tags r:id="rId1"/>
            </p:custDataLst>
          </p:nvPr>
        </p:nvSpPr>
        <p:spPr>
          <a:xfrm>
            <a:off x="0" y="2679192"/>
            <a:ext cx="5056632" cy="4178808"/>
          </a:xfrm>
          <a:custGeom>
            <a:rect l="l" t="t" r="r" b="b"/>
            <a:pathLst>
              <a:path w="5056632" h="4178808">
                <a:moveTo>
                  <a:pt x="4837176" y="4178808"/>
                </a:moveTo>
                <a:lnTo>
                  <a:pt x="0" y="4178808"/>
                </a:lnTo>
                <a:lnTo>
                  <a:pt x="0" y="758952"/>
                </a:lnTo>
                <a:cubicBezTo>
                  <a:pt x="539496" y="283464"/>
                  <a:pt x="1243584" y="0"/>
                  <a:pt x="2011680" y="0"/>
                </a:cubicBezTo>
                <a:cubicBezTo>
                  <a:pt x="3694176" y="0"/>
                  <a:pt x="5056632" y="1362456"/>
                  <a:pt x="5056632" y="3044952"/>
                </a:cubicBezTo>
                <a:cubicBezTo>
                  <a:pt x="5056632" y="3447288"/>
                  <a:pt x="4974336" y="3831336"/>
                  <a:pt x="4837176" y="4178808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38_#color_#strokes-2082&amp;9949"/>
          <p:cNvSpPr/>
          <p:nvPr userDrawn="1">
            <p:custDataLst>
              <p:tags r:id="rId2"/>
            </p:custDataLst>
          </p:nvPr>
        </p:nvSpPr>
        <p:spPr>
          <a:xfrm>
            <a:off x="9537192" y="1152144"/>
            <a:ext cx="1298448" cy="1298448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37 (Stroke)_#color-2083&amp;1012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2368296" cy="3410712"/>
          </a:xfrm>
          <a:custGeom>
            <a:rect l="l" t="t" r="r" b="b"/>
            <a:pathLst>
              <a:path w="2368296" h="3410712">
                <a:moveTo>
                  <a:pt x="0" y="2834640"/>
                </a:moveTo>
                <a:cubicBezTo>
                  <a:pt x="54864" y="2834640"/>
                  <a:pt x="109728" y="2834640"/>
                  <a:pt x="164592" y="2834640"/>
                </a:cubicBezTo>
                <a:cubicBezTo>
                  <a:pt x="1069848" y="2834640"/>
                  <a:pt x="1801368" y="2112264"/>
                  <a:pt x="1801368" y="1207008"/>
                </a:cubicBezTo>
                <a:cubicBezTo>
                  <a:pt x="1801368" y="731520"/>
                  <a:pt x="1591056" y="301752"/>
                  <a:pt x="1261872" y="0"/>
                </a:cubicBezTo>
                <a:lnTo>
                  <a:pt x="2011680" y="0"/>
                </a:lnTo>
                <a:cubicBezTo>
                  <a:pt x="2240280" y="347472"/>
                  <a:pt x="2368296" y="758952"/>
                  <a:pt x="2368296" y="1207008"/>
                </a:cubicBezTo>
                <a:cubicBezTo>
                  <a:pt x="2368296" y="2423160"/>
                  <a:pt x="1380744" y="3410712"/>
                  <a:pt x="164592" y="3410712"/>
                </a:cubicBezTo>
                <a:cubicBezTo>
                  <a:pt x="109728" y="3410712"/>
                  <a:pt x="54864" y="3410712"/>
                  <a:pt x="0" y="3401568"/>
                </a:cubicBezTo>
                <a:lnTo>
                  <a:pt x="0" y="283464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Ellipse 40_#color_#strokes-2082&amp;9950"/>
          <p:cNvSpPr/>
          <p:nvPr userDrawn="1">
            <p:custDataLst>
              <p:tags r:id="rId4"/>
            </p:custDataLst>
          </p:nvPr>
        </p:nvSpPr>
        <p:spPr>
          <a:xfrm>
            <a:off x="10899648" y="3429000"/>
            <a:ext cx="530352" cy="530352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841500" y="555752"/>
            <a:ext cx="10096500" cy="3249648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41500" y="4217290"/>
            <a:ext cx="10096500" cy="1931921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7 (Stroke)_#color-2083&amp;10114"/>
          <p:cNvSpPr/>
          <p:nvPr userDrawn="1">
            <p:custDataLst>
              <p:tags r:id="rId12"/>
            </p:custDataLst>
          </p:nvPr>
        </p:nvSpPr>
        <p:spPr>
          <a:xfrm>
            <a:off x="10497312" y="0"/>
            <a:ext cx="1691640" cy="1591056"/>
          </a:xfrm>
          <a:custGeom>
            <a:rect l="l" t="t" r="r" b="b"/>
            <a:pathLst>
              <a:path w="1691639" h="1591056">
                <a:moveTo>
                  <a:pt x="402336" y="0"/>
                </a:moveTo>
                <a:cubicBezTo>
                  <a:pt x="374904" y="82296"/>
                  <a:pt x="365760" y="164592"/>
                  <a:pt x="365760" y="246888"/>
                </a:cubicBezTo>
                <a:cubicBezTo>
                  <a:pt x="365760" y="786384"/>
                  <a:pt x="804672" y="1225296"/>
                  <a:pt x="1344168" y="1225296"/>
                </a:cubicBezTo>
                <a:cubicBezTo>
                  <a:pt x="1472184" y="1225296"/>
                  <a:pt x="1591056" y="1207008"/>
                  <a:pt x="1691640" y="1161288"/>
                </a:cubicBezTo>
                <a:lnTo>
                  <a:pt x="1691640" y="1545336"/>
                </a:lnTo>
                <a:cubicBezTo>
                  <a:pt x="1581912" y="1581912"/>
                  <a:pt x="1463040" y="1591056"/>
                  <a:pt x="1344168" y="1591056"/>
                </a:cubicBezTo>
                <a:cubicBezTo>
                  <a:pt x="603504" y="1591056"/>
                  <a:pt x="0" y="987552"/>
                  <a:pt x="0" y="246888"/>
                </a:cubicBezTo>
                <a:cubicBezTo>
                  <a:pt x="0" y="164592"/>
                  <a:pt x="9144" y="82296"/>
                  <a:pt x="18288" y="0"/>
                </a:cubicBezTo>
                <a:lnTo>
                  <a:pt x="402336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Ellipse 36-2083&amp;10117"/>
          <p:cNvSpPr/>
          <p:nvPr userDrawn="1">
            <p:custDataLst>
              <p:tags r:id="rId13"/>
            </p:custDataLst>
          </p:nvPr>
        </p:nvSpPr>
        <p:spPr>
          <a:xfrm>
            <a:off x="905256" y="5687568"/>
            <a:ext cx="2715768" cy="1170432"/>
          </a:xfrm>
          <a:custGeom>
            <a:rect l="l" t="t" r="r" b="b"/>
            <a:pathLst>
              <a:path w="2715768" h="1170432">
                <a:moveTo>
                  <a:pt x="2715768" y="1170432"/>
                </a:moveTo>
                <a:lnTo>
                  <a:pt x="0" y="1170432"/>
                </a:lnTo>
                <a:cubicBezTo>
                  <a:pt x="100584" y="502920"/>
                  <a:pt x="667512" y="0"/>
                  <a:pt x="1353312" y="0"/>
                </a:cubicBezTo>
                <a:cubicBezTo>
                  <a:pt x="2048256" y="0"/>
                  <a:pt x="2615184" y="502920"/>
                  <a:pt x="2715768" y="1170432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83" r:id="rId2"/>
    <p:sldLayoutId id="2147488284" r:id="rId3"/>
    <p:sldLayoutId id="2147488285" r:id="rId4"/>
    <p:sldLayoutId id="2147488286" r:id="rId5"/>
    <p:sldLayoutId id="2147488287" r:id="rId6"/>
    <p:sldLayoutId id="2147488288" r:id="rId7"/>
    <p:sldLayoutId id="2147488289" r:id="rId8"/>
    <p:sldLayoutId id="2147488290" r:id="rId9"/>
    <p:sldLayoutId id="2147488291" r:id="rId10"/>
    <p:sldLayoutId id="21474882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413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870709" y="2114549"/>
            <a:ext cx="9467850" cy="2628901"/>
          </a:xfrm>
        </p:spPr>
        <p:txBody>
          <a:bodyPr wrap="square">
            <a:normAutofit/>
          </a:bodyPr>
          <a:lstStyle/>
          <a:p>
            <a:r>
              <a:rPr lang="zh-CN" altLang="en-US"/>
              <a:t>方程的意义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870709" y="5042222"/>
            <a:ext cx="7492365" cy="117760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626049" y="10202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2531627" y="11245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1626049" y="3526447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31627" y="363076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方程的类型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1626049" y="1855641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2531627" y="195995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方程的起源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626049" y="2691044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2531627" y="279535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方程的基本概念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1626049" y="4361850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2531627" y="4466164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方程的应用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1626049" y="5197252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2531627" y="5301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方程的意义和价值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方程的起源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方程的背景</a:t>
            </a:r>
            <a:endParaRPr lang="zh-CN" altLang="en-US"/>
          </a:p>
        </p:txBody>
      </p:sp>
      <p:sp>
        <p:nvSpPr>
          <p:cNvPr id="10490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古埃及：最早使用方程解决实际问题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中世纪：阿拉伯数学家对古希腊方程进行了发展和完善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近代：笛卡尔、牛顿等数学家对方程进行了革命性的变革，形成了现代方程理论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古希腊：欧几里得、阿基米德等数学家对方程进行了深入研究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方程的发展历程</a:t>
            </a:r>
            <a:endParaRPr lang="zh-CN" altLang="en-US"/>
          </a:p>
        </p:txBody>
      </p:sp>
      <p:sp>
        <p:nvSpPr>
          <p:cNvPr id="1049108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0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古埃及时期：使用方程解决实际问题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中世纪时期：阿拉伯数学家对方程进行了进一步的发展和完善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17世纪：牛顿等科学家将方程应用于物理学和天文学等领域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19世纪：柯西等数学家提出了复变函数和积分方程等现代数学理论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6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古希腊时期：欧几里得等数学家对方程进行了深入研究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2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16世纪：韦达等数学家提出了现代方程的概念和符号体系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18世纪：拉格朗日等数学家提出了微分方程和偏微分方程等高级方程概念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4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20世纪：希尔伯特等数学家提出了公理化方程理论，奠定了现代方程学的基础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方程在数学中的地位</a:t>
            </a:r>
            <a:endParaRPr lang="zh-CN" altLang="en-US"/>
          </a:p>
        </p:txBody>
      </p:sp>
      <p:sp>
        <p:nvSpPr>
          <p:cNvPr id="10491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方程是数学中最基本的概念之一，是解决数学问题的重要工具。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方程在代数、几何、分析等领域都有广泛的应用。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方程的解是数学研究的重要对象，也是数学证明的重要手段。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方程在数学教育中也占有重要地位，是培养学生逻辑思维能力和问题解决能力的重要途径。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方程的应用场景</a:t>
            </a:r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解应用题：解决实际问题，如行程问题、工程问题等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解几何题：解决几何问题，如三角形、四边形等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解代数题：解决代数问题，如解方程、解不等式等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解微积分问题：解决微积分问题，如求导、积分等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方程的基本概念</a:t>
            </a:r>
            <a:endParaRPr lang="zh-CN" altLang="en-US"/>
          </a:p>
        </p:txBody>
      </p:sp>
      <p:sp>
        <p:nvSpPr>
          <p:cNvPr id="1049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方程的定义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方程是含有未知数的等式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方程的解可以是一个或多个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方程的解可以是实数、复数或其他数学对象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方程的解是使方程成立的未知数的值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方程的表示方法</a:t>
            </a:r>
            <a:endParaRPr lang="zh-CN" altLang="en-US"/>
          </a:p>
        </p:txBody>
      </p:sp>
      <p:sp>
        <p:nvSpPr>
          <p:cNvPr id="10494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方程式：用数学符号表示方程，如x+y=z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方程组：多个方程组成的方程组，如x+y=z，+b=c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方程的解：满足方程的所有可能的解，如x=1，y=2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方程的解集：所有解的集合，如{(1,2),(3,4)}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方程的解法</a:t>
            </a:r>
            <a:endParaRPr lang="zh-CN" altLang="en-US"/>
          </a:p>
        </p:txBody>
      </p:sp>
      <p:sp>
        <p:nvSpPr>
          <p:cNvPr id="10495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解方程的注意事项：避免解方程过程中的错误和陷阱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解方程的基本步骤：平衡方程、求解未知数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解方程的方法：代入法、加减法、乘除法、配方法等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解方程的应用：解决实际问题，如工程问题、经济问题等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方程的解的性质</a:t>
            </a:r>
            <a:endParaRPr lang="zh-CN" altLang="en-US"/>
          </a:p>
        </p:txBody>
      </p:sp>
      <p:sp>
        <p:nvSpPr>
          <p:cNvPr id="10496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唯一性：每个方程都有且只有一个解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存在性：有些方程可能有解，有些方程可能无解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稳定性：解的稳定性是指解对参数变化的敏感程度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解的表示方法：解可以用数值、图形、符号等多种方式表示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方程的类型</a:t>
            </a:r>
            <a:endParaRPr lang="zh-CN" altLang="en-US"/>
          </a:p>
        </p:txBody>
      </p:sp>
      <p:sp>
        <p:nvSpPr>
          <p:cNvPr id="10496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https://d.book118.com/866114133224010043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  <p:tag name="KSO_WM_UNIT_VALUE" val="6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SLIDE_ID" val="custom202331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2_1"/>
  <p:tag name="KSO_WM_UNIT_INDEX" val="1_2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3_1"/>
  <p:tag name="KSO_WM_UNIT_INDEX" val="1_3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5_1"/>
  <p:tag name="KSO_WM_UNIT_INDEX" val="1_5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6_1"/>
  <p:tag name="KSO_WM_UNIT_INDEX" val="1_6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4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9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C000"/>
      </a:accent1>
      <a:accent2>
        <a:srgbClr val="FF7A00"/>
      </a:accent2>
      <a:accent3>
        <a:srgbClr val="FF9900"/>
      </a:accent3>
      <a:accent4>
        <a:srgbClr val="75BD42"/>
      </a:accent4>
      <a:accent5>
        <a:srgbClr val="30C0B4"/>
      </a:accent5>
      <a:accent6>
        <a:srgbClr val="E54C5E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方程的意义</vt:lpstr>
      <vt:lpstr>目录</vt:lpstr>
      <vt:lpstr>添加章节标题</vt:lpstr>
      <vt:lpstr>方程的起源</vt:lpstr>
      <vt:lpstr>方程的背景</vt:lpstr>
      <vt:lpstr>方程的发展历程</vt:lpstr>
      <vt:lpstr>方程在数学中的地位</vt:lpstr>
      <vt:lpstr>方程的应用场景</vt:lpstr>
      <vt:lpstr>方程的基本概念</vt:lpstr>
      <vt:lpstr>方程的定义</vt:lpstr>
      <vt:lpstr>方程的表示方法</vt:lpstr>
      <vt:lpstr>方程的解法</vt:lpstr>
      <vt:lpstr>方程的解的性质</vt:lpstr>
      <vt:lpstr>方程的类型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2024-09-11T22:58:47.229</cp:lastPrinted>
  <dcterms:created xsi:type="dcterms:W3CDTF">2024-09-11T14:58:47Z</dcterms:created>
  <dcterms:modified xsi:type="dcterms:W3CDTF">2024-09-11T14:58:49Z</dcterms:modified>
</cp:coreProperties>
</file>