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15363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14339" name="灯片编号占位符 3"/>
          <p:cNvSpPr txBox="1">
            <a:spLocks noGrp="1" noChangeArrowheads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rtlCol="0" anchor="b" anchorCtr="0" compatLnSpc="1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F0854D3-D0FA-4325-A31C-DE246CAC85C0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445B8-39D1-4E94-B2EA-F97CD892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B897-CB31-4426-9BCB-7C149445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344D3-4B4F-4C2F-835B-6E6B8146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39F78-DC9D-4C12-A806-6BC69F96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3B320-EF55-4AB3-8C44-B5046AC1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08412-5790-4BC6-886D-2A919FC3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753372-22D9-4A2C-8B1A-9BF2213D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32FC4-61FB-41A6-8FCA-4D0F5738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A6BC7-E18A-4A5F-9A70-6A3A1237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EC926-E1D6-40D3-BBF0-41ABE861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3F649-8902-498E-ADAB-B768D84C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25668D0-14E5-4025-AB7B-C6B801751347}" type="datetimeFigureOut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25668D0-14E5-4025-AB7B-C6B801751347}" type="datetimeFigureOut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25668D0-14E5-4025-AB7B-C6B801751347}" type="datetimeFigureOut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25668D0-14E5-4025-AB7B-C6B801751347}" type="datetimeFigureOut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chemeClr val="tx2">
                    <a:lumMod val="75000"/>
                    <a:lumOff val="2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1200" cap="none" spc="0" normalizeH="0" baseline="0" noProof="0">
              <a:ln>
                <a:noFill/>
              </a:ln>
              <a:solidFill>
                <a:schemeClr val="tx2">
                  <a:lumMod val="75000"/>
                  <a:lumOff val="2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1.pn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42130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48" title=""/>
          <p:cNvSpPr txBox="1"/>
          <p:nvPr/>
        </p:nvSpPr>
        <p:spPr>
          <a:xfrm>
            <a:off x="3938169" y="2134620"/>
            <a:ext cx="3542958" cy="1323439"/>
          </a:xfrm>
          <a:prstGeom prst="rect">
            <a:avLst/>
          </a:prstGeom>
          <a:noFill/>
          <a:effectLst>
            <a:softEdge rad="31750"/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1" fontAlgn="auto" hangingPunct="1">
              <a:buClrTx/>
              <a:buSzTx/>
              <a:buFontTx/>
              <a:buNone/>
              <a:defRPr/>
            </a:pPr>
            <a:r>
              <a:rPr kumimoji="0" lang="en-US" altLang="zh-CN" sz="8000" b="1" kern="1200" cap="none" spc="0" normalizeH="0" baseline="0" noProof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29997" dir="5400000" sy="-100000" algn="bl" rotWithShape="0"/>
                </a:effectLst>
                <a:latin typeface="方正小标宋简体" panose="02010601030101010101" pitchFamily="2" charset="-122"/>
                <a:ea typeface="方正小标宋简体" panose="02010601030101010101" pitchFamily="2" charset="-122"/>
                <a:cs typeface="+mn-cs"/>
              </a:rPr>
              <a:t>15 </a:t>
            </a:r>
            <a:r>
              <a:rPr kumimoji="0" lang="zh-CN" altLang="en-US" sz="8000" b="1" kern="1200" cap="none" spc="0" normalizeH="0" baseline="0" noProof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29997" dir="5400000" sy="-100000" algn="bl" rotWithShape="0"/>
                </a:effectLst>
                <a:latin typeface="方正小标宋简体" panose="02010601030101010101" pitchFamily="2" charset="-122"/>
                <a:ea typeface="方正小标宋简体" panose="02010601030101010101" pitchFamily="2" charset="-122"/>
                <a:cs typeface="+mn-cs"/>
              </a:rPr>
              <a:t>小虾</a:t>
            </a:r>
            <a:endParaRPr kumimoji="0" lang="zh-CN" altLang="en-US" sz="8000" b="1" kern="1200" cap="none" spc="0" normalizeH="0" baseline="0" noProof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29997" dir="5400000" sy="-100000" algn="bl" rotWithShape="0"/>
              </a:effectLst>
              <a:latin typeface="方正小标宋简体" panose="02010601030101010101" pitchFamily="2" charset="-122"/>
              <a:ea typeface="方正小标宋简体" panose="02010601030101010101" pitchFamily="2" charset="-122"/>
              <a:cs typeface="+mn-cs"/>
            </a:endParaRPr>
          </a:p>
        </p:txBody>
      </p:sp>
      <p:pic>
        <p:nvPicPr>
          <p:cNvPr id="17411" name="图片 5" title=""/>
          <p:cNvPicPr>
            <a:picLocks noChangeAspect="1"/>
          </p:cNvPicPr>
          <p:nvPr/>
        </p:nvPicPr>
        <p:blipFill>
          <a:blip r:embed="rId2"/>
          <a:srcRect t="7082"/>
          <a:stretch>
            <a:fillRect/>
          </a:stretch>
        </p:blipFill>
        <p:spPr>
          <a:xfrm>
            <a:off x="1193800" y="3965575"/>
            <a:ext cx="4745038" cy="27574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rcRect b="945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4"/>
          <a:srcRect b="1044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675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809720" y="1500174"/>
            <a:ext cx="8229600" cy="4525963"/>
          </a:xfrm>
        </p:spPr>
        <p:txBody>
          <a:bodyPr/>
          <a:lstStyle/>
          <a:p>
            <a:endParaRPr lang="en-US" altLang="zh-CN" smtClean="0"/>
          </a:p>
          <a:p>
            <a:pPr>
              <a:lnSpc>
                <a:spcPct val="150000"/>
              </a:lnSpc>
              <a:buNone/>
            </a:pP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一口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缸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空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隙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掀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起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末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端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副钳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子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搏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斗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较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大</a:t>
            </a:r>
            <a:r>
              <a:rPr 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腹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部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  <a:buNone/>
            </a:pPr>
            <a:endParaRPr lang="zh-CN" altLang="en-US" sz="4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24000" y="0"/>
            <a:ext cx="9144000" cy="2071678"/>
          </a:xfrm>
          <a:prstGeom prst="rect">
            <a:avLst/>
          </a:prstGeom>
          <a:noFill/>
        </p:spPr>
      </p:pic>
      <p:sp>
        <p:nvSpPr>
          <p:cNvPr id="6" name="矩形 5" title=""/>
          <p:cNvSpPr/>
          <p:nvPr/>
        </p:nvSpPr>
        <p:spPr>
          <a:xfrm>
            <a:off x="5024430" y="2214554"/>
            <a:ext cx="250825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 </a:t>
            </a: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6381752" y="2285992"/>
            <a:ext cx="234315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 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8382016" y="2214554"/>
            <a:ext cx="234315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 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2595538" y="3643314"/>
            <a:ext cx="234315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 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667240" y="3643314"/>
            <a:ext cx="577402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6453190" y="3643314"/>
            <a:ext cx="2730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 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/>
        </p:nvSpPr>
        <p:spPr>
          <a:xfrm>
            <a:off x="8382016" y="3571876"/>
            <a:ext cx="2730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 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 title="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524000" y="0"/>
            <a:ext cx="9144000" cy="1857364"/>
          </a:xfrm>
          <a:prstGeom prst="rect">
            <a:avLst/>
          </a:prstGeom>
          <a:noFill/>
        </p:spPr>
      </p:pic>
      <p:sp>
        <p:nvSpPr>
          <p:cNvPr id="5" name="TextBox 4" title=""/>
          <p:cNvSpPr txBox="1"/>
          <p:nvPr/>
        </p:nvSpPr>
        <p:spPr>
          <a:xfrm>
            <a:off x="7167570" y="2500306"/>
            <a:ext cx="2643206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幅</a:t>
            </a:r>
            <a:endParaRPr lang="en-US" sz="4400" smtClean="0"/>
          </a:p>
          <a:p>
            <a:endParaRPr lang="en-US" sz="3600" smtClean="0"/>
          </a:p>
        </p:txBody>
      </p:sp>
      <p:sp>
        <p:nvSpPr>
          <p:cNvPr id="6" name="矩形 5" title=""/>
          <p:cNvSpPr/>
          <p:nvPr/>
        </p:nvSpPr>
        <p:spPr>
          <a:xfrm>
            <a:off x="3881422" y="1857364"/>
            <a:ext cx="57900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err="1" smtClean="0"/>
              <a:t>fù</a:t>
            </a:r>
            <a:endParaRPr lang="zh-CN" altLang="en-US" sz="3600" b="1"/>
          </a:p>
        </p:txBody>
      </p:sp>
      <p:sp>
        <p:nvSpPr>
          <p:cNvPr id="7" name="矩形 6" title=""/>
          <p:cNvSpPr/>
          <p:nvPr/>
        </p:nvSpPr>
        <p:spPr>
          <a:xfrm>
            <a:off x="7167570" y="1928802"/>
            <a:ext cx="1143008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smtClean="0"/>
              <a:t> fú</a:t>
            </a:r>
            <a:endParaRPr lang="zh-CN" altLang="en-US" sz="3600" b="1"/>
          </a:p>
        </p:txBody>
      </p:sp>
      <p:sp>
        <p:nvSpPr>
          <p:cNvPr id="9" name="矩形 8" title=""/>
          <p:cNvSpPr/>
          <p:nvPr/>
        </p:nvSpPr>
        <p:spPr>
          <a:xfrm>
            <a:off x="3809984" y="2500306"/>
            <a:ext cx="74422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副</a:t>
            </a:r>
            <a:endParaRPr lang="zh-CN" altLang="en-US" sz="44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522200" y="11645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095736" y="1785926"/>
            <a:ext cx="971528" cy="1614486"/>
          </a:xfrm>
        </p:spPr>
        <p:txBody>
          <a:bodyPr/>
          <a:lstStyle/>
          <a:p>
            <a:pPr>
              <a:buNone/>
            </a:pPr>
            <a:r>
              <a:rPr lang="en-US" sz="3600" b="1" err="1" smtClean="0"/>
              <a:t>fù</a:t>
            </a:r>
            <a:endParaRPr lang="zh-CN" altLang="en-US" sz="3600" b="1" smtClean="0"/>
          </a:p>
          <a:p>
            <a:pPr>
              <a:buNone/>
            </a:pPr>
            <a:r>
              <a:rPr lang="zh-CN" altLang="en-US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副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738942" y="1857364"/>
            <a:ext cx="744220" cy="13220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err="1" smtClean="0"/>
              <a:t>f</a:t>
            </a:r>
            <a:r>
              <a:rPr lang="en-US" sz="3600" b="1" err="1" smtClean="0"/>
              <a:t>ú</a:t>
            </a:r>
            <a:endParaRPr lang="en-US" sz="3600" b="1" smtClean="0"/>
          </a:p>
          <a:p>
            <a:r>
              <a:rPr lang="zh-CN" altLang="en-US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幅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2" title="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524000" y="0"/>
            <a:ext cx="9144000" cy="1857364"/>
          </a:xfrm>
          <a:prstGeom prst="rect">
            <a:avLst/>
          </a:prstGeom>
          <a:noFill/>
        </p:spPr>
      </p:pic>
      <p:sp>
        <p:nvSpPr>
          <p:cNvPr id="6" name="TextBox 5" title=""/>
          <p:cNvSpPr txBox="1"/>
          <p:nvPr/>
        </p:nvSpPr>
        <p:spPr>
          <a:xfrm>
            <a:off x="2024034" y="3857628"/>
            <a:ext cx="7715304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一（   ）手套     一（   ）画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0.08788 L -0.10955 0.23474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" y="7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-0.01064 L -0.11302 0.19912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6 0.07747 L 0.1132 0.23473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7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26 0.06222 L 0.10989 0.21948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1128713" y="1179513"/>
            <a:ext cx="8408987" cy="2933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40000"/>
              </a:lnSpc>
            </a:pPr>
            <a:r>
              <a:rPr lang="zh-CN" altLang="en-US" sz="4400" b="1">
                <a:solidFill>
                  <a:srgbClr val="43434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虾的品种可真不少，作者笔下的小虾是什么样子的呢？让我们一起到课文中找找答案吧！</a:t>
            </a:r>
            <a:endParaRPr lang="zh-CN" altLang="en-US" sz="4400" b="1">
              <a:solidFill>
                <a:srgbClr val="43434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775" y="2493963"/>
            <a:ext cx="2519363" cy="37052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" y="-23495"/>
            <a:ext cx="12226925" cy="6931025"/>
          </a:xfrm>
          <a:prstGeom prst="rect">
            <a:avLst/>
          </a:prstGeom>
        </p:spPr>
      </p:pic>
      <p:sp>
        <p:nvSpPr>
          <p:cNvPr id="21" name="流程图: 可选过程 20" title=""/>
          <p:cNvSpPr/>
          <p:nvPr/>
        </p:nvSpPr>
        <p:spPr>
          <a:xfrm>
            <a:off x="683260" y="1288415"/>
            <a:ext cx="6200775" cy="676275"/>
          </a:xfrm>
          <a:prstGeom prst="flowChartAlternateProcess">
            <a:avLst/>
          </a:prstGeom>
          <a:gradFill rotWithShape="1">
            <a:gsLst>
              <a:gs pos="0">
                <a:srgbClr val="9BBB59">
                  <a:tint val="50000"/>
                  <a:satMod val="300000"/>
                </a:srgbClr>
              </a:gs>
              <a:gs pos="35000">
                <a:srgbClr val="9BBB59">
                  <a:tint val="37000"/>
                  <a:satMod val="300000"/>
                </a:srgbClr>
              </a:gs>
              <a:gs pos="100000">
                <a:srgbClr val="9BBB59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9BBB59"/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>我观察到的小虾</a:t>
            </a:r>
            <a:r>
              <a:rPr kumimoji="0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>              </a:t>
            </a:r>
            <a:r>
              <a:rPr kumimoji="0" lang="zh-CN" altLang="en-US" sz="3200" b="1" i="0" strike="noStrike" kern="1200" cap="none" spc="0" normalizeH="0" baseline="0" noProof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>。</a:t>
            </a:r>
            <a:endParaRPr kumimoji="0" lang="zh-CN" altLang="en-US" sz="3200" b="1" i="0" strike="noStrike" kern="1200" cap="none" spc="0" normalizeH="0" baseline="0" noProof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7" t="9062" r="19797" b="25070"/>
          <a:stretch>
            <a:fillRect/>
          </a:stretch>
        </p:blipFill>
        <p:spPr bwMode="auto">
          <a:xfrm>
            <a:off x="9545241" y="2443946"/>
            <a:ext cx="2422560" cy="1753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4139" y="2454980"/>
            <a:ext cx="2402321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76" b="8161"/>
          <a:stretch>
            <a:fillRect/>
          </a:stretch>
        </p:blipFill>
        <p:spPr bwMode="auto">
          <a:xfrm>
            <a:off x="9545241" y="4712258"/>
            <a:ext cx="2422560" cy="175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title="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4139" y="4666030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title="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31" b="13129"/>
          <a:stretch>
            <a:fillRect/>
          </a:stretch>
        </p:blipFill>
        <p:spPr bwMode="auto">
          <a:xfrm>
            <a:off x="9545241" y="243930"/>
            <a:ext cx="2336407" cy="1685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 title="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5" b="12566"/>
          <a:stretch>
            <a:fillRect/>
          </a:stretch>
        </p:blipFill>
        <p:spPr bwMode="auto">
          <a:xfrm>
            <a:off x="434139" y="243930"/>
            <a:ext cx="2378312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 title=""/>
          <p:cNvSpPr txBox="1"/>
          <p:nvPr/>
        </p:nvSpPr>
        <p:spPr>
          <a:xfrm>
            <a:off x="5515746" y="820764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极火虾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5" title=""/>
          <p:cNvSpPr txBox="1"/>
          <p:nvPr/>
        </p:nvSpPr>
        <p:spPr>
          <a:xfrm>
            <a:off x="5513341" y="1774440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黑金刚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Box 16" title=""/>
          <p:cNvSpPr txBox="1"/>
          <p:nvPr/>
        </p:nvSpPr>
        <p:spPr>
          <a:xfrm>
            <a:off x="5513341" y="3681792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虎纹虾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TextBox 17" title=""/>
          <p:cNvSpPr txBox="1"/>
          <p:nvPr/>
        </p:nvSpPr>
        <p:spPr>
          <a:xfrm>
            <a:off x="5513341" y="5589144"/>
            <a:ext cx="1574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绿晶虾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TextBox 18" title=""/>
          <p:cNvSpPr txBox="1"/>
          <p:nvPr/>
        </p:nvSpPr>
        <p:spPr>
          <a:xfrm>
            <a:off x="5281708" y="4635468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黄金米虾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Box 19" title=""/>
          <p:cNvSpPr txBox="1"/>
          <p:nvPr/>
        </p:nvSpPr>
        <p:spPr>
          <a:xfrm>
            <a:off x="5281708" y="272811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蓝宝石虾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111690" y="1930773"/>
            <a:ext cx="6100549" cy="3046988"/>
            <a:chOff x="3111690" y="1930773"/>
            <a:chExt cx="6100549" cy="3046988"/>
          </a:xfrm>
        </p:grpSpPr>
        <p:sp>
          <p:nvSpPr>
            <p:cNvPr id="2" name="TextBox 1"/>
            <p:cNvSpPr txBox="1"/>
            <p:nvPr/>
          </p:nvSpPr>
          <p:spPr>
            <a:xfrm>
              <a:off x="3111690" y="1930773"/>
              <a:ext cx="6100549" cy="3046988"/>
            </a:xfrm>
            <a:prstGeom prst="rect">
              <a:avLst/>
            </a:prstGeom>
            <a:solidFill>
              <a:srgbClr val="D8ECCC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2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    这些小虾，有的</a:t>
              </a:r>
              <a:endPara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200" b="1">
                  <a:latin typeface="楷体" panose="02010609060101010101" pitchFamily="49" charset="-122"/>
                  <a:ea typeface="楷体" panose="02010609060101010101" pitchFamily="49" charset="-122"/>
                </a:rPr>
                <a:t> </a:t>
              </a:r>
              <a:r>
                <a:rPr lang="en-US" altLang="zh-CN" sz="32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            </a:t>
              </a:r>
              <a:r>
                <a:rPr lang="zh-CN" altLang="en-US" sz="32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，这是         ；有的                       ， </a:t>
              </a:r>
              <a:endPara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32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这是          。</a:t>
              </a:r>
              <a:endPara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6" name="直接连接符 5"/>
            <p:cNvCxnSpPr/>
            <p:nvPr/>
          </p:nvCxnSpPr>
          <p:spPr>
            <a:xfrm>
              <a:off x="7014953" y="2618932"/>
              <a:ext cx="1836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7087811" y="3372379"/>
              <a:ext cx="1836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3239142" y="3397308"/>
              <a:ext cx="2592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3971431" y="4114141"/>
              <a:ext cx="4752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4063382" y="4822153"/>
              <a:ext cx="1836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 title=""/>
          <p:cNvSpPr txBox="1"/>
          <p:nvPr/>
        </p:nvSpPr>
        <p:spPr>
          <a:xfrm>
            <a:off x="300789" y="1978156"/>
            <a:ext cx="2669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）</a:t>
            </a:r>
            <a:endParaRPr lang="zh-CN" altLang="en-US" sz="2400" b="1"/>
          </a:p>
        </p:txBody>
      </p:sp>
      <p:sp>
        <p:nvSpPr>
          <p:cNvPr id="23" name="TextBox 22" title=""/>
          <p:cNvSpPr txBox="1"/>
          <p:nvPr/>
        </p:nvSpPr>
        <p:spPr>
          <a:xfrm>
            <a:off x="224589" y="4220371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 ）</a:t>
            </a:r>
            <a:endParaRPr lang="zh-CN" altLang="en-US" sz="2400" b="1"/>
          </a:p>
        </p:txBody>
      </p:sp>
      <p:sp>
        <p:nvSpPr>
          <p:cNvPr id="28" name="TextBox 27" title=""/>
          <p:cNvSpPr txBox="1"/>
          <p:nvPr/>
        </p:nvSpPr>
        <p:spPr>
          <a:xfrm>
            <a:off x="243639" y="6396335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 ）</a:t>
            </a:r>
            <a:endParaRPr lang="zh-CN" altLang="en-US" sz="2400" b="1"/>
          </a:p>
        </p:txBody>
      </p:sp>
      <p:sp>
        <p:nvSpPr>
          <p:cNvPr id="29" name="TextBox 28" title=""/>
          <p:cNvSpPr txBox="1"/>
          <p:nvPr/>
        </p:nvSpPr>
        <p:spPr>
          <a:xfrm>
            <a:off x="9396470" y="1929406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 ）</a:t>
            </a:r>
            <a:endParaRPr lang="zh-CN" altLang="en-US" sz="2400" b="1"/>
          </a:p>
        </p:txBody>
      </p:sp>
      <p:sp>
        <p:nvSpPr>
          <p:cNvPr id="30" name="TextBox 29" title=""/>
          <p:cNvSpPr txBox="1"/>
          <p:nvPr/>
        </p:nvSpPr>
        <p:spPr>
          <a:xfrm>
            <a:off x="9438199" y="4238266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 ）</a:t>
            </a:r>
            <a:endParaRPr lang="zh-CN" altLang="en-US" sz="2400" b="1"/>
          </a:p>
        </p:txBody>
      </p:sp>
      <p:sp>
        <p:nvSpPr>
          <p:cNvPr id="31" name="TextBox 30" title=""/>
          <p:cNvSpPr txBox="1"/>
          <p:nvPr/>
        </p:nvSpPr>
        <p:spPr>
          <a:xfrm>
            <a:off x="9352046" y="6466030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    ）</a:t>
            </a:r>
            <a:endParaRPr lang="zh-CN" altLang="en-US"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3155E-06 -2.48844E-06 L -0.39651 0.15264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25" y="763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7233E-06 -4.16281E-06 L -0.39417 0.3395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08" y="1697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7233E-06 4.16281E-06 L 0.3741 0.5185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05" y="2592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7233E-06 3.75578E-06 L -0.39964 0.38112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82" y="1905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7233E-06 2.08141E-06 L 0.37528 -0.41998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7" y="-2099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7233E-06 4.07031E-07 L 0.37423 -0.22317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05" y="-11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 title="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71000" y="86995"/>
            <a:ext cx="2571750" cy="6858000"/>
          </a:xfrm>
        </p:spPr>
      </p:pic>
      <p:sp>
        <p:nvSpPr>
          <p:cNvPr id="16387" name="标题 1" title=""/>
          <p:cNvSpPr>
            <a:spLocks noGrp="1"/>
          </p:cNvSpPr>
          <p:nvPr>
            <p:ph type="title"/>
          </p:nvPr>
        </p:nvSpPr>
        <p:spPr>
          <a:xfrm>
            <a:off x="969645" y="2143125"/>
            <a:ext cx="8853170" cy="4000500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lnSpc>
                <a:spcPts val="6000"/>
              </a:lnSpc>
            </a:pPr>
            <a:r>
              <a:rPr lang="zh-CN" altLang="en-US" b="1">
                <a:latin typeface="楷体_GB2312" pitchFamily="49" charset="-122"/>
              </a:rPr>
              <a:t>  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默读课文。说说第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自然段主要写了什么。把课文中写得细致生动的语句抄写下来。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389" name="TextBox 5" title=""/>
          <p:cNvSpPr txBox="1"/>
          <p:nvPr/>
        </p:nvSpPr>
        <p:spPr>
          <a:xfrm>
            <a:off x="2238375" y="1000125"/>
            <a:ext cx="4857750" cy="11068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latin typeface="楷体" panose="02010609060101010101" pitchFamily="49" charset="-122"/>
                <a:ea typeface="楷体" panose="02010609060101010101" pitchFamily="49" charset="-122"/>
              </a:rPr>
              <a:t>学习提示：</a:t>
            </a:r>
            <a:endParaRPr lang="zh-CN" altLang="en-US" sz="6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12192000" cy="1214120"/>
          </a:xfrm>
          <a:prstGeom prst="rect">
            <a:avLst/>
          </a:prstGeom>
          <a:noFill/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-459740" y="987425"/>
            <a:ext cx="6868160" cy="1786255"/>
          </a:xfrm>
        </p:spPr>
        <p:txBody>
          <a:bodyPr>
            <a:normAutofit/>
          </a:bodyPr>
          <a:lstStyle/>
          <a:p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缸里的小虾十分有趣。</a:t>
            </a:r>
            <a:endParaRPr lang="zh-CN" altLang="en-US" sz="3200" b="1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351155" y="1305560"/>
            <a:ext cx="11523345" cy="6072505"/>
          </a:xfrm>
        </p:spPr>
        <p:txBody>
          <a:bodyPr/>
          <a:lstStyle/>
          <a:p>
            <a:pPr>
              <a:lnSpc>
                <a:spcPct val="160000"/>
              </a:lnSpc>
              <a:buNone/>
            </a:pP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他们有的独自荡来荡去，有的互相追逐，有的紧贴住缸壁。要是你用小竹枝去动动那些正在休息的小虾，它们会立即向别的安静的角落蹦去，一路上像生了气似的，不停地舞动着前面那双细长的腿，腿末端那副钳子一张一张的，胡须也一翘一翘地摆动着，连眼珠子也一突一突的。如果这时碰到正在闲游的同伴，说不定就要打起来。小虾的搏斗很激烈，蹦出水面是常有的事，有时还会蹦到缸外的地面上。</a:t>
            </a:r>
            <a:endParaRPr lang="zh-CN" altLang="en-US" sz="32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Box 21" title=""/>
          <p:cNvSpPr txBox="1"/>
          <p:nvPr/>
        </p:nvSpPr>
        <p:spPr>
          <a:xfrm>
            <a:off x="269257" y="341544"/>
            <a:ext cx="8760443" cy="63248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smtClean="0">
                <a:latin typeface="华文仿宋" panose="02010600040101010101" pitchFamily="2" charset="-122"/>
                <a:ea typeface="华文仿宋" panose="02010600040101010101" pitchFamily="2" charset="-122"/>
              </a:rPr>
              <a:t>        缸里的小虾十分有趣。它们有的独自荡来荡去，有的互相追逐，有的紧贴住缸壁。</a:t>
            </a:r>
            <a:r>
              <a:rPr lang="zh-CN" altLang="en-US" sz="3000" b="1" smtClean="0">
                <a:solidFill>
                  <a:srgbClr val="002060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要是你用小竹枝去动动那些正在休息的小虾，它们会立即向别的安静的角落蹦去，一路上像生了气似的，不停地舞动着前面那双细长的腿，腿末端那副钳子一张一张的，胡须也一翘一翘地摆动着，连眼珠子也一突一突的。</a:t>
            </a:r>
            <a:r>
              <a:rPr lang="zh-CN" altLang="en-US" sz="3000" b="1" smtClean="0">
                <a:latin typeface="华文仿宋" panose="02010600040101010101" pitchFamily="2" charset="-122"/>
                <a:ea typeface="华文仿宋" panose="02010600040101010101" pitchFamily="2" charset="-122"/>
              </a:rPr>
              <a:t>如果这时碰到正在闲游的同伴，说不定就要打起来。小虾的搏斗很激烈，蹦出水面是常有的事，有时还会蹦到缸外的地面上。</a:t>
            </a:r>
            <a:endParaRPr lang="zh-CN" altLang="en-US" sz="3000" b="1">
              <a:latin typeface="华文仿宋" panose="02010600040101010101" pitchFamily="2" charset="-122"/>
              <a:ea typeface="华文仿宋" panose="02010600040101010101" pitchFamily="2" charset="-122"/>
            </a:endParaRPr>
          </a:p>
        </p:txBody>
      </p:sp>
      <p:cxnSp>
        <p:nvCxnSpPr>
          <p:cNvPr id="9" name="直接连接符 8" title=""/>
          <p:cNvCxnSpPr/>
          <p:nvPr/>
        </p:nvCxnSpPr>
        <p:spPr>
          <a:xfrm>
            <a:off x="6847179" y="3060463"/>
            <a:ext cx="2016000" cy="1148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6866229" y="3806992"/>
            <a:ext cx="1980000" cy="1148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>
            <a:off x="1556112" y="4520714"/>
            <a:ext cx="3096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/>
        </p:nvCxnSpPr>
        <p:spPr>
          <a:xfrm>
            <a:off x="6473019" y="4490175"/>
            <a:ext cx="1980000" cy="1148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12" title=""/>
          <p:cNvSpPr/>
          <p:nvPr/>
        </p:nvSpPr>
        <p:spPr>
          <a:xfrm>
            <a:off x="3276600" y="3170573"/>
            <a:ext cx="685800" cy="66675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 title=""/>
          <p:cNvSpPr/>
          <p:nvPr/>
        </p:nvSpPr>
        <p:spPr>
          <a:xfrm>
            <a:off x="5995338" y="3192359"/>
            <a:ext cx="865479" cy="66675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 title=""/>
          <p:cNvSpPr/>
          <p:nvPr/>
        </p:nvSpPr>
        <p:spPr>
          <a:xfrm>
            <a:off x="308712" y="3847175"/>
            <a:ext cx="865479" cy="66675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 title=""/>
          <p:cNvSpPr/>
          <p:nvPr/>
        </p:nvSpPr>
        <p:spPr>
          <a:xfrm>
            <a:off x="5230521" y="3875151"/>
            <a:ext cx="1242498" cy="666750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 Box 11" title=""/>
          <p:cNvSpPr txBox="1"/>
          <p:nvPr/>
        </p:nvSpPr>
        <p:spPr>
          <a:xfrm>
            <a:off x="645584" y="1454151"/>
            <a:ext cx="10678583" cy="2555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44500">
              <a:lnSpc>
                <a:spcPct val="150000"/>
              </a:lnSpc>
              <a:spcBef>
                <a:spcPts val="600"/>
              </a:spcBef>
            </a:pPr>
            <a:r>
              <a:rPr lang="zh-CN" altLang="en-US" sz="2665" b="1">
                <a:latin typeface="楷体" panose="02010609060101010101" pitchFamily="49" charset="-122"/>
                <a:ea typeface="楷体" panose="02010609060101010101" pitchFamily="49" charset="-122"/>
              </a:rPr>
              <a:t>要是你用小竹枝去动动那些正在休息的小虾，它们会立即向别的安静的角落蹦去，一路上像生了气似的，不停地舞动着前面那双细长的腿，腿末端那副钳子一张一张的，胡须也一翘一翘地摆动着，连眼珠子也一突一突的。</a:t>
            </a:r>
            <a:endParaRPr lang="zh-CN" altLang="en-US" sz="266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0" title=""/>
          <p:cNvGrpSpPr/>
          <p:nvPr/>
        </p:nvGrpSpPr>
        <p:grpSpPr>
          <a:xfrm>
            <a:off x="4182533" y="503767"/>
            <a:ext cx="6055784" cy="734484"/>
            <a:chOff x="4101" y="310"/>
            <a:chExt cx="10864" cy="1021"/>
          </a:xfrm>
        </p:grpSpPr>
        <p:sp>
          <p:nvSpPr>
            <p:cNvPr id="4" name="矩形标注 3"/>
            <p:cNvSpPr/>
            <p:nvPr/>
          </p:nvSpPr>
          <p:spPr>
            <a:xfrm>
              <a:off x="4101" y="310"/>
              <a:ext cx="10864" cy="1021"/>
            </a:xfrm>
            <a:prstGeom prst="wedgeRectCallout">
              <a:avLst>
                <a:gd name="adj1" fmla="val -3667"/>
                <a:gd name="adj2" fmla="val 86028"/>
              </a:avLst>
            </a:prstGeom>
            <a:grpFill/>
            <a:ln>
              <a:solidFill>
                <a:srgbClr val="0000FF"/>
              </a:solidFill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" name="文本框 5"/>
            <p:cNvSpPr txBox="1">
              <a:spLocks noChangeArrowheads="1"/>
            </p:cNvSpPr>
            <p:nvPr/>
          </p:nvSpPr>
          <p:spPr bwMode="auto">
            <a:xfrm>
              <a:off x="4101" y="339"/>
              <a:ext cx="10864" cy="9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457200">
                <a:buClrTx/>
                <a:buSzTx/>
                <a:buFontTx/>
                <a:buNone/>
                <a:defRPr/>
              </a:pPr>
              <a:r>
                <a:rPr kumimoji="0" lang="zh-CN" altLang="en-US" sz="3735" b="1" kern="1200" cap="none" spc="0" normalizeH="0" baseline="0" noProof="0">
                  <a:solidFill>
                    <a:srgbClr val="FF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ea typeface="宋体" panose="02010600030101010101" pitchFamily="2" charset="-122"/>
                  <a:cs typeface="+mn-cs"/>
                </a:rPr>
                <a:t>“立即”</a:t>
              </a:r>
              <a:r>
                <a:rPr kumimoji="0" lang="zh-CN" altLang="en-US" sz="3735" b="1" kern="1200" cap="none" spc="0" normalizeH="0" baseline="0" noProof="0">
                  <a:solidFill>
                    <a:srgbClr val="FF6600"/>
                  </a:solidFill>
                  <a:latin typeface="Calibri"/>
                  <a:ea typeface="宋体" panose="02010600030101010101" pitchFamily="2" charset="-122"/>
                  <a:cs typeface="+mn-cs"/>
                </a:rPr>
                <a:t>突出了小虾的敏锐。</a:t>
              </a:r>
              <a:endParaRPr kumimoji="0" lang="zh-CN" altLang="en-US" sz="3735" b="1" kern="1200" cap="none" spc="0" normalizeH="0" baseline="0" noProof="0">
                <a:solidFill>
                  <a:srgbClr val="FF6600"/>
                </a:solidFill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6" name="矩形 5" title=""/>
          <p:cNvSpPr/>
          <p:nvPr/>
        </p:nvSpPr>
        <p:spPr>
          <a:xfrm>
            <a:off x="9237133" y="1608667"/>
            <a:ext cx="694267" cy="4423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" name="组合 6" title=""/>
          <p:cNvGrpSpPr/>
          <p:nvPr/>
        </p:nvGrpSpPr>
        <p:grpSpPr>
          <a:xfrm>
            <a:off x="3858684" y="3953933"/>
            <a:ext cx="6220883" cy="1569073"/>
            <a:chOff x="4101" y="281"/>
            <a:chExt cx="10939" cy="1109"/>
          </a:xfrm>
        </p:grpSpPr>
        <p:sp>
          <p:nvSpPr>
            <p:cNvPr id="8" name="矩形标注 7"/>
            <p:cNvSpPr/>
            <p:nvPr/>
          </p:nvSpPr>
          <p:spPr>
            <a:xfrm>
              <a:off x="4101" y="310"/>
              <a:ext cx="10864" cy="1021"/>
            </a:xfrm>
            <a:prstGeom prst="wedgeRectCallout">
              <a:avLst>
                <a:gd name="adj1" fmla="val 932"/>
                <a:gd name="adj2" fmla="val -87750"/>
              </a:avLst>
            </a:prstGeom>
            <a:grpFill/>
            <a:ln>
              <a:solidFill>
                <a:srgbClr val="0000FF"/>
              </a:solidFill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66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文本框 5"/>
            <p:cNvSpPr txBox="1">
              <a:spLocks noChangeArrowheads="1"/>
            </p:cNvSpPr>
            <p:nvPr/>
          </p:nvSpPr>
          <p:spPr bwMode="auto">
            <a:xfrm>
              <a:off x="4175" y="281"/>
              <a:ext cx="10865" cy="110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457200">
                <a:buClrTx/>
                <a:buSzTx/>
                <a:buFontTx/>
                <a:buNone/>
                <a:defRPr/>
              </a:pPr>
              <a:r>
                <a:rPr kumimoji="0" lang="zh-CN" altLang="en-US" sz="3200" b="1" kern="1200" cap="none" spc="0" normalizeH="0" baseline="0" noProof="0">
                  <a:solidFill>
                    <a:srgbClr val="FF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ea typeface="宋体" panose="02010600030101010101" pitchFamily="2" charset="-122"/>
                  <a:cs typeface="+mn-cs"/>
                </a:rPr>
                <a:t>“舞动”“一张一张”“一翘一翘”</a:t>
              </a:r>
              <a:r>
                <a:rPr kumimoji="0" lang="en-US" altLang="zh-CN" sz="3200" b="1" kern="1200" cap="none" spc="0" normalizeH="0" baseline="0" noProof="0">
                  <a:solidFill>
                    <a:srgbClr val="FF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ea typeface="宋体" panose="02010600030101010101" pitchFamily="2" charset="-122"/>
                  <a:cs typeface="+mn-cs"/>
                </a:rPr>
                <a:t> </a:t>
              </a:r>
              <a:r>
                <a:rPr kumimoji="0" lang="zh-CN" altLang="en-US" sz="3200" b="1" kern="1200" cap="none" spc="0" normalizeH="0" baseline="0" noProof="0">
                  <a:solidFill>
                    <a:srgbClr val="FF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ea typeface="宋体" panose="02010600030101010101" pitchFamily="2" charset="-122"/>
                  <a:cs typeface="+mn-cs"/>
                </a:rPr>
                <a:t>“一突一突”</a:t>
              </a:r>
              <a:r>
                <a:rPr kumimoji="0" lang="zh-CN" altLang="en-US" sz="3200" b="1" kern="1200" cap="none" spc="0" normalizeH="0" baseline="0" noProof="0">
                  <a:solidFill>
                    <a:srgbClr val="FF6600"/>
                  </a:solidFill>
                  <a:latin typeface="Calibri"/>
                  <a:ea typeface="宋体" panose="02010600030101010101" pitchFamily="2" charset="-122"/>
                  <a:cs typeface="+mn-cs"/>
                </a:rPr>
                <a:t>具体生动形象地写出了小虾生气时的动作。</a:t>
              </a:r>
              <a:r>
                <a:rPr kumimoji="0" lang="zh-CN" altLang="en-US" sz="3200" b="1" kern="1200" cap="none" spc="0" normalizeH="0" baseline="0" noProof="0">
                  <a:solidFill>
                    <a:srgbClr val="FF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ea typeface="宋体" panose="02010600030101010101" pitchFamily="2" charset="-122"/>
                  <a:cs typeface="+mn-cs"/>
                </a:rPr>
                <a:t> </a:t>
              </a:r>
              <a:endParaRPr kumimoji="0" lang="zh-CN" altLang="en-US" sz="3200" b="1" kern="1200" cap="none" spc="0" normalizeH="0" baseline="0" noProof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0" name="椭圆 9" title=""/>
          <p:cNvSpPr/>
          <p:nvPr/>
        </p:nvSpPr>
        <p:spPr>
          <a:xfrm>
            <a:off x="7901517" y="2175933"/>
            <a:ext cx="831851" cy="503767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椭圆 10" title=""/>
          <p:cNvSpPr/>
          <p:nvPr/>
        </p:nvSpPr>
        <p:spPr>
          <a:xfrm>
            <a:off x="4224867" y="2791884"/>
            <a:ext cx="1365251" cy="50588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椭圆 12" title=""/>
          <p:cNvSpPr/>
          <p:nvPr/>
        </p:nvSpPr>
        <p:spPr>
          <a:xfrm>
            <a:off x="7243233" y="2791884"/>
            <a:ext cx="1382184" cy="50588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椭圆 13" title=""/>
          <p:cNvSpPr/>
          <p:nvPr/>
        </p:nvSpPr>
        <p:spPr>
          <a:xfrm>
            <a:off x="1807633" y="3426884"/>
            <a:ext cx="1369484" cy="50588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https://d.book118.com/866114213035010054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方正小标宋简体</vt:lpstr>
      <vt:lpstr>Calibri Light</vt:lpstr>
      <vt:lpstr>楷体</vt:lpstr>
      <vt:lpstr>楷体_GB2312</vt:lpstr>
      <vt:lpstr>华文仿宋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默读课文。说说第3自然段主要写了什么。把课文中写得细致生动的语句抄写下来。</vt:lpstr>
      <vt:lpstr>      缸里的小虾十分有趣。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2024-09-21T05:54:30.838</cp:lastPrinted>
  <dcterms:created xsi:type="dcterms:W3CDTF">2024-09-20T21:54:30Z</dcterms:created>
  <dcterms:modified xsi:type="dcterms:W3CDTF">2024-09-20T21:54:32Z</dcterms:modified>
</cp:coreProperties>
</file>