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JIGNL+MS-UIGothic"/>
      <p:regular r:id="rId18"/>
    </p:embeddedFont>
    <p:embeddedFont>
      <p:font typeface="JEGAQW+BQSUKP+ArialMT"/>
      <p:regular r:id="rId19"/>
    </p:embeddedFont>
    <p:embeddedFont>
      <p:font typeface="JGAITW+UHDNUU+MicrosoftYaHei-Bold"/>
      <p:regular r:id="rId20"/>
    </p:embeddedFont>
    <p:embeddedFont>
      <p:font typeface="CBWMRM+UDNRTR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00A9C-4F57-4C3F-AC58-4D49C7E5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956A-939A-43FE-8A05-3A0314F9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5B0B9-DE91-4E4D-A224-75DC8391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D6CE1-4D61-4713-B2D8-7C67D7F10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07CF1-FCF1-4597-A3AF-043F7B5C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1130C-043D-46D7-BE75-BE8ECCC6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E9A55-5358-46C3-93B5-65C5360F4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537B3-C305-43A1-B2EA-2EECC087A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2284A-8786-4540-A34C-D0C8D322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F40FD-91C4-4CCB-A2A5-CC0A10DA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33D5-C0DB-4864-ABE6-481F0F09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4203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肠结</a:t>
            </a:r>
            <a:r>
              <a:rPr sz="5150" spc="23">
                <a:solidFill>
                  <a:srgbClr val="A246FF"/>
                </a:solidFill>
                <a:latin typeface="CJIGNL+MS-UIGothic"/>
                <a:cs typeface="CJIGNL+MS-UIGothic"/>
              </a:rPr>
              <a:t>核与克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罗</a:t>
            </a:r>
            <a:r>
              <a:rPr sz="5150" spc="25">
                <a:solidFill>
                  <a:srgbClr val="A246FF"/>
                </a:solidFill>
                <a:latin typeface="CJIGNL+MS-UIGothic"/>
                <a:cs typeface="CJIGNL+MS-UIGothic"/>
              </a:rPr>
              <a:t>恩病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CJIGNL+MS-UIGothic"/>
                <a:cs typeface="CJIGN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肠结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核与克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恩病的概述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肠结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核的症状与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3738821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恩病的症状与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肠结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核的治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JIGNL+MS-UIGothic"/>
                <a:cs typeface="CJIGNL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137850"/>
            <a:ext cx="5140901" cy="13320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恩病的治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EGAQW+BQSUKP+ArialMT"/>
                <a:cs typeface="JEGAQW+BQSUK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肠结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核与克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恩病的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CJIGNL+MS-UIGothic"/>
                <a:cs typeface="CJIGNL+MS-UIGothic"/>
              </a:rPr>
              <a:t>理与康复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JGAITW+UHDNUU+MicrosoftYaHei-Bold"/>
                <a:cs typeface="JGAITW+UHDNUU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JGAITW+UHDNUU+MicrosoftYaHei-Bold"/>
                <a:cs typeface="JGAITW+UHDNU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81579" y="3665374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肠结</a:t>
            </a:r>
            <a:r>
              <a:rPr sz="5150" spc="23">
                <a:solidFill>
                  <a:srgbClr val="A246FF"/>
                </a:solidFill>
                <a:latin typeface="CJIGNL+MS-UIGothic"/>
                <a:cs typeface="CJIGNL+MS-UIGothic"/>
              </a:rPr>
              <a:t>核与克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罗</a:t>
            </a:r>
            <a:r>
              <a:rPr sz="5150" spc="25">
                <a:solidFill>
                  <a:srgbClr val="A246FF"/>
                </a:solidFill>
                <a:latin typeface="CJIGNL+MS-UIGothic"/>
                <a:cs typeface="CJIGNL+MS-UIGothic"/>
              </a:rPr>
              <a:t>恩病的概述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核和克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恩病是两种常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道疾病，它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都涉及到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道的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炎症和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核通常由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核分枝杆菌引起，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而克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恩病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是一种原因不明的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道炎症性疾病。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流行病学特点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地区分布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核主要在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洲、非洲和南美洲部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分地区流行，而克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恩病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在全球范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内分布广泛。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JIGNL+MS-UIGothic"/>
                <a:cs typeface="CJIGNL+MS-UIGothic"/>
              </a:rPr>
              <a:t>年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50" spc="25">
                <a:solidFill>
                  <a:srgbClr val="FFFFFF"/>
                </a:solidFill>
                <a:latin typeface="CJIGNL+MS-UIGothic"/>
                <a:cs typeface="CJIGNL+MS-UIGothic"/>
              </a:rPr>
              <a:t>与性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核主要影响青年人群，而克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生在任何年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段，但多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人。男性与女性患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核和克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恩病的几率大致相同。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病因与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肠结</a:t>
            </a:r>
            <a:r>
              <a:rPr sz="2300">
                <a:solidFill>
                  <a:srgbClr val="AF79DE"/>
                </a:solidFill>
                <a:latin typeface="CJIGNL+MS-UIGothic"/>
                <a:cs typeface="CJIGNL+MS-UIGothic"/>
              </a:rPr>
              <a:t> 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肠结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核主要由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入含有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核分枝杆菌的食物或水引起。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核分枝杆菌通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胃和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十二指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肠进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道，引起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道感染。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病机制涉及免疫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答和炎症反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CJIGNL+MS-UIGothic"/>
                <a:cs typeface="CJIGNL+MS-UIGothic"/>
              </a:rPr>
              <a:t>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罗</a:t>
            </a:r>
            <a:r>
              <a:rPr sz="2300" spc="25">
                <a:solidFill>
                  <a:srgbClr val="AF79DE"/>
                </a:solidFill>
                <a:latin typeface="CJIGNL+MS-UIGothic"/>
                <a:cs typeface="CJIGNL+MS-UIGothic"/>
              </a:rPr>
              <a:t>恩病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恩病的病因尚不完全清楚，可能与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境因素和免疫异常有关。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机制涉及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道黏膜的免疫失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JIGNL+MS-UIGothic"/>
                <a:cs typeface="CJIGNL+MS-UIGothic"/>
              </a:rPr>
              <a:t>和慢性炎症。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JGAITW+UHDNUU+MicrosoftYaHei-Bold"/>
                <a:cs typeface="JGAITW+UHDNU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8804" y="36653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肠结</a:t>
            </a:r>
            <a:r>
              <a:rPr sz="5150" spc="25">
                <a:solidFill>
                  <a:srgbClr val="A246FF"/>
                </a:solidFill>
                <a:latin typeface="CJIGNL+MS-UIGothic"/>
                <a:cs typeface="CJIGNL+MS-UIGothic"/>
              </a:rPr>
              <a:t>核的症状与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诊</a:t>
            </a:r>
            <a:r>
              <a:rPr sz="5150">
                <a:solidFill>
                  <a:srgbClr val="A246FF"/>
                </a:solidFill>
                <a:latin typeface="CJIGNL+MS-UIGothic"/>
                <a:cs typeface="CJIGN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症状表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腹泻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C95E8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糊状便，有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伴有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脓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血便。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5490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部分患者可出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午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后低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或不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规则热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18CD0"/>
                </a:solidFill>
                <a:latin typeface="CJIGNL+MS-UIGothic"/>
                <a:cs typeface="CJIGNL+MS-UIGothic"/>
              </a:rPr>
              <a:t>腹痛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55640" y="45764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16BB7"/>
                </a:solidFill>
                <a:latin typeface="CJIGNL+MS-UIGothic"/>
                <a:cs typeface="CJIGNL+MS-UIGothic"/>
              </a:rPr>
              <a:t>体重下降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18CD0"/>
                </a:solidFill>
                <a:latin typeface="CJIGNL+MS-UIGothic"/>
                <a:cs typeface="CJIGNL+MS-UIGothic"/>
              </a:rPr>
              <a:t>其他症状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58389" y="499221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多位于右下腹，部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由于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期腹泻和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养吸收障碍，患者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体重可明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下降。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702675" y="5129371"/>
            <a:ext cx="134540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如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心、呕吐、腹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肿块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58389" y="5266531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分患者可出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全腹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358389" y="5540851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JIGNL+MS-UIGothic"/>
                <a:cs typeface="CJIGNL+MS-UIGothic"/>
              </a:rPr>
              <a:t>疼痛。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断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WMRM+UDNRTR+MicrosoftYaHei"/>
                <a:cs typeface="CBWMRM+UDNRT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WMRM+UDNRTR+MicrosoftYaHei"/>
                <a:cs typeface="CBWMRM+UDNRT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WMRM+UDNRTR+MicrosoftYaHei"/>
                <a:cs typeface="CBWMRM+UDNRT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WMRM+UDNRTR+MicrosoftYaHei"/>
                <a:cs typeface="CBWMRM+UDNRT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临</a:t>
            </a: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床表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室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58025" y="4788530"/>
            <a:ext cx="1033265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3">
                <a:solidFill>
                  <a:srgbClr val="AF79DE"/>
                </a:solidFill>
                <a:latin typeface="JGAITW+UHDNUU+MicrosoftYaHei-Bold"/>
                <a:cs typeface="JGAITW+UHDNUU+MicrosoftYaHei-Bold"/>
              </a:rPr>
              <a:t>X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线检查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CJIGNL+MS-UIGothic"/>
                <a:cs typeface="CJIGNL+MS-UIGothic"/>
              </a:rPr>
              <a:t>内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镜检查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上述症状表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的患者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应怀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粪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便抗酸杆菌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阳性或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核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菌培养阳性可确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97625" y="5274162"/>
            <a:ext cx="249318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腹部</a:t>
            </a:r>
            <a:r>
              <a:rPr sz="1350">
                <a:solidFill>
                  <a:srgbClr val="000000"/>
                </a:solidFill>
                <a:latin typeface="CBWMRM+UDNRTR+MicrosoftYaHei"/>
                <a:cs typeface="CBWMRM+UDNRTR+MicrosoftYaHei"/>
              </a:rPr>
              <a:t>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平片可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部位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钙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肠镜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下可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部位黏膜充血、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等表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224394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JIGNL+MS-UIGothic"/>
                <a:cs typeface="CJIGNL+MS-UIGothic"/>
              </a:rPr>
              <a:t>化影。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 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FFFFFF"/>
                </a:solidFill>
                <a:latin typeface="CJIGNL+MS-UIGothic"/>
                <a:cs typeface="CJIGNL+MS-UIGothic"/>
              </a:rPr>
              <a:t>菌性痢疾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两者均有腹痛、腹泻、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等症状，但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菌性痢疾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粪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便培养可分离出痢疾杆菌。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29917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FFFFFF"/>
                </a:solidFill>
                <a:latin typeface="JGAITW+UHDNUU+MicrosoftYaHei-Bold"/>
                <a:cs typeface="JGAITW+UHDNUU+MicrosoftYaHei-Bold"/>
              </a:rPr>
              <a:t>Crohn</a:t>
            </a:r>
            <a:r>
              <a:rPr sz="2300">
                <a:solidFill>
                  <a:srgbClr val="FFFFFF"/>
                </a:solidFill>
                <a:latin typeface="CJIGNL+MS-UIGothic"/>
                <a:cs typeface="CJIGNL+MS-UIGothic"/>
              </a:rPr>
              <a:t>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两者均有腹痛、腹泻、体重下降等症状，但克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恩病多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于青年人，病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性分布，内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下可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性病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纵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CJIGNL+MS-UIGothic"/>
                <a:cs typeface="CJIGN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JGAITW+UHDNUU+MicrosoftYaHei-Bold"/>
                <a:cs typeface="JGAITW+UHDNU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366537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CJIGNL+MS-UIGothic"/>
                <a:cs typeface="CJIGNL+MS-UIGothic"/>
              </a:rPr>
              <a:t>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罗</a:t>
            </a:r>
            <a:r>
              <a:rPr sz="5150" spc="25">
                <a:solidFill>
                  <a:srgbClr val="A246FF"/>
                </a:solidFill>
                <a:latin typeface="CJIGNL+MS-UIGothic"/>
                <a:cs typeface="CJIGNL+MS-UIGothic"/>
              </a:rPr>
              <a:t>恩病的症状与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诊</a:t>
            </a:r>
            <a:r>
              <a:rPr sz="5150">
                <a:solidFill>
                  <a:srgbClr val="A246FF"/>
                </a:solidFill>
                <a:latin typeface="CJIGNL+MS-UIGothic"/>
                <a:cs typeface="CJIGN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症状表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JIGNL+MS-UIGothic"/>
                <a:cs typeface="CJIGNL+MS-UIGothic"/>
              </a:rPr>
              <a:t>消化系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2000" spc="25">
                <a:solidFill>
                  <a:srgbClr val="FFFDFD"/>
                </a:solidFill>
                <a:latin typeface="CJIGNL+MS-UIGothic"/>
                <a:cs typeface="CJIGNL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2000" spc="25">
                <a:solidFill>
                  <a:srgbClr val="FFFDFD"/>
                </a:solidFill>
                <a:latin typeface="CJIGNL+MS-UIGothic"/>
                <a:cs typeface="CJIGNL+MS-UIGothic"/>
              </a:rPr>
              <a:t>外表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4925" y="2795642"/>
            <a:ext cx="32108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腹痛、腹泻、腹部包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梗阻等。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94980" y="2795642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痛、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结节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斑、口腔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JIGNL+MS-UIGothic"/>
                <a:cs typeface="CJIGNL+MS-UIGothic"/>
              </a:rPr>
              <a:t>全身症状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940038"/>
            <a:ext cx="34298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、体重下降、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血、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养不良等。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断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CJIGNL+MS-UIGothic"/>
                <a:cs typeface="CJIGN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JGAITW+UHDNUU+MicrosoftYaHei-Bold"/>
                <a:cs typeface="JGAITW+UHDNU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JGAITW+UHDNUU+MicrosoftYaHei-Bold"/>
                <a:cs typeface="JGAITW+UHDNU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JGAITW+UHDNUU+MicrosoftYaHei-Bold"/>
                <a:cs typeface="JGAITW+UHDNU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JGAITW+UHDNUU+MicrosoftYaHei-Bold"/>
                <a:cs typeface="JGAITW+UHDNUU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839708"/>
            <a:ext cx="219019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便潜血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阳性，血沉加快，</a:t>
            </a:r>
            <a:r>
              <a:rPr sz="1500">
                <a:solidFill>
                  <a:srgbClr val="FFFDFD"/>
                </a:solidFill>
                <a:latin typeface="CBWMRM+UDNRTR+MicrosoftYaHei"/>
                <a:cs typeface="CBWMRM+UDNRTR+MicrosoftYaHei"/>
              </a:rPr>
              <a:t>C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蛋白升高。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床表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合腹痛、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22252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影像学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：</a:t>
            </a:r>
            <a:r>
              <a:rPr sz="1500">
                <a:solidFill>
                  <a:srgbClr val="FFFDFD"/>
                </a:solidFill>
                <a:latin typeface="CBWMRM+UDNRTR+MicrosoftYaHei"/>
                <a:cs typeface="CBWMRM+UDNRTR+MicrosoftYaHei"/>
              </a:rPr>
              <a:t>X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线钡剂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0955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病理学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：通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3540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腹泻、体重下降等症状。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017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影、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结肠镜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等有助于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CJIGNL+MS-UIGothic"/>
                <a:cs typeface="CJIGNL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https://d.book118.com/866142035132010054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CJIGNL+MS-UIGothic</vt:lpstr>
      <vt:lpstr>JEGAQW+BQSUKP+ArialMT</vt:lpstr>
      <vt:lpstr>Times New Roman</vt:lpstr>
      <vt:lpstr>JGAITW+UHDNUU+MicrosoftYaHei-Bold</vt:lpstr>
      <vt:lpstr>CBWMRM+UDNRTR+MicrosoftYaHei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2024-09-21T16:36:32.522</cp:lastPrinted>
  <dcterms:created xsi:type="dcterms:W3CDTF">2024-09-21T08:36:32Z</dcterms:created>
  <dcterms:modified xsi:type="dcterms:W3CDTF">2024-09-21T08:36:33Z</dcterms:modified>
</cp:coreProperties>
</file>