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C138AEB-8BC0-4717-993C-A172EFAF1CF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6" name="PlaceHolder 1"/>
          <p:cNvSpPr>
            <a:spLocks noGrp="1"/>
          </p:cNvSpPr>
          <p:nvPr>
            <p:ph type="sldImg"/>
          </p:nvPr>
        </p:nvSpPr>
        <p:spPr>
          <a:xfrm>
            <a:off x="685800" y="1143000"/>
            <a:ext cx="5486040" cy="3085920"/>
          </a:xfrm>
          <a:prstGeom prst="rect">
            <a:avLst/>
          </a:prstGeom>
          <a:ln w="0">
            <a:noFill/>
          </a:ln>
        </p:spPr>
      </p:sp>
      <p:sp>
        <p:nvSpPr>
          <p:cNvPr id="35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9" name="PlaceHolder 1"/>
          <p:cNvSpPr>
            <a:spLocks noGrp="1"/>
          </p:cNvSpPr>
          <p:nvPr>
            <p:ph type="sldImg"/>
          </p:nvPr>
        </p:nvSpPr>
        <p:spPr>
          <a:xfrm>
            <a:off x="685800" y="1143000"/>
            <a:ext cx="5486040" cy="3085920"/>
          </a:xfrm>
          <a:prstGeom prst="rect">
            <a:avLst/>
          </a:prstGeom>
          <a:ln w="0">
            <a:noFill/>
          </a:ln>
        </p:spPr>
      </p:sp>
      <p:sp>
        <p:nvSpPr>
          <p:cNvPr id="36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8E3B6AB-9C33-46F2-94C1-C40F96766D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3F3DD4-890B-47C1-B211-BFB6B85F7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1C64A56-B23D-4E15-B124-5E446508F9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D52A63B-3E4D-4A50-B071-58922C4955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2DAC04-97C0-4DB0-9FCC-6545C61043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27773D-09F8-4C35-B7EA-0E1387A1753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13E3B05-87DE-4877-8D1E-11028E197A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EC43C0-6805-471B-82A5-BC05B37FDC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FBEAEA-D206-4A68-963B-C5839DB612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5712F2-967D-41D9-97CB-7E50A1690A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A0ECDC-FF9C-479B-AFFF-0EC2A948AD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7E99DA15-4B20-4821-BB8D-8C1BB01B48B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4161394-31B5-4A5A-BC27-B3545BC95DF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66150222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学生情绪管理技巧培训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1</a:t>
            </a:r>
            <a:r>
              <a:rPr lang="zh-CN" sz="3000" b="0" strike="noStrike" spc="-1">
                <a:solidFill>
                  <a:srgbClr val="FF0000"/>
                </a:solidFill>
                <a:latin typeface="微软雅黑"/>
                <a:ea typeface="微软雅黑"/>
              </a:rPr>
              <a:t>章  学生情绪管理技巧培训简介</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2</a:t>
            </a:r>
            <a:r>
              <a:rPr lang="zh-CN" sz="3000" b="0" strike="noStrike" spc="-1">
                <a:solidFill>
                  <a:srgbClr val="FF0000"/>
                </a:solidFill>
                <a:latin typeface="微软雅黑"/>
                <a:ea typeface="微软雅黑"/>
              </a:rPr>
              <a:t>章  学生情绪管理的重要性</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3</a:t>
            </a:r>
            <a:r>
              <a:rPr lang="zh-CN" sz="3000" b="0" strike="noStrike" spc="-1">
                <a:solidFill>
                  <a:srgbClr val="FF0000"/>
                </a:solidFill>
                <a:latin typeface="微软雅黑"/>
                <a:ea typeface="微软雅黑"/>
              </a:rPr>
              <a:t>章  学生情绪管理技巧培训方法</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4</a:t>
            </a:r>
            <a:r>
              <a:rPr lang="zh-CN" sz="3000" b="0" strike="noStrike" spc="-1">
                <a:solidFill>
                  <a:srgbClr val="FF0000"/>
                </a:solidFill>
                <a:latin typeface="微软雅黑"/>
                <a:ea typeface="微软雅黑"/>
              </a:rPr>
              <a:t>章  学生情绪管理技巧培训</a:t>
            </a:r>
            <a:endParaRPr lang="en-US" sz="3000" b="0" strike="noStrike" spc="-1">
              <a:solidFill>
                <a:srgbClr val="000000"/>
              </a:solidFill>
              <a:latin typeface="Arial"/>
            </a:endParaRPr>
          </a:p>
          <a:p>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5</a:t>
            </a:r>
            <a:r>
              <a:rPr lang="zh-CN" sz="3000" b="0" strike="noStrike" spc="-1">
                <a:solidFill>
                  <a:srgbClr val="FF0000"/>
                </a:solidFill>
                <a:latin typeface="微软雅黑"/>
                <a:ea typeface="微软雅黑"/>
              </a:rPr>
              <a:t>章  学生情绪管理技巧培训的实践效果</a:t>
            </a:r>
            <a:endParaRPr lang="en-US" sz="3000" b="0" strike="noStrike" spc="-1">
              <a:solidFill>
                <a:srgbClr val="000000"/>
              </a:solidFill>
              <a:latin typeface="Arial"/>
            </a:endParaRPr>
          </a:p>
          <a:p>
            <a:pPr defTabSz="914400">
              <a:lnSpc>
                <a:spcPct val="100000"/>
              </a:lnSpc>
            </a:pPr>
            <a:r>
              <a:rPr lang="zh-CN" sz="3000" b="0" strike="noStrike" spc="-1">
                <a:solidFill>
                  <a:srgbClr val="FF0000"/>
                </a:solidFill>
                <a:latin typeface="微软雅黑"/>
                <a:ea typeface="微软雅黑"/>
              </a:rPr>
              <a:t>第</a:t>
            </a:r>
            <a:r>
              <a:rPr lang="en-US" sz="3000" b="0" strike="noStrike" spc="-1">
                <a:solidFill>
                  <a:srgbClr val="FF0000"/>
                </a:solidFill>
                <a:latin typeface="微软雅黑"/>
                <a:ea typeface="微软雅黑"/>
              </a:rPr>
              <a:t>6</a:t>
            </a:r>
            <a:r>
              <a:rPr lang="zh-CN" sz="3000" b="0" strike="noStrike" spc="-1">
                <a:solidFill>
                  <a:srgbClr val="FF0000"/>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学生情绪管理技巧培训简介</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什么是情绪管理？</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情绪管理是指个体如何识别、理解和处理自己的情绪，以及如何与他人合作处理情绪。学生情绪管理技巧培训旨在帮助学生学会有效管理自己的情绪，提高情绪智商。</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为什么需要学生情绪管理？</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应对挑战和压力</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提高学习效率</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提升社交技能</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促进良好人际关系</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学生情绪管理技巧培训的重要性</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减少冲突和暴力事件</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预防青少年情绪问题</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提高学业表现</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提高学校生活质量</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促进情绪调节能力</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学会自我调节情绪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与他人合作处理情绪</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学生情绪管理技巧培训的目标</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培养情绪意识</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认识自己的情绪</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理解情绪反应</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学生情绪管理技巧培训的益处</a:t>
            </a:r>
            <a:endParaRPr lang="en-US" sz="3600" b="0" strike="noStrike" spc="-1">
              <a:solidFill>
                <a:schemeClr val="dk1"/>
              </a:solidFill>
              <a:latin typeface="Arial"/>
            </a:endParaRPr>
          </a:p>
        </p:txBody>
      </p:sp>
      <p:sp>
        <p:nvSpPr>
          <p:cNvPr id="11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更好地适应环境变化</a:t>
            </a:r>
            <a:endParaRPr lang="en-US" sz="1500" b="0" strike="noStrike" spc="-1">
              <a:solidFill>
                <a:srgbClr val="000000"/>
              </a:solidFill>
              <a:latin typeface="Arial"/>
            </a:endParaRPr>
          </a:p>
        </p:txBody>
      </p:sp>
      <p:sp>
        <p:nvSpPr>
          <p:cNvPr id="11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增强情绪适应能力</a:t>
            </a:r>
            <a:endParaRPr lang="en-US" sz="2200" b="0" strike="noStrike" spc="-1">
              <a:solidFill>
                <a:srgbClr val="000000"/>
              </a:solidFill>
              <a:latin typeface="Arial"/>
            </a:endParaRPr>
          </a:p>
        </p:txBody>
      </p:sp>
      <p:sp>
        <p:nvSpPr>
          <p:cNvPr id="11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提升社交技能</a:t>
            </a:r>
            <a:endParaRPr lang="en-US" sz="1500" b="0" strike="noStrike" spc="-1">
              <a:solidFill>
                <a:srgbClr val="000000"/>
              </a:solidFill>
              <a:latin typeface="Arial"/>
            </a:endParaRPr>
          </a:p>
        </p:txBody>
      </p:sp>
      <p:sp>
        <p:nvSpPr>
          <p:cNvPr id="12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提高情商</a:t>
            </a:r>
            <a:endParaRPr lang="en-US" sz="2200" b="0" strike="noStrike" spc="-1">
              <a:solidFill>
                <a:srgbClr val="000000"/>
              </a:solidFill>
              <a:latin typeface="Arial"/>
            </a:endParaRPr>
          </a:p>
        </p:txBody>
      </p:sp>
      <p:sp>
        <p:nvSpPr>
          <p:cNvPr id="12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预防情绪问题和疾病发生</a:t>
            </a:r>
            <a:endParaRPr lang="en-US" sz="1500" b="0" strike="noStrike" spc="-1">
              <a:solidFill>
                <a:srgbClr val="000000"/>
              </a:solidFill>
              <a:latin typeface="Arial"/>
            </a:endParaRPr>
          </a:p>
        </p:txBody>
      </p:sp>
      <p:sp>
        <p:nvSpPr>
          <p:cNvPr id="12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促进身心健康</a:t>
            </a:r>
            <a:endParaRPr lang="en-US" sz="2200" b="0" strike="noStrike" spc="-1">
              <a:solidFill>
                <a:srgbClr val="000000"/>
              </a:solidFill>
              <a:latin typeface="Arial"/>
            </a:endParaRPr>
          </a:p>
        </p:txBody>
      </p:sp>
      <p:sp>
        <p:nvSpPr>
          <p:cNvPr id="12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学生情绪管理的重要性</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为什么需要关注学生的情绪管理？</a:t>
            </a:r>
            <a:endParaRPr lang="en-US" sz="3500" b="0" strike="noStrike" spc="-1">
              <a:solidFill>
                <a:srgbClr val="000000"/>
              </a:solidFill>
              <a:latin typeface="Arial"/>
            </a:endParaRPr>
          </a:p>
        </p:txBody>
      </p:sp>
      <p:sp>
        <p:nvSpPr>
          <p:cNvPr id="13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情绪管理困难会影响学生的学业表现和社交关系。良好的情绪管理能够提高学生的自我调节能力和抗挫折能力。保持学生情绪稳定对他们的发展至关重要。</a:t>
            </a:r>
            <a:endParaRPr lang="en-US" sz="25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情绪管理与学习之间的关系</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情绪状态对学习效果的影响</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直接影响学习动机</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造成学习障碍</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情绪不稳定会导致认知失调</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建立积极心态</a:t>
            </a:r>
            <a:endParaRPr lang="en-US" sz="2200" b="0" strike="noStrike" spc="-1">
              <a:solidFill>
                <a:srgbClr val="000000"/>
              </a:solidFill>
              <a:latin typeface="Arial"/>
            </a:endParaRPr>
          </a:p>
        </p:txBody>
      </p:sp>
      <p:sp>
        <p:nvSpPr>
          <p:cNvPr id="14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促进健康生活方式</a:t>
            </a:r>
            <a:endParaRPr lang="en-US" sz="15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情绪管理对学生身心健康的重要性</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减少焦虑和抑郁</a:t>
            </a:r>
            <a:endParaRPr lang="en-US" sz="2200" b="0" strike="noStrike" spc="-1">
              <a:solidFill>
                <a:srgbClr val="000000"/>
              </a:solidFill>
              <a:latin typeface="Arial"/>
            </a:endParaRPr>
          </a:p>
        </p:txBody>
      </p:sp>
      <p:sp>
        <p:nvSpPr>
          <p:cNvPr id="15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保持身心健康</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情绪管理对学生人际关系的影响</a:t>
            </a:r>
            <a:endParaRPr lang="en-US" sz="3600" b="0" strike="noStrike" spc="-1">
              <a:solidFill>
                <a:schemeClr val="dk1"/>
              </a:solidFill>
              <a:latin typeface="Arial"/>
            </a:endParaRPr>
          </a:p>
        </p:txBody>
      </p:sp>
      <p:sp>
        <p:nvSpPr>
          <p:cNvPr id="15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学生情绪管理能力的不同</a:t>
            </a:r>
            <a:endParaRPr lang="en-US" sz="2000" b="0" strike="noStrike" spc="-1">
              <a:solidFill>
                <a:srgbClr val="000000"/>
              </a:solidFill>
              <a:latin typeface="Arial"/>
            </a:endParaRPr>
          </a:p>
        </p:txBody>
      </p:sp>
      <p:sp>
        <p:nvSpPr>
          <p:cNvPr id="15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影响与同学的关系</a:t>
            </a:r>
            <a:endParaRPr lang="en-US" sz="3000" b="0" strike="noStrike" spc="-1">
              <a:solidFill>
                <a:srgbClr val="000000"/>
              </a:solidFill>
              <a:latin typeface="Arial"/>
            </a:endParaRPr>
          </a:p>
        </p:txBody>
      </p:sp>
      <p:sp>
        <p:nvSpPr>
          <p:cNvPr id="15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5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6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良好的情绪管理</a:t>
            </a:r>
            <a:endParaRPr lang="en-US" sz="2000" b="0" strike="noStrike" spc="-1">
              <a:solidFill>
                <a:srgbClr val="000000"/>
              </a:solidFill>
              <a:latin typeface="Arial"/>
            </a:endParaRPr>
          </a:p>
        </p:txBody>
      </p:sp>
      <p:sp>
        <p:nvSpPr>
          <p:cNvPr id="16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建立稳定人际关系网</a:t>
            </a:r>
            <a:endParaRPr lang="en-US" sz="3000" b="0" strike="noStrike" spc="-1">
              <a:solidFill>
                <a:srgbClr val="000000"/>
              </a:solidFill>
              <a:latin typeface="Arial"/>
            </a:endParaRPr>
          </a:p>
        </p:txBody>
      </p:sp>
      <p:sp>
        <p:nvSpPr>
          <p:cNvPr id="16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Summary</a:t>
            </a:r>
            <a:endParaRPr lang="en-US" sz="3600" b="0" strike="noStrike" spc="-1">
              <a:solidFill>
                <a:schemeClr val="dk1"/>
              </a:solidFill>
              <a:latin typeface="Arial"/>
            </a:endParaRPr>
          </a:p>
        </p:txBody>
      </p:sp>
      <p:sp>
        <p:nvSpPr>
          <p:cNvPr id="16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学生情绪管理对整体发展起着关键作用。良好的情绪管理能够提升学生的学习动力、身心健康和人际关系。教育者应重视培养学生的情绪管理能力，以促进他们的综合发展。</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学生情绪管理技巧培训方法</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学生情绪管理技巧培训案例分析</a:t>
            </a:r>
            <a:endParaRPr lang="en-US" sz="3500" b="0" strike="noStrike" spc="-1">
              <a:solidFill>
                <a:srgbClr val="000000"/>
              </a:solidFill>
              <a:latin typeface="Arial"/>
            </a:endParaRPr>
          </a:p>
        </p:txBody>
      </p:sp>
      <p:sp>
        <p:nvSpPr>
          <p:cNvPr id="17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情绪管理技巧培训的案例分析对于学生能更好地理解情绪管理的重要性至关重要。通过实际案例，学生可以学习到如何应对挑战和困难，有效管理自己的情绪，这将有助于提升他们的情绪智力和应对能力。</a:t>
            </a:r>
            <a:endParaRPr lang="en-US" sz="2500" b="0" strike="noStrike" spc="-1">
              <a:solidFill>
                <a:srgbClr val="000000"/>
              </a:solidFill>
              <a:latin typeface="Arial"/>
            </a:endParaRPr>
          </a:p>
        </p:txBody>
      </p:sp>
      <p:sp>
        <p:nvSpPr>
          <p:cNvPr id="17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7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心理咨询</a:t>
            </a:r>
            <a:endParaRPr lang="en-US" sz="2200" b="0" strike="noStrike" spc="-1">
              <a:solidFill>
                <a:srgbClr val="000000"/>
              </a:solidFill>
              <a:latin typeface="Arial"/>
            </a:endParaRPr>
          </a:p>
        </p:txBody>
      </p:sp>
      <p:sp>
        <p:nvSpPr>
          <p:cNvPr id="17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提供专业心理辅导，帮助学生解决情绪问题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培养学生寻求帮助和支持的意识</a:t>
            </a:r>
            <a:endParaRPr lang="en-US" sz="1500" b="0" strike="noStrike" spc="-1">
              <a:solidFill>
                <a:srgbClr val="000000"/>
              </a:solidFill>
              <a:latin typeface="Arial"/>
            </a:endParaRPr>
          </a:p>
        </p:txBody>
      </p:sp>
      <p:sp>
        <p:nvSpPr>
          <p:cNvPr id="17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游戏活动</a:t>
            </a:r>
            <a:endParaRPr lang="en-US" sz="2200" b="0" strike="noStrike" spc="-1">
              <a:solidFill>
                <a:srgbClr val="000000"/>
              </a:solidFill>
              <a:latin typeface="Arial"/>
            </a:endParaRPr>
          </a:p>
        </p:txBody>
      </p:sp>
      <p:sp>
        <p:nvSpPr>
          <p:cNvPr id="17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通过团队合作游戏培养学生的情绪智力</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在竞争中学会控制情绪和应对压力</a:t>
            </a:r>
            <a:endParaRPr lang="en-US" sz="1500" b="0" strike="noStrike" spc="-1">
              <a:solidFill>
                <a:srgbClr val="000000"/>
              </a:solidFill>
              <a:latin typeface="Arial"/>
            </a:endParaRPr>
          </a:p>
        </p:txBody>
      </p:sp>
      <p:sp>
        <p:nvSpPr>
          <p:cNvPr id="17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个性化体验</a:t>
            </a:r>
            <a:endParaRPr lang="en-US" sz="2200" b="0" strike="noStrike" spc="-1">
              <a:solidFill>
                <a:srgbClr val="000000"/>
              </a:solidFill>
              <a:latin typeface="Arial"/>
            </a:endParaRPr>
          </a:p>
        </p:txBody>
      </p:sp>
      <p:sp>
        <p:nvSpPr>
          <p:cNvPr id="18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根据学生个体差异设计情绪管理课程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激发学生学习兴趣，提高参与度</a:t>
            </a:r>
            <a:endParaRPr lang="en-US" sz="1500" b="0" strike="noStrike" spc="-1">
              <a:solidFill>
                <a:srgbClr val="000000"/>
              </a:solidFill>
              <a:latin typeface="Arial"/>
            </a:endParaRPr>
          </a:p>
        </p:txBody>
      </p:sp>
      <p:sp>
        <p:nvSpPr>
          <p:cNvPr id="18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情绪管理技巧培训的实施方式</a:t>
            </a:r>
            <a:endParaRPr lang="en-US" sz="3600" b="0" strike="noStrike" spc="-1">
              <a:solidFill>
                <a:schemeClr val="dk1"/>
              </a:solidFill>
              <a:latin typeface="Arial"/>
            </a:endParaRPr>
          </a:p>
        </p:txBody>
      </p:sp>
      <p:sp>
        <p:nvSpPr>
          <p:cNvPr id="18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课堂教学</a:t>
            </a:r>
            <a:endParaRPr lang="en-US" sz="2200" b="0" strike="noStrike" spc="-1">
              <a:solidFill>
                <a:srgbClr val="000000"/>
              </a:solidFill>
              <a:latin typeface="Arial"/>
            </a:endParaRPr>
          </a:p>
        </p:txBody>
      </p:sp>
      <p:sp>
        <p:nvSpPr>
          <p:cNvPr id="18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结合情景模拟，让学生亲身体验情绪调控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引导学生分享情绪管理的经验与故事</a:t>
            </a:r>
            <a:endParaRPr lang="en-US" sz="15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情绪管理技巧培训的团体活动</a:t>
            </a:r>
            <a:endParaRPr lang="en-US" sz="3600" b="0" strike="noStrike" spc="-1">
              <a:solidFill>
                <a:schemeClr val="dk1"/>
              </a:solidFill>
              <a:latin typeface="Arial"/>
            </a:endParaRPr>
          </a:p>
        </p:txBody>
      </p:sp>
      <p:sp>
        <p:nvSpPr>
          <p:cNvPr id="18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在互动中学会分享和理解他人情绪</a:t>
            </a:r>
            <a:endParaRPr lang="en-US" sz="2000" b="0" strike="noStrike" spc="-1">
              <a:solidFill>
                <a:srgbClr val="000000"/>
              </a:solidFill>
              <a:latin typeface="Arial"/>
            </a:endParaRPr>
          </a:p>
        </p:txBody>
      </p:sp>
      <p:sp>
        <p:nvSpPr>
          <p:cNvPr id="18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互动学习</a:t>
            </a:r>
            <a:endParaRPr lang="en-US" sz="3000" b="0" strike="noStrike" spc="-1">
              <a:solidFill>
                <a:srgbClr val="000000"/>
              </a:solidFill>
              <a:latin typeface="Arial"/>
            </a:endParaRPr>
          </a:p>
        </p:txBody>
      </p:sp>
      <p:sp>
        <p:nvSpPr>
          <p:cNvPr id="18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感受团体情绪，培养情绪智力和社交技能</a:t>
            </a:r>
            <a:endParaRPr lang="en-US" sz="2000" b="0" strike="noStrike" spc="-1">
              <a:solidFill>
                <a:srgbClr val="000000"/>
              </a:solidFill>
              <a:latin typeface="Arial"/>
            </a:endParaRPr>
          </a:p>
        </p:txBody>
      </p:sp>
      <p:sp>
        <p:nvSpPr>
          <p:cNvPr id="19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情绪共鸣</a:t>
            </a:r>
            <a:endParaRPr lang="en-US" sz="3000" b="0" strike="noStrike" spc="-1">
              <a:solidFill>
                <a:srgbClr val="000000"/>
              </a:solidFill>
              <a:latin typeface="Arial"/>
            </a:endParaRPr>
          </a:p>
        </p:txBody>
      </p:sp>
      <p:sp>
        <p:nvSpPr>
          <p:cNvPr id="19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9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通过共同目标培养学生的团队协作能力</a:t>
            </a:r>
            <a:endParaRPr lang="en-US" sz="2000" b="0" strike="noStrike" spc="-1">
              <a:solidFill>
                <a:srgbClr val="000000"/>
              </a:solidFill>
              <a:latin typeface="Arial"/>
            </a:endParaRPr>
          </a:p>
        </p:txBody>
      </p:sp>
      <p:sp>
        <p:nvSpPr>
          <p:cNvPr id="19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团队合作</a:t>
            </a:r>
            <a:endParaRPr lang="en-US" sz="3000" b="0" strike="noStrike" spc="-1">
              <a:solidFill>
                <a:srgbClr val="000000"/>
              </a:solidFill>
              <a:latin typeface="Arial"/>
            </a:endParaRPr>
          </a:p>
        </p:txBody>
      </p:sp>
      <p:sp>
        <p:nvSpPr>
          <p:cNvPr id="19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情绪管理技巧培训的反馈和评估</a:t>
            </a:r>
            <a:endParaRPr lang="en-US" sz="3600" b="0" strike="noStrike" spc="-1">
              <a:solidFill>
                <a:schemeClr val="dk1"/>
              </a:solidFill>
              <a:latin typeface="Arial"/>
            </a:endParaRPr>
          </a:p>
        </p:txBody>
      </p:sp>
      <p:sp>
        <p:nvSpPr>
          <p:cNvPr id="197"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及时了解学生学习情况和情绪状态</a:t>
            </a:r>
            <a:endParaRPr lang="en-US" sz="1500" b="0" strike="noStrike" spc="-1">
              <a:solidFill>
                <a:srgbClr val="000000"/>
              </a:solidFill>
              <a:latin typeface="Arial"/>
            </a:endParaRPr>
          </a:p>
        </p:txBody>
      </p:sp>
      <p:sp>
        <p:nvSpPr>
          <p:cNvPr id="198"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有效反馈机制</a:t>
            </a:r>
            <a:endParaRPr lang="en-US" sz="2200" b="0" strike="noStrike" spc="-1">
              <a:solidFill>
                <a:srgbClr val="000000"/>
              </a:solidFill>
              <a:latin typeface="Arial"/>
            </a:endParaRPr>
          </a:p>
        </p:txBody>
      </p:sp>
      <p:sp>
        <p:nvSpPr>
          <p:cNvPr id="199"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检验培训方案的有效性与持续性</a:t>
            </a:r>
            <a:endParaRPr lang="en-US" sz="1500" b="0" strike="noStrike" spc="-1">
              <a:solidFill>
                <a:srgbClr val="000000"/>
              </a:solidFill>
              <a:latin typeface="Arial"/>
            </a:endParaRPr>
          </a:p>
        </p:txBody>
      </p:sp>
      <p:sp>
        <p:nvSpPr>
          <p:cNvPr id="200"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定期评估</a:t>
            </a:r>
            <a:endParaRPr lang="en-US" sz="2200" b="0" strike="noStrike" spc="-1">
              <a:solidFill>
                <a:srgbClr val="000000"/>
              </a:solidFill>
              <a:latin typeface="Arial"/>
            </a:endParaRPr>
          </a:p>
        </p:txBody>
      </p:sp>
      <p:sp>
        <p:nvSpPr>
          <p:cNvPr id="201"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根据反馈结果灵活调整培训方向</a:t>
            </a:r>
            <a:endParaRPr lang="en-US" sz="1500" b="0" strike="noStrike" spc="-1">
              <a:solidFill>
                <a:srgbClr val="000000"/>
              </a:solidFill>
              <a:latin typeface="Arial"/>
            </a:endParaRPr>
          </a:p>
        </p:txBody>
      </p:sp>
      <p:sp>
        <p:nvSpPr>
          <p:cNvPr id="202"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调整改进</a:t>
            </a:r>
            <a:endParaRPr lang="en-US" sz="2200" b="0" strike="noStrike" spc="-1">
              <a:solidFill>
                <a:srgbClr val="000000"/>
              </a:solidFill>
              <a:latin typeface="Arial"/>
            </a:endParaRPr>
          </a:p>
        </p:txBody>
      </p:sp>
      <p:sp>
        <p:nvSpPr>
          <p:cNvPr id="203"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4"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https://d.book118.com/866150222012010104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131</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学生情绪管理技巧培训</vt:lpstr>
      <vt:lpstr>目录</vt:lpstr>
      <vt:lpstr>第1章 学生情绪管理技巧培训简介</vt:lpstr>
      <vt:lpstr> </vt:lpstr>
      <vt:lpstr>为什么需要学生情绪管理？</vt:lpstr>
      <vt:lpstr>学生情绪管理技巧培训的重要性</vt:lpstr>
      <vt:lpstr>学生情绪管理技巧培训的目标</vt:lpstr>
      <vt:lpstr>学生情绪管理技巧培训的益处</vt:lpstr>
      <vt:lpstr>第2章 学生情绪管理的重要性</vt:lpstr>
      <vt:lpstr> </vt:lpstr>
      <vt:lpstr>情绪管理与学习之间的关系</vt:lpstr>
      <vt:lpstr>情绪管理对学生身心健康的重要性</vt:lpstr>
      <vt:lpstr>情绪管理对学生人际关系的影响</vt:lpstr>
      <vt:lpstr>Summary</vt:lpstr>
      <vt:lpstr>第3章 学生情绪管理技巧培训方法</vt:lpstr>
      <vt:lpstr> </vt:lpstr>
      <vt:lpstr>情绪管理技巧培训的实施方式</vt:lpstr>
      <vt:lpstr>情绪管理技巧培训的团体活动</vt:lpstr>
      <vt:lpstr>情绪管理技巧培训的反馈和评估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2024-09-29T14:23:24.821</cp:lastPrinted>
  <dcterms:created xsi:type="dcterms:W3CDTF">2024-09-29T06:23:24Z</dcterms:created>
  <dcterms:modified xsi:type="dcterms:W3CDTF">2024-09-29T06:23:26Z</dcterms:modified>
</cp:coreProperties>
</file>