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5D667F2-7883-4E47-ACCC-BDC353DDBFA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9" name="PlaceHolder 1"/>
          <p:cNvSpPr>
            <a:spLocks noGrp="1"/>
          </p:cNvSpPr>
          <p:nvPr>
            <p:ph type="sldImg"/>
          </p:nvPr>
        </p:nvSpPr>
        <p:spPr>
          <a:xfrm>
            <a:off x="685800" y="1143000"/>
            <a:ext cx="5486040" cy="3085920"/>
          </a:xfrm>
          <a:prstGeom prst="rect">
            <a:avLst/>
          </a:prstGeom>
          <a:ln w="0">
            <a:noFill/>
          </a:ln>
        </p:spPr>
      </p:sp>
      <p:sp>
        <p:nvSpPr>
          <p:cNvPr id="71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2" name="PlaceHolder 1"/>
          <p:cNvSpPr>
            <a:spLocks noGrp="1"/>
          </p:cNvSpPr>
          <p:nvPr>
            <p:ph type="sldImg"/>
          </p:nvPr>
        </p:nvSpPr>
        <p:spPr>
          <a:xfrm>
            <a:off x="685800" y="1143000"/>
            <a:ext cx="5486040" cy="3085920"/>
          </a:xfrm>
          <a:prstGeom prst="rect">
            <a:avLst/>
          </a:prstGeom>
          <a:ln w="0">
            <a:noFill/>
          </a:ln>
        </p:spPr>
      </p:sp>
      <p:sp>
        <p:nvSpPr>
          <p:cNvPr id="71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5" name="PlaceHolder 1"/>
          <p:cNvSpPr>
            <a:spLocks noGrp="1"/>
          </p:cNvSpPr>
          <p:nvPr>
            <p:ph type="sldImg"/>
          </p:nvPr>
        </p:nvSpPr>
        <p:spPr>
          <a:xfrm>
            <a:off x="685800" y="1143000"/>
            <a:ext cx="5486040" cy="3085920"/>
          </a:xfrm>
          <a:prstGeom prst="rect">
            <a:avLst/>
          </a:prstGeom>
          <a:ln w="0">
            <a:noFill/>
          </a:ln>
        </p:spPr>
      </p:sp>
      <p:sp>
        <p:nvSpPr>
          <p:cNvPr id="71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8" name="PlaceHolder 1"/>
          <p:cNvSpPr>
            <a:spLocks noGrp="1"/>
          </p:cNvSpPr>
          <p:nvPr>
            <p:ph type="sldImg"/>
          </p:nvPr>
        </p:nvSpPr>
        <p:spPr>
          <a:xfrm>
            <a:off x="685800" y="1143000"/>
            <a:ext cx="5486040" cy="3085920"/>
          </a:xfrm>
          <a:prstGeom prst="rect">
            <a:avLst/>
          </a:prstGeom>
          <a:ln w="0">
            <a:noFill/>
          </a:ln>
        </p:spPr>
      </p:sp>
      <p:sp>
        <p:nvSpPr>
          <p:cNvPr id="71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1" name="PlaceHolder 1"/>
          <p:cNvSpPr>
            <a:spLocks noGrp="1"/>
          </p:cNvSpPr>
          <p:nvPr>
            <p:ph type="sldImg"/>
          </p:nvPr>
        </p:nvSpPr>
        <p:spPr>
          <a:xfrm>
            <a:off x="685800" y="1143000"/>
            <a:ext cx="5486040" cy="3085920"/>
          </a:xfrm>
          <a:prstGeom prst="rect">
            <a:avLst/>
          </a:prstGeom>
          <a:ln w="0">
            <a:noFill/>
          </a:ln>
        </p:spPr>
      </p:sp>
      <p:sp>
        <p:nvSpPr>
          <p:cNvPr id="72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4" name="PlaceHolder 1"/>
          <p:cNvSpPr>
            <a:spLocks noGrp="1"/>
          </p:cNvSpPr>
          <p:nvPr>
            <p:ph type="sldImg"/>
          </p:nvPr>
        </p:nvSpPr>
        <p:spPr>
          <a:xfrm>
            <a:off x="685800" y="1143000"/>
            <a:ext cx="5486040" cy="3085920"/>
          </a:xfrm>
          <a:prstGeom prst="rect">
            <a:avLst/>
          </a:prstGeom>
          <a:ln w="0">
            <a:noFill/>
          </a:ln>
        </p:spPr>
      </p:sp>
      <p:sp>
        <p:nvSpPr>
          <p:cNvPr id="72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00CAA8-1AA6-4318-88D6-41EDE2C7E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403CC-F20C-47B0-8341-112BE3499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3BC843-D929-4F1A-8B54-62BECD9AF3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4DA895-EBE7-4DA0-BC28-B65900B02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F7D881-560B-4C6C-812F-E85F02CFBA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9B3D49-71D6-4C27-A979-66A1D8DAC8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50E0E3-C98D-4620-AEDE-AD9C21051C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7AE2FC-4B92-4432-858B-9C09DCB25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D68025-4AA6-437B-A5AC-0DC3AE60D1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04231B-FDAF-4D93-9DD3-576E3E5EE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F87BD2-7008-4376-A63C-60B16512B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6ADBE68-1F43-41C1-8626-1F64340F604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CB6DCD6-A484-4EDF-8114-8BA08310CD8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150224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提高企业人员管理技能培训方案</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员工管理基础知识</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领导团队的有效沟通</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团队合作与协作</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问题解决和决策能力培养</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培训成果评估与调整</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简介</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12"/>
          <p:cNvGrpSpPr/>
          <p:nvPr/>
        </p:nvGrpSpPr>
        <p:grpSpPr>
          <a:xfrm>
            <a:off x="-720" y="396720"/>
            <a:ext cx="12191760" cy="1449720"/>
            <a:chOff x="-720" y="396720"/>
            <a:chExt cx="12191760" cy="1449720"/>
          </a:xfrm>
        </p:grpSpPr>
        <p:sp>
          <p:nvSpPr>
            <p:cNvPr id="8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9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9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提高企业人员管理技能培训方案</a:t>
            </a:r>
            <a:endParaRPr lang="en-US" sz="2200" b="0" strike="noStrike" spc="-1">
              <a:solidFill>
                <a:srgbClr val="000000"/>
              </a:solidFill>
              <a:latin typeface="Arial"/>
            </a:endParaRPr>
          </a:p>
        </p:txBody>
      </p:sp>
      <p:sp>
        <p:nvSpPr>
          <p:cNvPr id="9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企业人员管理技能对于企业的发展至关重要。通过有效的培训方案可以提升员工的管理技能，从而提高企业绩效。</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5" name="组合 5"/>
          <p:cNvGrpSpPr/>
          <p:nvPr/>
        </p:nvGrpSpPr>
        <p:grpSpPr>
          <a:xfrm>
            <a:off x="4655880" y="1123920"/>
            <a:ext cx="6864480" cy="4960080"/>
            <a:chOff x="4655880" y="1123920"/>
            <a:chExt cx="6864480" cy="4960080"/>
          </a:xfrm>
        </p:grpSpPr>
        <p:cxnSp>
          <p:nvCxnSpPr>
            <p:cNvPr id="9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97" name="iSlide"/>
            <p:cNvGrpSpPr/>
            <p:nvPr/>
          </p:nvGrpSpPr>
          <p:grpSpPr>
            <a:xfrm>
              <a:off x="4835880" y="1432800"/>
              <a:ext cx="6684480" cy="604080"/>
              <a:chOff x="4835880" y="1432800"/>
              <a:chExt cx="6684480" cy="604080"/>
            </a:xfrm>
          </p:grpSpPr>
          <p:cxnSp>
            <p:nvCxnSpPr>
              <p:cNvPr id="9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99" name="íS1ïdè"/>
              <p:cNvGrpSpPr/>
              <p:nvPr/>
            </p:nvGrpSpPr>
            <p:grpSpPr>
              <a:xfrm>
                <a:off x="4835880" y="1432800"/>
                <a:ext cx="2304360" cy="604080"/>
                <a:chOff x="4835880" y="1432800"/>
                <a:chExt cx="2304360" cy="604080"/>
              </a:xfrm>
            </p:grpSpPr>
            <p:sp>
              <p:nvSpPr>
                <p:cNvPr id="10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2" name="îṡḻïḓè"/>
            <p:cNvGrpSpPr/>
            <p:nvPr/>
          </p:nvGrpSpPr>
          <p:grpSpPr>
            <a:xfrm>
              <a:off x="4835880" y="2562120"/>
              <a:ext cx="6684480" cy="604080"/>
              <a:chOff x="4835880" y="2562120"/>
              <a:chExt cx="6684480" cy="604080"/>
            </a:xfrm>
          </p:grpSpPr>
          <p:cxnSp>
            <p:nvCxnSpPr>
              <p:cNvPr id="10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04" name="î$ḻïḓê"/>
              <p:cNvGrpSpPr/>
              <p:nvPr/>
            </p:nvGrpSpPr>
            <p:grpSpPr>
              <a:xfrm>
                <a:off x="4835880" y="2562120"/>
                <a:ext cx="2304360" cy="604080"/>
                <a:chOff x="4835880" y="2562120"/>
                <a:chExt cx="2304360" cy="604080"/>
              </a:xfrm>
            </p:grpSpPr>
            <p:sp>
              <p:nvSpPr>
                <p:cNvPr id="10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7" name="ïṥḻíḑé"/>
            <p:cNvGrpSpPr/>
            <p:nvPr/>
          </p:nvGrpSpPr>
          <p:grpSpPr>
            <a:xfrm>
              <a:off x="4835880" y="3691440"/>
              <a:ext cx="6684480" cy="604080"/>
              <a:chOff x="4835880" y="3691440"/>
              <a:chExt cx="6684480" cy="604080"/>
            </a:xfrm>
          </p:grpSpPr>
          <p:cxnSp>
            <p:nvCxnSpPr>
              <p:cNvPr id="10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09" name="ïṡlíḋê"/>
              <p:cNvGrpSpPr/>
              <p:nvPr/>
            </p:nvGrpSpPr>
            <p:grpSpPr>
              <a:xfrm>
                <a:off x="4835880" y="3691440"/>
                <a:ext cx="2304360" cy="604080"/>
                <a:chOff x="4835880" y="3691440"/>
                <a:chExt cx="2304360" cy="604080"/>
              </a:xfrm>
            </p:grpSpPr>
            <p:sp>
              <p:nvSpPr>
                <p:cNvPr id="11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2" name="ïṩḻiḑè"/>
            <p:cNvGrpSpPr/>
            <p:nvPr/>
          </p:nvGrpSpPr>
          <p:grpSpPr>
            <a:xfrm>
              <a:off x="4835880" y="4820760"/>
              <a:ext cx="6684480" cy="604080"/>
              <a:chOff x="4835880" y="4820760"/>
              <a:chExt cx="6684480" cy="604080"/>
            </a:xfrm>
          </p:grpSpPr>
          <p:cxnSp>
            <p:nvCxnSpPr>
              <p:cNvPr id="11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14" name="íŝľíḋê"/>
              <p:cNvGrpSpPr/>
              <p:nvPr/>
            </p:nvGrpSpPr>
            <p:grpSpPr>
              <a:xfrm>
                <a:off x="4835880" y="4820760"/>
                <a:ext cx="2304360" cy="604080"/>
                <a:chOff x="4835880" y="4820760"/>
                <a:chExt cx="2304360" cy="604080"/>
              </a:xfrm>
            </p:grpSpPr>
            <p:sp>
              <p:nvSpPr>
                <p:cNvPr id="11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1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为什么需要提高企业人员管理技能</a:t>
            </a:r>
            <a:endParaRPr lang="en-US" sz="3600" b="0" strike="noStrike" spc="-1">
              <a:solidFill>
                <a:schemeClr val="dk1"/>
              </a:solidFill>
              <a:latin typeface="Arial"/>
            </a:endParaRPr>
          </a:p>
        </p:txBody>
      </p:sp>
      <p:sp>
        <p:nvSpPr>
          <p:cNvPr id="11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具备良好的管理技能可以帮助员工更好地领导团队</a:t>
            </a:r>
            <a:endParaRPr lang="en-US" sz="1400" b="0" strike="noStrike" spc="-1">
              <a:solidFill>
                <a:srgbClr val="000000"/>
              </a:solidFill>
              <a:latin typeface="Arial"/>
            </a:endParaRPr>
          </a:p>
        </p:txBody>
      </p:sp>
      <p:sp>
        <p:nvSpPr>
          <p:cNvPr id="11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更好地领导团队</a:t>
            </a:r>
            <a:endParaRPr lang="en-US" sz="1400" b="0" strike="noStrike" spc="-1">
              <a:solidFill>
                <a:srgbClr val="000000"/>
              </a:solidFill>
              <a:latin typeface="Arial"/>
            </a:endParaRPr>
          </a:p>
        </p:txBody>
      </p:sp>
      <p:sp>
        <p:nvSpPr>
          <p:cNvPr id="12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提高管理技能可以提升团队的凝聚力和工作效率</a:t>
            </a:r>
            <a:endParaRPr lang="en-US" sz="1400" b="0" strike="noStrike" spc="-1">
              <a:solidFill>
                <a:srgbClr val="000000"/>
              </a:solidFill>
              <a:latin typeface="Arial"/>
            </a:endParaRPr>
          </a:p>
        </p:txBody>
      </p:sp>
      <p:sp>
        <p:nvSpPr>
          <p:cNvPr id="12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提升团队凝聚力和工作效率</a:t>
            </a:r>
            <a:endParaRPr lang="en-US" sz="1400" b="0" strike="noStrike" spc="-1">
              <a:solidFill>
                <a:srgbClr val="000000"/>
              </a:solidFill>
              <a:latin typeface="Arial"/>
            </a:endParaRPr>
          </a:p>
        </p:txBody>
      </p:sp>
      <p:sp>
        <p:nvSpPr>
          <p:cNvPr id="12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员工管理能力的提升可以带来企业绩效的提高</a:t>
            </a:r>
            <a:endParaRPr lang="en-US" sz="1400" b="0" strike="noStrike" spc="-1">
              <a:solidFill>
                <a:srgbClr val="000000"/>
              </a:solidFill>
              <a:latin typeface="Arial"/>
            </a:endParaRPr>
          </a:p>
        </p:txBody>
      </p:sp>
      <p:sp>
        <p:nvSpPr>
          <p:cNvPr id="12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推动企业绩效提高</a:t>
            </a:r>
            <a:endParaRPr lang="en-US" sz="1400" b="0" strike="noStrike" spc="-1">
              <a:solidFill>
                <a:srgbClr val="000000"/>
              </a:solidFill>
              <a:latin typeface="Arial"/>
            </a:endParaRPr>
          </a:p>
        </p:txBody>
      </p:sp>
      <p:sp>
        <p:nvSpPr>
          <p:cNvPr id="12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repl">
                                        <p:cTn id="7" dur="500" fill="hold"/>
                                        <p:tgtEl>
                                          <p:spTgt spid="95"/>
                                        </p:tgtEl>
                                        <p:attrNameLst>
                                          <p:attrName>ppt_x</p:attrName>
                                        </p:attrNameLst>
                                      </p:cBhvr>
                                      <p:tavLst>
                                        <p:tav tm="0">
                                          <p:val>
                                            <p:strVal val="#ppt_x"/>
                                          </p:val>
                                        </p:tav>
                                        <p:tav tm="100000">
                                          <p:val>
                                            <p:strVal val="#ppt_x"/>
                                          </p:val>
                                        </p:tav>
                                      </p:tavLst>
                                    </p:anim>
                                    <p:anim calcmode="lin" valueType="num">
                                      <p:cBhvr additive="repl">
                                        <p:cTn id="8"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提高企业人员管理技能的影响</a:t>
            </a:r>
            <a:endParaRPr lang="en-US" sz="3600" b="0" strike="noStrike" spc="-1">
              <a:solidFill>
                <a:schemeClr val="dk1"/>
              </a:solidFill>
              <a:latin typeface="Arial"/>
            </a:endParaRPr>
          </a:p>
        </p:txBody>
      </p:sp>
      <p:sp>
        <p:nvSpPr>
          <p:cNvPr id="12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提高企业竞争力和市场地位</a:t>
            </a:r>
            <a:endParaRPr lang="en-US" sz="1400" b="0" strike="noStrike" spc="-1">
              <a:solidFill>
                <a:srgbClr val="000000"/>
              </a:solidFill>
              <a:latin typeface="Arial"/>
            </a:endParaRPr>
          </a:p>
        </p:txBody>
      </p:sp>
      <p:sp>
        <p:nvSpPr>
          <p:cNvPr id="12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企业竞争力提升</a:t>
            </a:r>
            <a:endParaRPr lang="en-US" sz="2000" b="0" strike="noStrike" spc="-1">
              <a:solidFill>
                <a:srgbClr val="000000"/>
              </a:solidFill>
              <a:latin typeface="Arial"/>
            </a:endParaRPr>
          </a:p>
        </p:txBody>
      </p:sp>
      <p:sp>
        <p:nvSpPr>
          <p:cNvPr id="1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员工管理能力的提升可以带来企业绩效的提高</a:t>
            </a:r>
            <a:endParaRPr lang="en-US" sz="1400" b="0" strike="noStrike" spc="-1">
              <a:solidFill>
                <a:srgbClr val="000000"/>
              </a:solidFill>
              <a:latin typeface="Arial"/>
            </a:endParaRPr>
          </a:p>
        </p:txBody>
      </p:sp>
      <p:sp>
        <p:nvSpPr>
          <p:cNvPr id="1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员工管理能力提升</a:t>
            </a:r>
            <a:endParaRPr lang="en-US" sz="2000" b="0" strike="noStrike" spc="-1">
              <a:solidFill>
                <a:srgbClr val="000000"/>
              </a:solidFill>
              <a:latin typeface="Arial"/>
            </a:endParaRPr>
          </a:p>
        </p:txBody>
      </p:sp>
      <p:grpSp>
        <p:nvGrpSpPr>
          <p:cNvPr id="136" name="组合 1"/>
          <p:cNvGrpSpPr/>
          <p:nvPr/>
        </p:nvGrpSpPr>
        <p:grpSpPr>
          <a:xfrm>
            <a:off x="7400520" y="1547280"/>
            <a:ext cx="4089960" cy="3641760"/>
            <a:chOff x="7400520" y="1547280"/>
            <a:chExt cx="4089960" cy="3641760"/>
          </a:xfrm>
        </p:grpSpPr>
        <p:sp>
          <p:nvSpPr>
            <p:cNvPr id="137"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9"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40"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141" name="íś1ïḍè"/>
            <p:cNvGrpSpPr/>
            <p:nvPr/>
          </p:nvGrpSpPr>
          <p:grpSpPr>
            <a:xfrm>
              <a:off x="8902800" y="3224880"/>
              <a:ext cx="1090080" cy="699120"/>
              <a:chOff x="8902800" y="3224880"/>
              <a:chExt cx="1090080" cy="699120"/>
            </a:xfrm>
          </p:grpSpPr>
          <p:sp>
            <p:nvSpPr>
              <p:cNvPr id="142"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43"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Effect transition="in" filter="wipe(down)">
                                      <p:cBhvr additive="repl">
                                        <p:cTn id="7" dur="5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沟通和协作能力</a:t>
            </a:r>
            <a:endParaRPr lang="en-US" sz="1800" b="0" strike="noStrike" spc="-1">
              <a:solidFill>
                <a:srgbClr val="000000"/>
              </a:solidFill>
              <a:latin typeface="Arial"/>
            </a:endParaRPr>
          </a:p>
        </p:txBody>
      </p:sp>
      <p:sp>
        <p:nvSpPr>
          <p:cNvPr id="146"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提升员工的沟通和协作能力</a:t>
            </a:r>
            <a:endParaRPr lang="en-US" sz="12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解决问题和决策能力</a:t>
            </a:r>
            <a:endParaRPr lang="en-US" sz="1800" b="0" strike="noStrike" spc="-1">
              <a:solidFill>
                <a:srgbClr val="000000"/>
              </a:solidFill>
              <a:latin typeface="Arial"/>
            </a:endParaRPr>
          </a:p>
        </p:txBody>
      </p:sp>
      <p:sp>
        <p:nvSpPr>
          <p:cNvPr id="149"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培养员工解决问题和决策的能力</a:t>
            </a:r>
            <a:endParaRPr lang="en-US" sz="12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2"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提高企业人员管理技能培训方案的目标</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领导团队基本技能</a:t>
            </a:r>
            <a:endParaRPr lang="en-US" sz="1800" b="0" strike="noStrike" spc="-1">
              <a:solidFill>
                <a:srgbClr val="000000"/>
              </a:solidFill>
              <a:latin typeface="Arial"/>
            </a:endParaRPr>
          </a:p>
        </p:txBody>
      </p:sp>
      <p:sp>
        <p:nvSpPr>
          <p:cNvPr id="156"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帮助员工掌握领导团队的基本技能</a:t>
            </a:r>
            <a:endParaRPr lang="en-US" sz="1200" b="0" strike="noStrike" spc="-1">
              <a:solidFill>
                <a:srgbClr val="000000"/>
              </a:solidFill>
              <a:latin typeface="Arial"/>
            </a:endParaRPr>
          </a:p>
        </p:txBody>
      </p:sp>
      <p:grpSp>
        <p:nvGrpSpPr>
          <p:cNvPr id="157" name="组合 4"/>
          <p:cNvGrpSpPr/>
          <p:nvPr/>
        </p:nvGrpSpPr>
        <p:grpSpPr>
          <a:xfrm>
            <a:off x="3839400" y="2049840"/>
            <a:ext cx="3803400" cy="3803400"/>
            <a:chOff x="3839400" y="2049840"/>
            <a:chExt cx="3803400" cy="3803400"/>
          </a:xfrm>
        </p:grpSpPr>
        <p:sp>
          <p:nvSpPr>
            <p:cNvPr id="158"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59"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0"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1"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2"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163"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164"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165"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166"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167"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wheel(1)">
                                      <p:cBhvr additive="repl">
                                        <p:cTn id="7" dur="20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9"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提高企业人员管理技能对企业的发展至关重要。有效的培训方案不仅可以提升员工的管理技能，还可以推动企业的绩效提高，增强企业的竞争力和市场地位。</a:t>
            </a:r>
            <a:endParaRPr lang="en-US" sz="1600" b="0" strike="noStrike" spc="-1">
              <a:solidFill>
                <a:srgbClr val="000000"/>
              </a:solidFill>
              <a:latin typeface="Arial"/>
            </a:endParaRPr>
          </a:p>
        </p:txBody>
      </p:sp>
      <p:grpSp>
        <p:nvGrpSpPr>
          <p:cNvPr id="170" name="组合 1"/>
          <p:cNvGrpSpPr/>
          <p:nvPr/>
        </p:nvGrpSpPr>
        <p:grpSpPr>
          <a:xfrm>
            <a:off x="3419640" y="1802880"/>
            <a:ext cx="8527320" cy="3303360"/>
            <a:chOff x="3419640" y="1802880"/>
            <a:chExt cx="8527320" cy="3303360"/>
          </a:xfrm>
        </p:grpSpPr>
        <p:grpSp>
          <p:nvGrpSpPr>
            <p:cNvPr id="171" name="íṩlïḑê"/>
            <p:cNvGrpSpPr/>
            <p:nvPr/>
          </p:nvGrpSpPr>
          <p:grpSpPr>
            <a:xfrm>
              <a:off x="3419640" y="3746160"/>
              <a:ext cx="2864880" cy="1360080"/>
              <a:chOff x="3419640" y="3746160"/>
              <a:chExt cx="2864880" cy="1360080"/>
            </a:xfrm>
          </p:grpSpPr>
          <p:sp>
            <p:nvSpPr>
              <p:cNvPr id="172"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173"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174"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5"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6"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7"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178" name="iṧḻídè"/>
            <p:cNvGrpSpPr/>
            <p:nvPr/>
          </p:nvGrpSpPr>
          <p:grpSpPr>
            <a:xfrm>
              <a:off x="9758880" y="2018520"/>
              <a:ext cx="1511640" cy="1511640"/>
              <a:chOff x="9758880" y="2018520"/>
              <a:chExt cx="1511640" cy="1511640"/>
            </a:xfrm>
          </p:grpSpPr>
          <p:sp>
            <p:nvSpPr>
              <p:cNvPr id="179"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181"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3"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70"/>
                                        </p:tgtEl>
                                        <p:attrNameLst>
                                          <p:attrName>style.visibility</p:attrName>
                                        </p:attrNameLst>
                                      </p:cBhvr>
                                      <p:to>
                                        <p:strVal val="visible"/>
                                      </p:to>
                                    </p:set>
                                    <p:animEffect transition="in" filter="fade">
                                      <p:cBhvr additive="repl">
                                        <p:cTn id="7" dur="1000"/>
                                        <p:tgtEl>
                                          <p:spTgt spid="170"/>
                                        </p:tgtEl>
                                      </p:cBhvr>
                                    </p:animEffect>
                                    <p:anim calcmode="lin" valueType="num">
                                      <p:cBhvr additive="repl">
                                        <p:cTn id="8" dur="1000" fill="hold"/>
                                        <p:tgtEl>
                                          <p:spTgt spid="170"/>
                                        </p:tgtEl>
                                        <p:attrNameLst>
                                          <p:attrName>ppt_x</p:attrName>
                                        </p:attrNameLst>
                                      </p:cBhvr>
                                      <p:tavLst>
                                        <p:tav tm="0">
                                          <p:val>
                                            <p:strVal val="#ppt_x"/>
                                          </p:val>
                                        </p:tav>
                                        <p:tav tm="100000">
                                          <p:val>
                                            <p:strVal val="#ppt_x"/>
                                          </p:val>
                                        </p:tav>
                                      </p:tavLst>
                                    </p:anim>
                                    <p:anim calcmode="lin" valueType="num">
                                      <p:cBhvr additive="repl">
                                        <p:cTn id="9" dur="1000" fill="hold"/>
                                        <p:tgtEl>
                                          <p:spTgt spid="1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5"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6"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员工管理基础知识</a:t>
            </a:r>
            <a:endParaRPr lang="en-US" sz="3600" b="0" strike="noStrike" spc="-1">
              <a:solidFill>
                <a:schemeClr val="dk1"/>
              </a:solidFill>
              <a:latin typeface="Arial"/>
            </a:endParaRPr>
          </a:p>
        </p:txBody>
      </p:sp>
      <p:sp>
        <p:nvSpPr>
          <p:cNvPr id="18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186"/>
                                        </p:tgtEl>
                                        <p:attrNameLst>
                                          <p:attrName>style.visibility</p:attrName>
                                        </p:attrNameLst>
                                      </p:cBhvr>
                                      <p:to>
                                        <p:strVal val="visible"/>
                                      </p:to>
                                    </p:set>
                                    <p:anim calcmode="lin" valueType="num">
                                      <p:cBhvr additive="repl">
                                        <p:cTn id="7" dur="500" fill="hold"/>
                                        <p:tgtEl>
                                          <p:spTgt spid="186"/>
                                        </p:tgtEl>
                                        <p:attrNameLst>
                                          <p:attrName>ppt_x</p:attrName>
                                        </p:attrNameLst>
                                      </p:cBhvr>
                                      <p:tavLst>
                                        <p:tav tm="0">
                                          <p:val>
                                            <p:strVal val="#ppt_x"/>
                                          </p:val>
                                        </p:tav>
                                        <p:tav tm="100000">
                                          <p:val>
                                            <p:strVal val="#ppt_x"/>
                                          </p:val>
                                        </p:tav>
                                      </p:tavLst>
                                    </p:anim>
                                    <p:anim calcmode="lin" valueType="num">
                                      <p:cBhvr additive="repl">
                                        <p:cTn id="8" dur="500" fill="hold"/>
                                        <p:tgtEl>
                                          <p:spTgt spid="18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85"/>
                                        </p:tgtEl>
                                        <p:attrNameLst>
                                          <p:attrName>style.visibility</p:attrName>
                                        </p:attrNameLst>
                                      </p:cBhvr>
                                      <p:to>
                                        <p:strVal val="visible"/>
                                      </p:to>
                                    </p:set>
                                    <p:anim calcmode="lin" valueType="num">
                                      <p:cBhvr additive="repl">
                                        <p:cTn id="13" dur="500" fill="hold"/>
                                        <p:tgtEl>
                                          <p:spTgt spid="185"/>
                                        </p:tgtEl>
                                        <p:attrNameLst>
                                          <p:attrName>ppt_x</p:attrName>
                                        </p:attrNameLst>
                                      </p:cBhvr>
                                      <p:tavLst>
                                        <p:tav tm="0">
                                          <p:val>
                                            <p:strVal val="0-#ppt_w/2"/>
                                          </p:val>
                                        </p:tav>
                                        <p:tav tm="100000">
                                          <p:val>
                                            <p:strVal val="#ppt_x"/>
                                          </p:val>
                                        </p:tav>
                                      </p:tavLst>
                                    </p:anim>
                                    <p:anim calcmode="lin" valueType="num">
                                      <p:cBhvr additive="repl">
                                        <p:cTn id="14" dur="500" fill="hold"/>
                                        <p:tgtEl>
                                          <p:spTgt spid="185"/>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184"/>
                                        </p:tgtEl>
                                        <p:attrNameLst>
                                          <p:attrName>style.visibility</p:attrName>
                                        </p:attrNameLst>
                                      </p:cBhvr>
                                      <p:to>
                                        <p:strVal val="visible"/>
                                      </p:to>
                                    </p:set>
                                    <p:anim calcmode="lin" valueType="num">
                                      <p:cBhvr additive="repl">
                                        <p:cTn id="17" dur="500" fill="hold"/>
                                        <p:tgtEl>
                                          <p:spTgt spid="184"/>
                                        </p:tgtEl>
                                        <p:attrNameLst>
                                          <p:attrName>ppt_x</p:attrName>
                                        </p:attrNameLst>
                                      </p:cBhvr>
                                      <p:tavLst>
                                        <p:tav tm="0">
                                          <p:val>
                                            <p:strVal val="1+#ppt_w/2"/>
                                          </p:val>
                                        </p:tav>
                                        <p:tav tm="100000">
                                          <p:val>
                                            <p:strVal val="#ppt_x"/>
                                          </p:val>
                                        </p:tav>
                                      </p:tavLst>
                                    </p:anim>
                                    <p:anim calcmode="lin" valueType="num">
                                      <p:cBhvr additive="repl">
                                        <p:cTn id="18" dur="500" fill="hold"/>
                                        <p:tgtEl>
                                          <p:spTgt spid="18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员工管理的定义和重要性</a:t>
            </a:r>
            <a:endParaRPr lang="en-US" sz="3600" b="0" strike="noStrike" spc="-1">
              <a:solidFill>
                <a:schemeClr val="dk1"/>
              </a:solidFill>
              <a:latin typeface="Arial"/>
            </a:endParaRPr>
          </a:p>
        </p:txBody>
      </p:sp>
      <p:sp>
        <p:nvSpPr>
          <p:cNvPr id="19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提供指导和支持</a:t>
            </a:r>
            <a:endParaRPr lang="en-US" sz="1400" b="0" strike="noStrike" spc="-1">
              <a:solidFill>
                <a:srgbClr val="000000"/>
              </a:solidFill>
              <a:latin typeface="Arial"/>
            </a:endParaRPr>
          </a:p>
        </p:txBody>
      </p:sp>
      <p:sp>
        <p:nvSpPr>
          <p:cNvPr id="19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指导团队成员</a:t>
            </a:r>
            <a:endParaRPr lang="en-US" sz="2000" b="0" strike="noStrike" spc="-1">
              <a:solidFill>
                <a:srgbClr val="000000"/>
              </a:solidFill>
              <a:latin typeface="Arial"/>
            </a:endParaRPr>
          </a:p>
        </p:txBody>
      </p:sp>
      <p:sp>
        <p:nvSpPr>
          <p:cNvPr id="1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监督员工绩效，评估表现</a:t>
            </a:r>
            <a:endParaRPr lang="en-US" sz="1400" b="0" strike="noStrike" spc="-1">
              <a:solidFill>
                <a:srgbClr val="000000"/>
              </a:solidFill>
              <a:latin typeface="Arial"/>
            </a:endParaRPr>
          </a:p>
        </p:txBody>
      </p:sp>
      <p:sp>
        <p:nvSpPr>
          <p:cNvPr id="1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监督和评估</a:t>
            </a:r>
            <a:endParaRPr lang="en-US" sz="2000" b="0" strike="noStrike" spc="-1">
              <a:solidFill>
                <a:srgbClr val="000000"/>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激发员工积极性</a:t>
            </a:r>
            <a:endParaRPr lang="en-US" sz="1400" b="0" strike="noStrike" spc="-1">
              <a:solidFill>
                <a:srgbClr val="000000"/>
              </a:solidFill>
              <a:latin typeface="Arial"/>
            </a:endParaRPr>
          </a:p>
        </p:txBody>
      </p:sp>
      <p:sp>
        <p:nvSpPr>
          <p:cNvPr id="1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激励团队成员</a:t>
            </a:r>
            <a:endParaRPr lang="en-US" sz="2000" b="0" strike="noStrike" spc="-1">
              <a:solidFill>
                <a:srgbClr val="000000"/>
              </a:solidFill>
              <a:latin typeface="Arial"/>
            </a:endParaRPr>
          </a:p>
        </p:txBody>
      </p:sp>
      <p:grpSp>
        <p:nvGrpSpPr>
          <p:cNvPr id="200" name="组合 1"/>
          <p:cNvGrpSpPr/>
          <p:nvPr/>
        </p:nvGrpSpPr>
        <p:grpSpPr>
          <a:xfrm>
            <a:off x="7400520" y="1547280"/>
            <a:ext cx="4089960" cy="3641760"/>
            <a:chOff x="7400520" y="1547280"/>
            <a:chExt cx="4089960" cy="3641760"/>
          </a:xfrm>
        </p:grpSpPr>
        <p:sp>
          <p:nvSpPr>
            <p:cNvPr id="201"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2"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03"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04"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205" name="íś1ïḍè"/>
            <p:cNvGrpSpPr/>
            <p:nvPr/>
          </p:nvGrpSpPr>
          <p:grpSpPr>
            <a:xfrm>
              <a:off x="8902800" y="3224880"/>
              <a:ext cx="1090080" cy="699120"/>
              <a:chOff x="8902800" y="3224880"/>
              <a:chExt cx="1090080" cy="699120"/>
            </a:xfrm>
          </p:grpSpPr>
          <p:sp>
            <p:nvSpPr>
              <p:cNvPr id="206"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207"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00"/>
                                        </p:tgtEl>
                                        <p:attrNameLst>
                                          <p:attrName>style.visibility</p:attrName>
                                        </p:attrNameLst>
                                      </p:cBhvr>
                                      <p:to>
                                        <p:strVal val="visible"/>
                                      </p:to>
                                    </p:set>
                                    <p:animEffect transition="in" filter="wipe(down)">
                                      <p:cBhvr additive="repl">
                                        <p:cTn id="7" dur="500"/>
                                        <p:tgtEl>
                                          <p:spTgt spid="2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激励激励原则</a:t>
            </a:r>
            <a:endParaRPr lang="en-US" sz="1800" b="0" strike="noStrike" spc="-1">
              <a:solidFill>
                <a:srgbClr val="000000"/>
              </a:solidFill>
              <a:latin typeface="Arial"/>
            </a:endParaRPr>
          </a:p>
        </p:txBody>
      </p:sp>
      <p:sp>
        <p:nvSpPr>
          <p:cNvPr id="210"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奖励优异表现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激励团队合作</a:t>
            </a:r>
            <a:endParaRPr lang="en-US" sz="1200" b="0" strike="noStrike" spc="-1">
              <a:solidFill>
                <a:srgbClr val="000000"/>
              </a:solidFill>
              <a:latin typeface="Arial"/>
            </a:endParaRPr>
          </a:p>
        </p:txBody>
      </p:sp>
      <p:sp>
        <p:nvSpPr>
          <p:cNvPr id="21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沟通协作原则</a:t>
            </a:r>
            <a:endParaRPr lang="en-US" sz="1800" b="0" strike="noStrike" spc="-1">
              <a:solidFill>
                <a:srgbClr val="000000"/>
              </a:solidFill>
              <a:latin typeface="Arial"/>
            </a:endParaRPr>
          </a:p>
        </p:txBody>
      </p:sp>
      <p:sp>
        <p:nvSpPr>
          <p:cNvPr id="213"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鼓励开放沟通</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促进团队协作</a:t>
            </a:r>
            <a:endParaRPr lang="en-US" sz="1200" b="0" strike="noStrike" spc="-1">
              <a:solidFill>
                <a:srgbClr val="000000"/>
              </a:solidFill>
              <a:latin typeface="Arial"/>
            </a:endParaRPr>
          </a:p>
        </p:txBody>
      </p:sp>
      <p:sp>
        <p:nvSpPr>
          <p:cNvPr id="21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16"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2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员工管理的基本原则</a:t>
            </a:r>
            <a:endParaRPr lang="en-US" sz="3600" b="0" strike="noStrike" spc="-1">
              <a:solidFill>
                <a:schemeClr val="dk1"/>
              </a:solidFill>
              <a:latin typeface="Arial"/>
            </a:endParaRPr>
          </a:p>
        </p:txBody>
      </p:sp>
      <p:sp>
        <p:nvSpPr>
          <p:cNvPr id="21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公平公正原则</a:t>
            </a:r>
            <a:endParaRPr lang="en-US" sz="1800" b="0" strike="noStrike" spc="-1">
              <a:solidFill>
                <a:srgbClr val="000000"/>
              </a:solidFill>
              <a:latin typeface="Arial"/>
            </a:endParaRPr>
          </a:p>
        </p:txBody>
      </p:sp>
      <p:sp>
        <p:nvSpPr>
          <p:cNvPr id="220"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对待员工公平公正</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避免偏袒行为</a:t>
            </a:r>
            <a:endParaRPr lang="en-US" sz="1200" b="0" strike="noStrike" spc="-1">
              <a:solidFill>
                <a:srgbClr val="000000"/>
              </a:solidFill>
              <a:latin typeface="Arial"/>
            </a:endParaRPr>
          </a:p>
        </p:txBody>
      </p:sp>
      <p:grpSp>
        <p:nvGrpSpPr>
          <p:cNvPr id="221" name="组合 4"/>
          <p:cNvGrpSpPr/>
          <p:nvPr/>
        </p:nvGrpSpPr>
        <p:grpSpPr>
          <a:xfrm>
            <a:off x="3839400" y="2049840"/>
            <a:ext cx="3803400" cy="3803400"/>
            <a:chOff x="3839400" y="2049840"/>
            <a:chExt cx="3803400" cy="3803400"/>
          </a:xfrm>
        </p:grpSpPr>
        <p:sp>
          <p:nvSpPr>
            <p:cNvPr id="222"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3"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4"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5"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6"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227"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228"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229"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230"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231"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221"/>
                                        </p:tgtEl>
                                        <p:attrNameLst>
                                          <p:attrName>style.visibility</p:attrName>
                                        </p:attrNameLst>
                                      </p:cBhvr>
                                      <p:to>
                                        <p:strVal val="visible"/>
                                      </p:to>
                                    </p:set>
                                    <p:animEffect transition="in" filter="wheel(1)">
                                      <p:cBhvr additive="repl">
                                        <p:cTn id="7" dur="2000"/>
                                        <p:tgtEl>
                                          <p:spTgt spid="2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2" name="组合 5"/>
          <p:cNvGrpSpPr/>
          <p:nvPr/>
        </p:nvGrpSpPr>
        <p:grpSpPr>
          <a:xfrm>
            <a:off x="4655880" y="1123920"/>
            <a:ext cx="6864480" cy="4960080"/>
            <a:chOff x="4655880" y="1123920"/>
            <a:chExt cx="6864480" cy="4960080"/>
          </a:xfrm>
        </p:grpSpPr>
        <p:cxnSp>
          <p:nvCxnSpPr>
            <p:cNvPr id="233"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34" name="iSlide"/>
            <p:cNvGrpSpPr/>
            <p:nvPr/>
          </p:nvGrpSpPr>
          <p:grpSpPr>
            <a:xfrm>
              <a:off x="4835880" y="1432800"/>
              <a:ext cx="6684480" cy="604080"/>
              <a:chOff x="4835880" y="1432800"/>
              <a:chExt cx="6684480" cy="604080"/>
            </a:xfrm>
          </p:grpSpPr>
          <p:cxnSp>
            <p:nvCxnSpPr>
              <p:cNvPr id="235"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36" name="íS1ïdè"/>
              <p:cNvGrpSpPr/>
              <p:nvPr/>
            </p:nvGrpSpPr>
            <p:grpSpPr>
              <a:xfrm>
                <a:off x="4835880" y="1432800"/>
                <a:ext cx="2304360" cy="604080"/>
                <a:chOff x="4835880" y="1432800"/>
                <a:chExt cx="2304360" cy="604080"/>
              </a:xfrm>
            </p:grpSpPr>
            <p:sp>
              <p:nvSpPr>
                <p:cNvPr id="237"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8"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39" name="îṡḻïḓè"/>
            <p:cNvGrpSpPr/>
            <p:nvPr/>
          </p:nvGrpSpPr>
          <p:grpSpPr>
            <a:xfrm>
              <a:off x="4835880" y="2562120"/>
              <a:ext cx="6684480" cy="604080"/>
              <a:chOff x="4835880" y="2562120"/>
              <a:chExt cx="6684480" cy="604080"/>
            </a:xfrm>
          </p:grpSpPr>
          <p:cxnSp>
            <p:nvCxnSpPr>
              <p:cNvPr id="240"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41" name="î$ḻïḓê"/>
              <p:cNvGrpSpPr/>
              <p:nvPr/>
            </p:nvGrpSpPr>
            <p:grpSpPr>
              <a:xfrm>
                <a:off x="4835880" y="2562120"/>
                <a:ext cx="2304360" cy="604080"/>
                <a:chOff x="4835880" y="2562120"/>
                <a:chExt cx="2304360" cy="604080"/>
              </a:xfrm>
            </p:grpSpPr>
            <p:sp>
              <p:nvSpPr>
                <p:cNvPr id="242"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3"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44" name="ïṥḻíḑé"/>
            <p:cNvGrpSpPr/>
            <p:nvPr/>
          </p:nvGrpSpPr>
          <p:grpSpPr>
            <a:xfrm>
              <a:off x="4835880" y="3691440"/>
              <a:ext cx="6684480" cy="604080"/>
              <a:chOff x="4835880" y="3691440"/>
              <a:chExt cx="6684480" cy="604080"/>
            </a:xfrm>
          </p:grpSpPr>
          <p:cxnSp>
            <p:nvCxnSpPr>
              <p:cNvPr id="245"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46" name="ïṡlíḋê"/>
              <p:cNvGrpSpPr/>
              <p:nvPr/>
            </p:nvGrpSpPr>
            <p:grpSpPr>
              <a:xfrm>
                <a:off x="4835880" y="3691440"/>
                <a:ext cx="2304360" cy="604080"/>
                <a:chOff x="4835880" y="3691440"/>
                <a:chExt cx="2304360" cy="604080"/>
              </a:xfrm>
            </p:grpSpPr>
            <p:sp>
              <p:nvSpPr>
                <p:cNvPr id="247"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8"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49" name="ïṩḻiḑè"/>
            <p:cNvGrpSpPr/>
            <p:nvPr/>
          </p:nvGrpSpPr>
          <p:grpSpPr>
            <a:xfrm>
              <a:off x="4835880" y="4820760"/>
              <a:ext cx="6684480" cy="604080"/>
              <a:chOff x="4835880" y="4820760"/>
              <a:chExt cx="6684480" cy="604080"/>
            </a:xfrm>
          </p:grpSpPr>
          <p:cxnSp>
            <p:nvCxnSpPr>
              <p:cNvPr id="250"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51" name="íŝľíḋê"/>
              <p:cNvGrpSpPr/>
              <p:nvPr/>
            </p:nvGrpSpPr>
            <p:grpSpPr>
              <a:xfrm>
                <a:off x="4835880" y="4820760"/>
                <a:ext cx="2304360" cy="604080"/>
                <a:chOff x="4835880" y="4820760"/>
                <a:chExt cx="2304360" cy="604080"/>
              </a:xfrm>
            </p:grpSpPr>
            <p:sp>
              <p:nvSpPr>
                <p:cNvPr id="252"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3"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54"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员工管理的挑战和解决方案</a:t>
            </a:r>
            <a:endParaRPr lang="en-US" sz="3600" b="0" strike="noStrike" spc="-1">
              <a:solidFill>
                <a:schemeClr val="dk1"/>
              </a:solidFill>
              <a:latin typeface="Arial"/>
            </a:endParaRPr>
          </a:p>
        </p:txBody>
      </p:sp>
      <p:sp>
        <p:nvSpPr>
          <p:cNvPr id="255"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解决团队内部矛盾</a:t>
            </a:r>
            <a:endParaRPr lang="en-US" sz="1400" b="0" strike="noStrike" spc="-1">
              <a:solidFill>
                <a:srgbClr val="000000"/>
              </a:solidFill>
              <a:latin typeface="Arial"/>
            </a:endParaRPr>
          </a:p>
        </p:txBody>
      </p:sp>
      <p:sp>
        <p:nvSpPr>
          <p:cNvPr id="256"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团队冲突管理</a:t>
            </a:r>
            <a:endParaRPr lang="en-US" sz="1400" b="0" strike="noStrike" spc="-1">
              <a:solidFill>
                <a:srgbClr val="000000"/>
              </a:solidFill>
              <a:latin typeface="Arial"/>
            </a:endParaRPr>
          </a:p>
        </p:txBody>
      </p:sp>
      <p:sp>
        <p:nvSpPr>
          <p:cNvPr id="257"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评估员工工作表现</a:t>
            </a:r>
            <a:endParaRPr lang="en-US" sz="1400" b="0" strike="noStrike" spc="-1">
              <a:solidFill>
                <a:srgbClr val="000000"/>
              </a:solidFill>
              <a:latin typeface="Arial"/>
            </a:endParaRPr>
          </a:p>
        </p:txBody>
      </p:sp>
      <p:sp>
        <p:nvSpPr>
          <p:cNvPr id="258"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员工绩效评估</a:t>
            </a:r>
            <a:endParaRPr lang="en-US" sz="1400" b="0" strike="noStrike" spc="-1">
              <a:solidFill>
                <a:srgbClr val="000000"/>
              </a:solidFill>
              <a:latin typeface="Arial"/>
            </a:endParaRPr>
          </a:p>
        </p:txBody>
      </p:sp>
      <p:sp>
        <p:nvSpPr>
          <p:cNvPr id="259"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根据情况灵活调整领导方式</a:t>
            </a:r>
            <a:endParaRPr lang="en-US" sz="1400" b="0" strike="noStrike" spc="-1">
              <a:solidFill>
                <a:srgbClr val="000000"/>
              </a:solidFill>
              <a:latin typeface="Arial"/>
            </a:endParaRPr>
          </a:p>
        </p:txBody>
      </p:sp>
      <p:sp>
        <p:nvSpPr>
          <p:cNvPr id="260"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领导风格适应性</a:t>
            </a:r>
            <a:endParaRPr lang="en-US" sz="1400" b="0" strike="noStrike" spc="-1">
              <a:solidFill>
                <a:srgbClr val="000000"/>
              </a:solidFill>
              <a:latin typeface="Arial"/>
            </a:endParaRPr>
          </a:p>
        </p:txBody>
      </p:sp>
      <p:sp>
        <p:nvSpPr>
          <p:cNvPr id="261"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62"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32"/>
                                        </p:tgtEl>
                                        <p:attrNameLst>
                                          <p:attrName>style.visibility</p:attrName>
                                        </p:attrNameLst>
                                      </p:cBhvr>
                                      <p:to>
                                        <p:strVal val="visible"/>
                                      </p:to>
                                    </p:set>
                                    <p:anim calcmode="lin" valueType="num">
                                      <p:cBhvr additive="repl">
                                        <p:cTn id="7" dur="500" fill="hold"/>
                                        <p:tgtEl>
                                          <p:spTgt spid="232"/>
                                        </p:tgtEl>
                                        <p:attrNameLst>
                                          <p:attrName>ppt_x</p:attrName>
                                        </p:attrNameLst>
                                      </p:cBhvr>
                                      <p:tavLst>
                                        <p:tav tm="0">
                                          <p:val>
                                            <p:strVal val="#ppt_x"/>
                                          </p:val>
                                        </p:tav>
                                        <p:tav tm="100000">
                                          <p:val>
                                            <p:strVal val="#ppt_x"/>
                                          </p:val>
                                        </p:tav>
                                      </p:tavLst>
                                    </p:anim>
                                    <p:anim calcmode="lin" valueType="num">
                                      <p:cBhvr additive="repl">
                                        <p:cTn id="8" dur="500" fill="hold"/>
                                        <p:tgtEl>
                                          <p:spTgt spid="2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3" name="组合 12"/>
          <p:cNvGrpSpPr/>
          <p:nvPr/>
        </p:nvGrpSpPr>
        <p:grpSpPr>
          <a:xfrm>
            <a:off x="-720" y="396720"/>
            <a:ext cx="12191760" cy="1449720"/>
            <a:chOff x="-720" y="396720"/>
            <a:chExt cx="12191760" cy="1449720"/>
          </a:xfrm>
        </p:grpSpPr>
        <p:sp>
          <p:nvSpPr>
            <p:cNvPr id="264"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5"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66"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67"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8"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员工管理的案例分析</a:t>
            </a:r>
            <a:endParaRPr lang="en-US" sz="2200" b="0" strike="noStrike" spc="-1">
              <a:solidFill>
                <a:srgbClr val="000000"/>
              </a:solidFill>
              <a:latin typeface="Arial"/>
            </a:endParaRPr>
          </a:p>
        </p:txBody>
      </p:sp>
      <p:sp>
        <p:nvSpPr>
          <p:cNvPr id="269"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通过案例分析某企业员工管理不善导致的问题，提出改进员工管理的方案和建议，以期提高企业内部管理水平。</a:t>
            </a:r>
            <a:endParaRPr lang="en-US" sz="1400" b="0" strike="noStrike" spc="-1">
              <a:solidFill>
                <a:srgbClr val="000000"/>
              </a:solidFill>
              <a:latin typeface="Arial"/>
            </a:endParaRPr>
          </a:p>
        </p:txBody>
      </p:sp>
      <p:sp>
        <p:nvSpPr>
          <p:cNvPr id="270"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63"/>
                                        </p:tgtEl>
                                        <p:attrNameLst>
                                          <p:attrName>style.visibility</p:attrName>
                                        </p:attrNameLst>
                                      </p:cBhvr>
                                      <p:to>
                                        <p:strVal val="visible"/>
                                      </p:to>
                                    </p:set>
                                    <p:animEffect transition="in" filter="fade">
                                      <p:cBhvr additive="repl">
                                        <p:cTn id="7" dur="500"/>
                                        <p:tgtEl>
                                          <p:spTgt spid="2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72"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员工管理是企业管理的重要组成部分，有效的员工管理可以提升团队的工作效率和凝聚力。领导者需要遵循公平公正、激励激励、沟通协作等基本原则，同时应对团队冲突、员工绩效评估等挑战有应对方案，通过案例分析不断优化管理方式。</a:t>
            </a:r>
            <a:endParaRPr lang="en-US" sz="1600" b="0" strike="noStrike" spc="-1">
              <a:solidFill>
                <a:srgbClr val="000000"/>
              </a:solidFill>
              <a:latin typeface="Arial"/>
            </a:endParaRPr>
          </a:p>
        </p:txBody>
      </p:sp>
      <p:grpSp>
        <p:nvGrpSpPr>
          <p:cNvPr id="273" name="组合 1"/>
          <p:cNvGrpSpPr/>
          <p:nvPr/>
        </p:nvGrpSpPr>
        <p:grpSpPr>
          <a:xfrm>
            <a:off x="3419640" y="1802880"/>
            <a:ext cx="8527320" cy="3303360"/>
            <a:chOff x="3419640" y="1802880"/>
            <a:chExt cx="8527320" cy="3303360"/>
          </a:xfrm>
        </p:grpSpPr>
        <p:grpSp>
          <p:nvGrpSpPr>
            <p:cNvPr id="274" name="íṩlïḑê"/>
            <p:cNvGrpSpPr/>
            <p:nvPr/>
          </p:nvGrpSpPr>
          <p:grpSpPr>
            <a:xfrm>
              <a:off x="3419640" y="3746160"/>
              <a:ext cx="2864880" cy="1360080"/>
              <a:chOff x="3419640" y="3746160"/>
              <a:chExt cx="2864880" cy="1360080"/>
            </a:xfrm>
          </p:grpSpPr>
          <p:sp>
            <p:nvSpPr>
              <p:cNvPr id="275"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276"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277"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78"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79"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0"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281" name="iṧḻídè"/>
            <p:cNvGrpSpPr/>
            <p:nvPr/>
          </p:nvGrpSpPr>
          <p:grpSpPr>
            <a:xfrm>
              <a:off x="9758880" y="2018520"/>
              <a:ext cx="1511640" cy="1511640"/>
              <a:chOff x="9758880" y="2018520"/>
              <a:chExt cx="1511640" cy="1511640"/>
            </a:xfrm>
          </p:grpSpPr>
          <p:sp>
            <p:nvSpPr>
              <p:cNvPr id="282"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3"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284"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5"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86"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73"/>
                                        </p:tgtEl>
                                        <p:attrNameLst>
                                          <p:attrName>style.visibility</p:attrName>
                                        </p:attrNameLst>
                                      </p:cBhvr>
                                      <p:to>
                                        <p:strVal val="visible"/>
                                      </p:to>
                                    </p:set>
                                    <p:animEffect transition="in" filter="fade">
                                      <p:cBhvr additive="repl">
                                        <p:cTn id="7" dur="1000"/>
                                        <p:tgtEl>
                                          <p:spTgt spid="273"/>
                                        </p:tgtEl>
                                      </p:cBhvr>
                                    </p:animEffect>
                                    <p:anim calcmode="lin" valueType="num">
                                      <p:cBhvr additive="repl">
                                        <p:cTn id="8" dur="1000" fill="hold"/>
                                        <p:tgtEl>
                                          <p:spTgt spid="273"/>
                                        </p:tgtEl>
                                        <p:attrNameLst>
                                          <p:attrName>ppt_x</p:attrName>
                                        </p:attrNameLst>
                                      </p:cBhvr>
                                      <p:tavLst>
                                        <p:tav tm="0">
                                          <p:val>
                                            <p:strVal val="#ppt_x"/>
                                          </p:val>
                                        </p:tav>
                                        <p:tav tm="100000">
                                          <p:val>
                                            <p:strVal val="#ppt_x"/>
                                          </p:val>
                                        </p:tav>
                                      </p:tavLst>
                                    </p:anim>
                                    <p:anim calcmode="lin" valueType="num">
                                      <p:cBhvr additive="repl">
                                        <p:cTn id="9" dur="1000" fill="hold"/>
                                        <p:tgtEl>
                                          <p:spTgt spid="27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7"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88"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89"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9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9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3</a:t>
            </a:r>
            <a:r>
              <a:rPr lang="zh-CN" sz="3600" b="1" strike="noStrike" spc="299">
                <a:solidFill>
                  <a:schemeClr val="accent1"/>
                </a:solidFill>
                <a:latin typeface="Arial"/>
                <a:ea typeface="微软雅黑"/>
              </a:rPr>
              <a:t>章 领导团队的有效沟通</a:t>
            </a:r>
            <a:endParaRPr lang="en-US" sz="3600" b="0" strike="noStrike" spc="-1">
              <a:solidFill>
                <a:schemeClr val="dk1"/>
              </a:solidFill>
              <a:latin typeface="Arial"/>
            </a:endParaRPr>
          </a:p>
        </p:txBody>
      </p:sp>
      <p:sp>
        <p:nvSpPr>
          <p:cNvPr id="2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289"/>
                                        </p:tgtEl>
                                        <p:attrNameLst>
                                          <p:attrName>style.visibility</p:attrName>
                                        </p:attrNameLst>
                                      </p:cBhvr>
                                      <p:to>
                                        <p:strVal val="visible"/>
                                      </p:to>
                                    </p:set>
                                    <p:anim calcmode="lin" valueType="num">
                                      <p:cBhvr additive="repl">
                                        <p:cTn id="7" dur="500" fill="hold"/>
                                        <p:tgtEl>
                                          <p:spTgt spid="289"/>
                                        </p:tgtEl>
                                        <p:attrNameLst>
                                          <p:attrName>ppt_x</p:attrName>
                                        </p:attrNameLst>
                                      </p:cBhvr>
                                      <p:tavLst>
                                        <p:tav tm="0">
                                          <p:val>
                                            <p:strVal val="#ppt_x"/>
                                          </p:val>
                                        </p:tav>
                                        <p:tav tm="100000">
                                          <p:val>
                                            <p:strVal val="#ppt_x"/>
                                          </p:val>
                                        </p:tav>
                                      </p:tavLst>
                                    </p:anim>
                                    <p:anim calcmode="lin" valueType="num">
                                      <p:cBhvr additive="repl">
                                        <p:cTn id="8" dur="500" fill="hold"/>
                                        <p:tgtEl>
                                          <p:spTgt spid="289"/>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288"/>
                                        </p:tgtEl>
                                        <p:attrNameLst>
                                          <p:attrName>style.visibility</p:attrName>
                                        </p:attrNameLst>
                                      </p:cBhvr>
                                      <p:to>
                                        <p:strVal val="visible"/>
                                      </p:to>
                                    </p:set>
                                    <p:anim calcmode="lin" valueType="num">
                                      <p:cBhvr additive="repl">
                                        <p:cTn id="13" dur="500" fill="hold"/>
                                        <p:tgtEl>
                                          <p:spTgt spid="288"/>
                                        </p:tgtEl>
                                        <p:attrNameLst>
                                          <p:attrName>ppt_x</p:attrName>
                                        </p:attrNameLst>
                                      </p:cBhvr>
                                      <p:tavLst>
                                        <p:tav tm="0">
                                          <p:val>
                                            <p:strVal val="0-#ppt_w/2"/>
                                          </p:val>
                                        </p:tav>
                                        <p:tav tm="100000">
                                          <p:val>
                                            <p:strVal val="#ppt_x"/>
                                          </p:val>
                                        </p:tav>
                                      </p:tavLst>
                                    </p:anim>
                                    <p:anim calcmode="lin" valueType="num">
                                      <p:cBhvr additive="repl">
                                        <p:cTn id="14" dur="500" fill="hold"/>
                                        <p:tgtEl>
                                          <p:spTgt spid="288"/>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287"/>
                                        </p:tgtEl>
                                        <p:attrNameLst>
                                          <p:attrName>style.visibility</p:attrName>
                                        </p:attrNameLst>
                                      </p:cBhvr>
                                      <p:to>
                                        <p:strVal val="visible"/>
                                      </p:to>
                                    </p:set>
                                    <p:anim calcmode="lin" valueType="num">
                                      <p:cBhvr additive="repl">
                                        <p:cTn id="17" dur="500" fill="hold"/>
                                        <p:tgtEl>
                                          <p:spTgt spid="287"/>
                                        </p:tgtEl>
                                        <p:attrNameLst>
                                          <p:attrName>ppt_x</p:attrName>
                                        </p:attrNameLst>
                                      </p:cBhvr>
                                      <p:tavLst>
                                        <p:tav tm="0">
                                          <p:val>
                                            <p:strVal val="1+#ppt_w/2"/>
                                          </p:val>
                                        </p:tav>
                                        <p:tav tm="100000">
                                          <p:val>
                                            <p:strVal val="#ppt_x"/>
                                          </p:val>
                                        </p:tav>
                                      </p:tavLst>
                                    </p:anim>
                                    <p:anim calcmode="lin" valueType="num">
                                      <p:cBhvr additive="repl">
                                        <p:cTn id="18" dur="500" fill="hold"/>
                                        <p:tgtEl>
                                          <p:spTgt spid="2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沟通在团队领导中的重要性</a:t>
            </a:r>
            <a:endParaRPr lang="en-US" sz="3600" b="0" strike="noStrike" spc="-1">
              <a:solidFill>
                <a:schemeClr val="dk1"/>
              </a:solidFill>
              <a:latin typeface="Arial"/>
            </a:endParaRPr>
          </a:p>
        </p:txBody>
      </p:sp>
      <p:sp>
        <p:nvSpPr>
          <p:cNvPr id="29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信任是有效沟通的基础</a:t>
            </a:r>
            <a:endParaRPr lang="en-US" sz="1400" b="0" strike="noStrike" spc="-1">
              <a:solidFill>
                <a:srgbClr val="000000"/>
              </a:solidFill>
              <a:latin typeface="Arial"/>
            </a:endParaRPr>
          </a:p>
        </p:txBody>
      </p:sp>
      <p:sp>
        <p:nvSpPr>
          <p:cNvPr id="29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建立信任</a:t>
            </a:r>
            <a:endParaRPr lang="en-US" sz="2000" b="0" strike="noStrike" spc="-1">
              <a:solidFill>
                <a:srgbClr val="000000"/>
              </a:solidFill>
              <a:latin typeface="Arial"/>
            </a:endParaRPr>
          </a:p>
        </p:txBody>
      </p:sp>
      <p:sp>
        <p:nvSpPr>
          <p:cNvPr id="2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良好的沟通能够增加员工对领导的信任感</a:t>
            </a:r>
            <a:endParaRPr lang="en-US" sz="1400" b="0" strike="noStrike" spc="-1">
              <a:solidFill>
                <a:srgbClr val="000000"/>
              </a:solidFill>
              <a:latin typeface="Arial"/>
            </a:endParaRPr>
          </a:p>
        </p:txBody>
      </p:sp>
      <p:sp>
        <p:nvSpPr>
          <p:cNvPr id="2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提高员工满意度</a:t>
            </a:r>
            <a:endParaRPr lang="en-US" sz="2000" b="0" strike="noStrike" spc="-1">
              <a:solidFill>
                <a:srgbClr val="000000"/>
              </a:solidFill>
              <a:latin typeface="Arial"/>
            </a:endParaRPr>
          </a:p>
        </p:txBody>
      </p:sp>
      <p:sp>
        <p:nvSpPr>
          <p:cNvPr id="3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通过沟通可以协调团队行动</a:t>
            </a:r>
            <a:endParaRPr lang="en-US" sz="1400" b="0" strike="noStrike" spc="-1">
              <a:solidFill>
                <a:srgbClr val="000000"/>
              </a:solidFill>
              <a:latin typeface="Arial"/>
            </a:endParaRPr>
          </a:p>
        </p:txBody>
      </p:sp>
      <p:sp>
        <p:nvSpPr>
          <p:cNvPr id="3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促进团队协作</a:t>
            </a:r>
            <a:endParaRPr lang="en-US" sz="2000" b="0" strike="noStrike" spc="-1">
              <a:solidFill>
                <a:srgbClr val="000000"/>
              </a:solidFill>
              <a:latin typeface="Arial"/>
            </a:endParaRPr>
          </a:p>
        </p:txBody>
      </p:sp>
      <p:grpSp>
        <p:nvGrpSpPr>
          <p:cNvPr id="303" name="组合 1"/>
          <p:cNvGrpSpPr/>
          <p:nvPr/>
        </p:nvGrpSpPr>
        <p:grpSpPr>
          <a:xfrm>
            <a:off x="7400520" y="1547280"/>
            <a:ext cx="4089960" cy="3641760"/>
            <a:chOff x="7400520" y="1547280"/>
            <a:chExt cx="4089960" cy="3641760"/>
          </a:xfrm>
        </p:grpSpPr>
        <p:sp>
          <p:nvSpPr>
            <p:cNvPr id="304"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5"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06"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07"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08" name="íś1ïḍè"/>
            <p:cNvGrpSpPr/>
            <p:nvPr/>
          </p:nvGrpSpPr>
          <p:grpSpPr>
            <a:xfrm>
              <a:off x="8902800" y="3224880"/>
              <a:ext cx="1090080" cy="699120"/>
              <a:chOff x="8902800" y="3224880"/>
              <a:chExt cx="1090080" cy="699120"/>
            </a:xfrm>
          </p:grpSpPr>
          <p:sp>
            <p:nvSpPr>
              <p:cNvPr id="309"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10"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03"/>
                                        </p:tgtEl>
                                        <p:attrNameLst>
                                          <p:attrName>style.visibility</p:attrName>
                                        </p:attrNameLst>
                                      </p:cBhvr>
                                      <p:to>
                                        <p:strVal val="visible"/>
                                      </p:to>
                                    </p:set>
                                    <p:animEffect transition="in" filter="wipe(down)">
                                      <p:cBhvr additive="repl">
                                        <p:cTn id="7" dur="500"/>
                                        <p:tgtEl>
                                          <p:spTgt spid="3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2"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表达清晰的沟通目标</a:t>
            </a:r>
            <a:endParaRPr lang="en-US" sz="1800" b="0" strike="noStrike" spc="-1">
              <a:solidFill>
                <a:srgbClr val="000000"/>
              </a:solidFill>
              <a:latin typeface="Arial"/>
            </a:endParaRPr>
          </a:p>
        </p:txBody>
      </p:sp>
      <p:sp>
        <p:nvSpPr>
          <p:cNvPr id="313"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明确沟通的目的和要传达的信息内容</a:t>
            </a:r>
            <a:endParaRPr lang="en-US" sz="1200" b="0" strike="noStrike" spc="-1">
              <a:solidFill>
                <a:srgbClr val="000000"/>
              </a:solidFill>
              <a:latin typeface="Arial"/>
            </a:endParaRPr>
          </a:p>
        </p:txBody>
      </p:sp>
      <p:sp>
        <p:nvSpPr>
          <p:cNvPr id="31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5"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使用适当的沟通渠道</a:t>
            </a:r>
            <a:endParaRPr lang="en-US" sz="1800" b="0" strike="noStrike" spc="-1">
              <a:solidFill>
                <a:srgbClr val="000000"/>
              </a:solidFill>
              <a:latin typeface="Arial"/>
            </a:endParaRPr>
          </a:p>
        </p:txBody>
      </p:sp>
      <p:sp>
        <p:nvSpPr>
          <p:cNvPr id="316"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选择适合信息传递的方式，如会议、邮件等</a:t>
            </a:r>
            <a:endParaRPr lang="en-US" sz="1200" b="0" strike="noStrike" spc="-1">
              <a:solidFill>
                <a:srgbClr val="000000"/>
              </a:solidFill>
              <a:latin typeface="Arial"/>
            </a:endParaRPr>
          </a:p>
        </p:txBody>
      </p:sp>
      <p:sp>
        <p:nvSpPr>
          <p:cNvPr id="31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8"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19"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3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提高领导团队沟通的技巧</a:t>
            </a:r>
            <a:endParaRPr lang="en-US" sz="3600" b="0" strike="noStrike" spc="-1">
              <a:solidFill>
                <a:schemeClr val="dk1"/>
              </a:solidFill>
              <a:latin typeface="Arial"/>
            </a:endParaRPr>
          </a:p>
        </p:txBody>
      </p:sp>
      <p:sp>
        <p:nvSpPr>
          <p:cNvPr id="32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2"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倾听技巧</a:t>
            </a:r>
            <a:endParaRPr lang="en-US" sz="1800" b="0" strike="noStrike" spc="-1">
              <a:solidFill>
                <a:srgbClr val="000000"/>
              </a:solidFill>
              <a:latin typeface="Arial"/>
            </a:endParaRPr>
          </a:p>
        </p:txBody>
      </p:sp>
      <p:sp>
        <p:nvSpPr>
          <p:cNvPr id="323"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倾听是有效沟通的核心</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要重视对员工的倾听</a:t>
            </a:r>
            <a:endParaRPr lang="en-US" sz="1200" b="0" strike="noStrike" spc="-1">
              <a:solidFill>
                <a:srgbClr val="000000"/>
              </a:solidFill>
              <a:latin typeface="Arial"/>
            </a:endParaRPr>
          </a:p>
        </p:txBody>
      </p:sp>
      <p:grpSp>
        <p:nvGrpSpPr>
          <p:cNvPr id="324" name="组合 4"/>
          <p:cNvGrpSpPr/>
          <p:nvPr/>
        </p:nvGrpSpPr>
        <p:grpSpPr>
          <a:xfrm>
            <a:off x="3839400" y="2049840"/>
            <a:ext cx="3803400" cy="3803400"/>
            <a:chOff x="3839400" y="2049840"/>
            <a:chExt cx="3803400" cy="3803400"/>
          </a:xfrm>
        </p:grpSpPr>
        <p:sp>
          <p:nvSpPr>
            <p:cNvPr id="325"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26"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27"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28"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29"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330"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331"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332"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333"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334"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324"/>
                                        </p:tgtEl>
                                        <p:attrNameLst>
                                          <p:attrName>style.visibility</p:attrName>
                                        </p:attrNameLst>
                                      </p:cBhvr>
                                      <p:to>
                                        <p:strVal val="visible"/>
                                      </p:to>
                                    </p:set>
                                    <p:animEffect transition="in" filter="wheel(1)">
                                      <p:cBhvr additive="repl">
                                        <p:cTn id="7" dur="2000"/>
                                        <p:tgtEl>
                                          <p:spTgt spid="3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35" name="组合 5"/>
          <p:cNvGrpSpPr/>
          <p:nvPr/>
        </p:nvGrpSpPr>
        <p:grpSpPr>
          <a:xfrm>
            <a:off x="4655880" y="1123920"/>
            <a:ext cx="6864480" cy="4960080"/>
            <a:chOff x="4655880" y="1123920"/>
            <a:chExt cx="6864480" cy="4960080"/>
          </a:xfrm>
        </p:grpSpPr>
        <p:cxnSp>
          <p:nvCxnSpPr>
            <p:cNvPr id="33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337" name="iSlide"/>
            <p:cNvGrpSpPr/>
            <p:nvPr/>
          </p:nvGrpSpPr>
          <p:grpSpPr>
            <a:xfrm>
              <a:off x="4835880" y="1432800"/>
              <a:ext cx="6684480" cy="604080"/>
              <a:chOff x="4835880" y="1432800"/>
              <a:chExt cx="6684480" cy="604080"/>
            </a:xfrm>
          </p:grpSpPr>
          <p:cxnSp>
            <p:nvCxnSpPr>
              <p:cNvPr id="33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339" name="íS1ïdè"/>
              <p:cNvGrpSpPr/>
              <p:nvPr/>
            </p:nvGrpSpPr>
            <p:grpSpPr>
              <a:xfrm>
                <a:off x="4835880" y="1432800"/>
                <a:ext cx="2304360" cy="604080"/>
                <a:chOff x="4835880" y="1432800"/>
                <a:chExt cx="2304360" cy="604080"/>
              </a:xfrm>
            </p:grpSpPr>
            <p:sp>
              <p:nvSpPr>
                <p:cNvPr id="34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42" name="îṡḻïḓè"/>
            <p:cNvGrpSpPr/>
            <p:nvPr/>
          </p:nvGrpSpPr>
          <p:grpSpPr>
            <a:xfrm>
              <a:off x="4835880" y="2562120"/>
              <a:ext cx="6684480" cy="604080"/>
              <a:chOff x="4835880" y="2562120"/>
              <a:chExt cx="6684480" cy="604080"/>
            </a:xfrm>
          </p:grpSpPr>
          <p:cxnSp>
            <p:nvCxnSpPr>
              <p:cNvPr id="34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344" name="î$ḻïḓê"/>
              <p:cNvGrpSpPr/>
              <p:nvPr/>
            </p:nvGrpSpPr>
            <p:grpSpPr>
              <a:xfrm>
                <a:off x="4835880" y="2562120"/>
                <a:ext cx="2304360" cy="604080"/>
                <a:chOff x="4835880" y="2562120"/>
                <a:chExt cx="2304360" cy="604080"/>
              </a:xfrm>
            </p:grpSpPr>
            <p:sp>
              <p:nvSpPr>
                <p:cNvPr id="34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47" name="ïṥḻíḑé"/>
            <p:cNvGrpSpPr/>
            <p:nvPr/>
          </p:nvGrpSpPr>
          <p:grpSpPr>
            <a:xfrm>
              <a:off x="4835880" y="3691440"/>
              <a:ext cx="6684480" cy="604080"/>
              <a:chOff x="4835880" y="3691440"/>
              <a:chExt cx="6684480" cy="604080"/>
            </a:xfrm>
          </p:grpSpPr>
          <p:cxnSp>
            <p:nvCxnSpPr>
              <p:cNvPr id="34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349" name="ïṡlíḋê"/>
              <p:cNvGrpSpPr/>
              <p:nvPr/>
            </p:nvGrpSpPr>
            <p:grpSpPr>
              <a:xfrm>
                <a:off x="4835880" y="3691440"/>
                <a:ext cx="2304360" cy="604080"/>
                <a:chOff x="4835880" y="3691440"/>
                <a:chExt cx="2304360" cy="604080"/>
              </a:xfrm>
            </p:grpSpPr>
            <p:sp>
              <p:nvSpPr>
                <p:cNvPr id="35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5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52" name="ïṩḻiḑè"/>
            <p:cNvGrpSpPr/>
            <p:nvPr/>
          </p:nvGrpSpPr>
          <p:grpSpPr>
            <a:xfrm>
              <a:off x="4835880" y="4820760"/>
              <a:ext cx="6684480" cy="604080"/>
              <a:chOff x="4835880" y="4820760"/>
              <a:chExt cx="6684480" cy="604080"/>
            </a:xfrm>
          </p:grpSpPr>
          <p:cxnSp>
            <p:nvCxnSpPr>
              <p:cNvPr id="35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354" name="íŝľíḋê"/>
              <p:cNvGrpSpPr/>
              <p:nvPr/>
            </p:nvGrpSpPr>
            <p:grpSpPr>
              <a:xfrm>
                <a:off x="4835880" y="4820760"/>
                <a:ext cx="2304360" cy="604080"/>
                <a:chOff x="4835880" y="4820760"/>
                <a:chExt cx="2304360" cy="604080"/>
              </a:xfrm>
            </p:grpSpPr>
            <p:sp>
              <p:nvSpPr>
                <p:cNvPr id="35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5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35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沟通中的常见障碍及解决方法</a:t>
            </a:r>
            <a:endParaRPr lang="en-US" sz="3600" b="0" strike="noStrike" spc="-1">
              <a:solidFill>
                <a:schemeClr val="dk1"/>
              </a:solidFill>
              <a:latin typeface="Arial"/>
            </a:endParaRPr>
          </a:p>
        </p:txBody>
      </p:sp>
      <p:sp>
        <p:nvSpPr>
          <p:cNvPr id="35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不同语言背景造成的沟通困难</a:t>
            </a:r>
            <a:endParaRPr lang="en-US" sz="1400" b="0" strike="noStrike" spc="-1">
              <a:solidFill>
                <a:srgbClr val="000000"/>
              </a:solidFill>
              <a:latin typeface="Arial"/>
            </a:endParaRPr>
          </a:p>
        </p:txBody>
      </p:sp>
      <p:sp>
        <p:nvSpPr>
          <p:cNvPr id="35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语言障碍</a:t>
            </a:r>
            <a:endParaRPr lang="en-US" sz="1400" b="0" strike="noStrike" spc="-1">
              <a:solidFill>
                <a:srgbClr val="000000"/>
              </a:solidFill>
              <a:latin typeface="Arial"/>
            </a:endParaRPr>
          </a:p>
        </p:txBody>
      </p:sp>
      <p:sp>
        <p:nvSpPr>
          <p:cNvPr id="36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不同文化价值观带来的沟通障碍</a:t>
            </a:r>
            <a:endParaRPr lang="en-US" sz="1400" b="0" strike="noStrike" spc="-1">
              <a:solidFill>
                <a:srgbClr val="000000"/>
              </a:solidFill>
              <a:latin typeface="Arial"/>
            </a:endParaRPr>
          </a:p>
        </p:txBody>
      </p:sp>
      <p:sp>
        <p:nvSpPr>
          <p:cNvPr id="36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文化差异</a:t>
            </a:r>
            <a:endParaRPr lang="en-US" sz="1400" b="0" strike="noStrike" spc="-1">
              <a:solidFill>
                <a:srgbClr val="000000"/>
              </a:solidFill>
              <a:latin typeface="Arial"/>
            </a:endParaRPr>
          </a:p>
        </p:txBody>
      </p:sp>
      <p:sp>
        <p:nvSpPr>
          <p:cNvPr id="36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信息传递不准确导致的误解</a:t>
            </a:r>
            <a:endParaRPr lang="en-US" sz="1400" b="0" strike="noStrike" spc="-1">
              <a:solidFill>
                <a:srgbClr val="000000"/>
              </a:solidFill>
              <a:latin typeface="Arial"/>
            </a:endParaRPr>
          </a:p>
        </p:txBody>
      </p:sp>
      <p:sp>
        <p:nvSpPr>
          <p:cNvPr id="36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沟通误解</a:t>
            </a:r>
            <a:endParaRPr lang="en-US" sz="1400" b="0" strike="noStrike" spc="-1">
              <a:solidFill>
                <a:srgbClr val="000000"/>
              </a:solidFill>
              <a:latin typeface="Arial"/>
            </a:endParaRPr>
          </a:p>
        </p:txBody>
      </p:sp>
      <p:sp>
        <p:nvSpPr>
          <p:cNvPr id="36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6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35"/>
                                        </p:tgtEl>
                                        <p:attrNameLst>
                                          <p:attrName>style.visibility</p:attrName>
                                        </p:attrNameLst>
                                      </p:cBhvr>
                                      <p:to>
                                        <p:strVal val="visible"/>
                                      </p:to>
                                    </p:set>
                                    <p:anim calcmode="lin" valueType="num">
                                      <p:cBhvr additive="repl">
                                        <p:cTn id="7" dur="500" fill="hold"/>
                                        <p:tgtEl>
                                          <p:spTgt spid="335"/>
                                        </p:tgtEl>
                                        <p:attrNameLst>
                                          <p:attrName>ppt_x</p:attrName>
                                        </p:attrNameLst>
                                      </p:cBhvr>
                                      <p:tavLst>
                                        <p:tav tm="0">
                                          <p:val>
                                            <p:strVal val="#ppt_x"/>
                                          </p:val>
                                        </p:tav>
                                        <p:tav tm="100000">
                                          <p:val>
                                            <p:strVal val="#ppt_x"/>
                                          </p:val>
                                        </p:tav>
                                      </p:tavLst>
                                    </p:anim>
                                    <p:anim calcmode="lin" valueType="num">
                                      <p:cBhvr additive="repl">
                                        <p:cTn id="8" dur="500" fill="hold"/>
                                        <p:tgtEl>
                                          <p:spTgt spid="3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6" name="组合 12"/>
          <p:cNvGrpSpPr/>
          <p:nvPr/>
        </p:nvGrpSpPr>
        <p:grpSpPr>
          <a:xfrm>
            <a:off x="-720" y="396720"/>
            <a:ext cx="12191760" cy="1449720"/>
            <a:chOff x="-720" y="396720"/>
            <a:chExt cx="12191760" cy="1449720"/>
          </a:xfrm>
        </p:grpSpPr>
        <p:sp>
          <p:nvSpPr>
            <p:cNvPr id="367"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68"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69"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70"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1"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提高领导团队沟通能力的训练方案</a:t>
            </a:r>
            <a:endParaRPr lang="en-US" sz="2200" b="0" strike="noStrike" spc="-1">
              <a:solidFill>
                <a:srgbClr val="000000"/>
              </a:solidFill>
              <a:latin typeface="Arial"/>
            </a:endParaRPr>
          </a:p>
        </p:txBody>
      </p:sp>
      <p:sp>
        <p:nvSpPr>
          <p:cNvPr id="372"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为了提高领导团队的沟通能力，可以通过情景模拟训练来让团队成员在模拟情境中实际应用沟通技巧，同时进行沟通技巧讲座以提升员工的沟通技能水平，还可以通过团队沟通实践演练来加强团队之间的协作和沟通能力。这些训练方案将有效帮助领导团队提升沟通效果。</a:t>
            </a:r>
            <a:endParaRPr lang="en-US" sz="1400" b="0" strike="noStrike" spc="-1">
              <a:solidFill>
                <a:srgbClr val="000000"/>
              </a:solidFill>
              <a:latin typeface="Arial"/>
            </a:endParaRPr>
          </a:p>
        </p:txBody>
      </p:sp>
      <p:sp>
        <p:nvSpPr>
          <p:cNvPr id="373"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66"/>
                                        </p:tgtEl>
                                        <p:attrNameLst>
                                          <p:attrName>style.visibility</p:attrName>
                                        </p:attrNameLst>
                                      </p:cBhvr>
                                      <p:to>
                                        <p:strVal val="visible"/>
                                      </p:to>
                                    </p:set>
                                    <p:animEffect transition="in" filter="fade">
                                      <p:cBhvr additive="repl">
                                        <p:cTn id="7" dur="500"/>
                                        <p:tgtEl>
                                          <p:spTgt spid="3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https://d.book118.com/866150224012010104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163</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DejaVu Sans</vt:lpstr>
      <vt:lpstr>Impact</vt:lpstr>
      <vt:lpstr>Office Theme</vt:lpstr>
      <vt:lpstr>提高企业人员管理技能培训方案</vt:lpstr>
      <vt:lpstr>目录</vt:lpstr>
      <vt:lpstr>第1章 简介</vt:lpstr>
      <vt:lpstr> </vt:lpstr>
      <vt:lpstr>为什么需要提高企业人员管理技能</vt:lpstr>
      <vt:lpstr>提高企业人员管理技能的影响</vt:lpstr>
      <vt:lpstr>提高企业人员管理技能培训方案的目标</vt:lpstr>
      <vt:lpstr>总结</vt:lpstr>
      <vt:lpstr>第2章 员工管理基础知识</vt:lpstr>
      <vt:lpstr>员工管理的定义和重要性</vt:lpstr>
      <vt:lpstr>员工管理的基本原则</vt:lpstr>
      <vt:lpstr>员工管理的挑战和解决方案</vt:lpstr>
      <vt:lpstr> </vt:lpstr>
      <vt:lpstr>总结</vt:lpstr>
      <vt:lpstr>第3章 领导团队的有效沟通</vt:lpstr>
      <vt:lpstr>沟通在团队领导中的重要性</vt:lpstr>
      <vt:lpstr>提高领导团队沟通的技巧</vt:lpstr>
      <vt:lpstr>沟通中的常见障碍及解决方法</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2024-09-29T14:23:25.295</cp:lastPrinted>
  <dcterms:created xsi:type="dcterms:W3CDTF">2024-09-29T06:23:25Z</dcterms:created>
  <dcterms:modified xsi:type="dcterms:W3CDTF">2024-09-29T06:23:27Z</dcterms:modified>
</cp:coreProperties>
</file>