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BB2C1-C548-4D37-AAD9-DB4169C2C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1D4BE-3749-45F4-9EF0-F7E0D6DAA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23F77-4E0C-47F5-9670-AB2F8821F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1D35D-AAA4-4380-810D-BB32F5734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0121BD-1A06-4F22-91DC-64F80AA59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2C707E-39D9-4A4F-91E1-4BF3971E9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9B04A5-3A15-4753-BBE7-F4CB98816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66597-0667-414F-B4E8-30679C2A5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15491-6EB9-4722-8686-3547A5F84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FDD95-3B73-4BD2-B272-36FC3E009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CB036-82C1-4307-8992-3E11D0252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dpi="0" rotWithShape="1">
          <a:blip r:embed="rId1">
            <a:lum/>
          </a:blip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rgbClr val="00AE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bg>
      <p:bgPr>
        <a:gradFill>
          <a:gsLst>
            <a:gs pos="0">
              <a:srgbClr val="00AEAD"/>
            </a:gs>
            <a:gs pos="56000">
              <a:schemeClr val="accent2">
                <a:lumMod val="60000"/>
                <a:lumOff val="40000"/>
              </a:schemeClr>
            </a:gs>
            <a:gs pos="83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5733256"/>
            <a:ext cx="12192000" cy="1124744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5157192"/>
            <a:ext cx="12192000" cy="170080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4615840"/>
            <a:ext cx="12192000" cy="224216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4057902"/>
            <a:ext cx="12192000" cy="2800097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3505783"/>
            <a:ext cx="12192000" cy="3352216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2953922"/>
            <a:ext cx="12192000" cy="390407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2413194"/>
            <a:ext cx="12192000" cy="4444806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1874469"/>
            <a:ext cx="12192000" cy="49835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1287169"/>
            <a:ext cx="12192000" cy="55708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pattFill prst="lgConfetti">
          <a:fgClr>
            <a:srgbClr val="E8F4E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</p:sldLayoutIdLst>
  <mc:AlternateContent>
    <mc:Choice xmlns:p14="http://schemas.microsoft.com/office/powerpoint/2010/main" Requires="p14">
      <p:transition p14:dur="0"/>
    </mc:Choice>
    <mc:Fallback>
      <p:transition/>
    </mc:Fallback>
  </mc:AlternateContent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2.xml" TargetMode="Interna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2.xml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image" Target="../media/image3.jpeg" /><Relationship Id="rId5" Type="http://schemas.openxmlformats.org/officeDocument/2006/relationships/package" Target="../embeddings/Document1.docx" TargetMode="Internal" /><Relationship Id="rId6" Type="http://schemas.openxmlformats.org/officeDocument/2006/relationships/image" Target="../media/image4.emf" /><Relationship Id="rId7" Type="http://schemas.openxmlformats.org/officeDocument/2006/relationships/package" Target="../embeddings/Document2.docx" TargetMode="Internal" /><Relationship Id="rId8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package" Target="../embeddings/Document3.docx" TargetMode="Internal" /><Relationship Id="rId5" Type="http://schemas.openxmlformats.org/officeDocument/2006/relationships/image" Target="../media/image5.emf" /><Relationship Id="rId6" Type="http://schemas.openxmlformats.org/officeDocument/2006/relationships/vmlDrawing" Target="../drawings/vmlDrawing2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package" Target="../embeddings/Document4.docx" TargetMode="Internal" /><Relationship Id="rId6" Type="http://schemas.openxmlformats.org/officeDocument/2006/relationships/image" Target="../media/image7.emf" /><Relationship Id="rId7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8.xml" TargetMode="Internal" /><Relationship Id="rId6" Type="http://schemas.openxmlformats.org/officeDocument/2006/relationships/package" Target="../embeddings/Document5.docx" TargetMode="Internal" /><Relationship Id="rId7" Type="http://schemas.openxmlformats.org/officeDocument/2006/relationships/image" Target="../media/image8.emf" /><Relationship Id="rId8" Type="http://schemas.openxmlformats.org/officeDocument/2006/relationships/image" Target="../media/image9.jpeg" /><Relationship Id="rId9" Type="http://schemas.openxmlformats.org/officeDocument/2006/relationships/vmlDrawing" Target="../drawings/vmlDrawing4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8.xml" TargetMode="Internal" /><Relationship Id="rId6" Type="http://schemas.openxmlformats.org/officeDocument/2006/relationships/package" Target="../embeddings/Document6.docx" TargetMode="Internal" /><Relationship Id="rId7" Type="http://schemas.openxmlformats.org/officeDocument/2006/relationships/image" Target="../media/image10.emf" /><Relationship Id="rId8" Type="http://schemas.openxmlformats.org/officeDocument/2006/relationships/vmlDrawing" Target="../drawings/vmlDrawing5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0.xml" TargetMode="Internal" /><Relationship Id="rId7" Type="http://schemas.openxmlformats.org/officeDocument/2006/relationships/package" Target="../embeddings/Document7.docx" TargetMode="Internal" /><Relationship Id="rId8" Type="http://schemas.openxmlformats.org/officeDocument/2006/relationships/image" Target="../media/image4.emf" /><Relationship Id="rId9" Type="http://schemas.openxmlformats.org/officeDocument/2006/relationships/vmlDrawing" Target="../drawings/vmlDrawing6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0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2.emf" /><Relationship Id="rId11" Type="http://schemas.openxmlformats.org/officeDocument/2006/relationships/vmlDrawing" Target="../drawings/vmlDrawing7.v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0.xml" TargetMode="Internal" /><Relationship Id="rId7" Type="http://schemas.openxmlformats.org/officeDocument/2006/relationships/slide" Target="slide12.xml" TargetMode="Internal" /><Relationship Id="rId8" Type="http://schemas.openxmlformats.org/officeDocument/2006/relationships/image" Target="../media/image11.jpeg" /><Relationship Id="rId9" Type="http://schemas.openxmlformats.org/officeDocument/2006/relationships/package" Target="../embeddings/Document8.docx" TargetMode="In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vmlDrawing" Target="../drawings/vmlDrawing8.vml" /><Relationship Id="rId2" Type="http://schemas.openxmlformats.org/officeDocument/2006/relationships/package" Target="../embeddings/Document9.docx" TargetMode="Internal" /><Relationship Id="rId3" Type="http://schemas.openxmlformats.org/officeDocument/2006/relationships/image" Target="../media/image13.emf" /><Relationship Id="rId4" Type="http://schemas.openxmlformats.org/officeDocument/2006/relationships/slide" Target="slide2.xml" TargetMode="Internal" /><Relationship Id="rId5" Type="http://schemas.openxmlformats.org/officeDocument/2006/relationships/slide" Target="slide4.xml" TargetMode="Internal" /><Relationship Id="rId6" Type="http://schemas.openxmlformats.org/officeDocument/2006/relationships/slide" Target="slide6.xml" TargetMode="Internal" /><Relationship Id="rId7" Type="http://schemas.openxmlformats.org/officeDocument/2006/relationships/slide" Target="slide8.xml" TargetMode="Internal" /><Relationship Id="rId8" Type="http://schemas.openxmlformats.org/officeDocument/2006/relationships/slide" Target="slide10.xml" TargetMode="Internal" /><Relationship Id="rId9" Type="http://schemas.openxmlformats.org/officeDocument/2006/relationships/slide" Target="slide12.xml" TargetMode="In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5511510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1205" y="2239767"/>
            <a:ext cx="12206328" cy="2007034"/>
          </a:xfrm>
          <a:prstGeom prst="rect">
            <a:avLst/>
          </a:prstGeom>
          <a:solidFill>
            <a:schemeClr val="bg1">
              <a:alpha val="41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1" y="2365812"/>
            <a:ext cx="12207532" cy="1766190"/>
          </a:xfrm>
          <a:prstGeom prst="rect">
            <a:avLst/>
          </a:prstGeom>
          <a:solidFill>
            <a:schemeClr val="bg1">
              <a:alpha val="84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TextBox 19"/>
          <p:cNvSpPr txBox="1"/>
          <p:nvPr/>
        </p:nvSpPr>
        <p:spPr>
          <a:xfrm>
            <a:off x="0" y="2874278"/>
            <a:ext cx="12207533" cy="68480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讲　专题提</a:t>
            </a:r>
            <a:r>
              <a:rPr lang="zh-CN" altLang="en-US" sz="4000" b="1" smtClean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升 运</a:t>
            </a:r>
            <a:r>
              <a:rPr lang="zh-CN" altLang="en-US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动图像问题</a:t>
            </a:r>
            <a:endParaRPr lang="en-US" altLang="zh-CN" sz="4000" b="1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0" name="Rectangle 21"/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1" name="Rectangle 21"/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2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3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4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2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3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4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5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6" name="Rectangle 21"/>
          <p:cNvSpPr>
            <a:spLocks noChangeArrowheads="1"/>
          </p:cNvSpPr>
          <p:nvPr/>
        </p:nvSpPr>
        <p:spPr bwMode="auto">
          <a:xfrm>
            <a:off x="464125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7" name="Rectangle 21"/>
          <p:cNvSpPr>
            <a:spLocks noChangeArrowheads="1"/>
          </p:cNvSpPr>
          <p:nvPr/>
        </p:nvSpPr>
        <p:spPr bwMode="auto">
          <a:xfrm>
            <a:off x="514939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329274" y="103449"/>
            <a:ext cx="2249539" cy="592213"/>
            <a:chOff x="329275" y="961884"/>
            <a:chExt cx="1764000" cy="592213"/>
          </a:xfrm>
        </p:grpSpPr>
        <p:sp>
          <p:nvSpPr>
            <p:cNvPr id="30" name="Freeform 10"/>
            <p:cNvSpPr/>
            <p:nvPr/>
          </p:nvSpPr>
          <p:spPr bwMode="auto">
            <a:xfrm>
              <a:off x="329275" y="1327316"/>
              <a:ext cx="1764000" cy="192535"/>
            </a:xfrm>
            <a:prstGeom prst="roundRect">
              <a:avLst/>
            </a:prstGeom>
            <a:solidFill>
              <a:srgbClr val="00AEA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AFD7EC"/>
                </a:solidFill>
              </a:endParaRPr>
            </a:p>
          </p:txBody>
        </p:sp>
        <p:sp>
          <p:nvSpPr>
            <p:cNvPr id="31" name="矩形 30"/>
            <p:cNvSpPr>
              <a:spLocks noChangeAspect="1"/>
            </p:cNvSpPr>
            <p:nvPr/>
          </p:nvSpPr>
          <p:spPr>
            <a:xfrm>
              <a:off x="381000" y="961884"/>
              <a:ext cx="1712275" cy="59221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  <a:spcAft>
                  <a:spcPct val="0"/>
                </a:spcAft>
                <a:tabLst>
                  <a:tab pos="1188085"/>
                  <a:tab pos="2163445"/>
                  <a:tab pos="3142615"/>
                  <a:tab pos="4190365"/>
                </a:tabLst>
              </a:pPr>
              <a:r>
                <a:rPr lang="zh-CN" altLang="en-US" sz="28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基础对点练</a:t>
              </a:r>
              <a:endParaRPr lang="en-US" altLang="zh-CN" sz="2800" smtClean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矩形 1"/>
          <p:cNvSpPr>
            <a:spLocks noChangeAspect="1"/>
          </p:cNvSpPr>
          <p:nvPr/>
        </p:nvSpPr>
        <p:spPr>
          <a:xfrm>
            <a:off x="381000" y="1303886"/>
            <a:ext cx="11430000" cy="395313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题组一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运动图像的理解及应用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如图所示为甲、乙两物体做直线运动的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图像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对于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时间内两物体的运动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下列说法正确的是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甲物体速度方向与加速度方向相同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乙物体加速度方向与速度方向相反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甲物体的平均速度大于乙物体的平均速度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乙物体位移变小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速度变大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20" name="AWKX48.eps" descr="id:2147488150;FounderCES"/>
          <p:cNvPicPr/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098208" y="2592510"/>
            <a:ext cx="3008156" cy="2553170"/>
          </a:xfrm>
          <a:prstGeom prst="rect">
            <a:avLst/>
          </a:prstGeom>
        </p:spPr>
      </p:pic>
      <p:sp>
        <p:nvSpPr>
          <p:cNvPr id="19" name="矩形 18"/>
          <p:cNvSpPr/>
          <p:nvPr/>
        </p:nvSpPr>
        <p:spPr>
          <a:xfrm>
            <a:off x="4765236" y="2510318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Times New Roman" panose="02020603050405020304" pitchFamily="18" charset="0"/>
              </a:rPr>
              <a:t>B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81000" y="1535265"/>
            <a:ext cx="11430000" cy="283282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4040C8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zh-CN" altLang="zh-CN" sz="2800">
                <a:solidFill>
                  <a:srgbClr val="4040C8"/>
                </a:solidFill>
                <a:latin typeface="NEU-BZ-S92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-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图像的斜率表示速度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时间内甲物体速度减小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做减速运动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所以甲物体速度方向与加速度方向相反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错误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时间内乙物体速度减小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做减速运动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所以乙物体速度方向与加速度方向相反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正确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错误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由于在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时间内甲、乙两物体的位移大小相等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所以它们的平均速度大小相等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错误。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/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/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464125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Rectangle 21"/>
          <p:cNvSpPr>
            <a:spLocks noChangeArrowheads="1"/>
          </p:cNvSpPr>
          <p:nvPr/>
        </p:nvSpPr>
        <p:spPr bwMode="auto">
          <a:xfrm>
            <a:off x="514939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464125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3" name="Rectangle 21"/>
          <p:cNvSpPr>
            <a:spLocks noChangeArrowheads="1"/>
          </p:cNvSpPr>
          <p:nvPr/>
        </p:nvSpPr>
        <p:spPr bwMode="auto">
          <a:xfrm>
            <a:off x="514939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829534"/>
            <a:ext cx="11430000" cy="40134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(2023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山东济南高三期中考试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某无人驾驶小车在水平路面上行驶的位移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时间图像如图所示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该图像为抛物线的一部分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时刻对应图像的最高点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下列说法正确的是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.t=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时小车的速度为零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.t=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时小车的加速度为零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.t=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时小车的速度为整个过程最大速度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.x=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 m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时小车的速度为整个过程最大速度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7" name="AWKX47.eps" descr="id:2147488157;FounderCES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427591" y="2461500"/>
            <a:ext cx="3017820" cy="2119925"/>
          </a:xfrm>
          <a:prstGeom prst="rect">
            <a:avLst/>
          </a:prstGeom>
        </p:spPr>
      </p:pic>
      <p:graphicFrame>
        <p:nvGraphicFramePr>
          <p:cNvPr id="18" name="对象 17"/>
          <p:cNvGraphicFramePr>
            <a:graphicFrameLocks noChangeAspect="1"/>
          </p:cNvGraphicFramePr>
          <p:nvPr/>
        </p:nvGraphicFramePr>
        <p:xfrm>
          <a:off x="7124946" y="3490640"/>
          <a:ext cx="415608" cy="76485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5" imgW="220980" imgH="397510" progId="Word.Document.12">
                  <p:embed/>
                </p:oleObj>
              </mc:Choice>
              <mc:Fallback>
                <p:oleObj name="文档" r:id="rId5" imgW="220980" imgH="39751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124946" y="3490640"/>
                        <a:ext cx="415608" cy="76485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对象 18"/>
          <p:cNvGraphicFramePr>
            <a:graphicFrameLocks noChangeAspect="1"/>
          </p:cNvGraphicFramePr>
          <p:nvPr/>
        </p:nvGraphicFramePr>
        <p:xfrm>
          <a:off x="7338563" y="4078082"/>
          <a:ext cx="415608" cy="76485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7" imgW="220980" imgH="397510" progId="Word.Document.12">
                  <p:embed/>
                </p:oleObj>
              </mc:Choice>
              <mc:Fallback>
                <p:oleObj name="文档" r:id="rId7" imgW="220980" imgH="39751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338563" y="4078082"/>
                        <a:ext cx="415608" cy="76485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矩形 19"/>
          <p:cNvSpPr/>
          <p:nvPr/>
        </p:nvSpPr>
        <p:spPr>
          <a:xfrm>
            <a:off x="4413330" y="2058255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C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/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Rectangle 21"/>
          <p:cNvSpPr>
            <a:spLocks noChangeArrowheads="1"/>
          </p:cNvSpPr>
          <p:nvPr/>
        </p:nvSpPr>
        <p:spPr bwMode="auto">
          <a:xfrm>
            <a:off x="464125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514939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" name="矩形 14"/>
          <p:cNvSpPr>
            <a:spLocks noChangeAspect="1"/>
          </p:cNvSpPr>
          <p:nvPr/>
        </p:nvSpPr>
        <p:spPr>
          <a:xfrm>
            <a:off x="381000" y="529068"/>
            <a:ext cx="11430000" cy="177279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4040C8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zh-CN" altLang="zh-CN" sz="2800">
                <a:solidFill>
                  <a:srgbClr val="4040C8"/>
                </a:solidFill>
                <a:effectLst/>
                <a:latin typeface="NEU-BZ-S92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根据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-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图像的切线斜率表示速度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可知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时小车的速度不为零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时小车的速度为零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,A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错误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由于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-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图像为抛物线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可知小车做匀变速直线运动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由于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时小车的速度为零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设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时小车的速度为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则小车在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内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6" name="对象 15"/>
          <p:cNvGraphicFramePr>
            <a:graphicFrameLocks noChangeAspect="1"/>
          </p:cNvGraphicFramePr>
          <p:nvPr/>
        </p:nvGraphicFramePr>
        <p:xfrm>
          <a:off x="443367" y="2291587"/>
          <a:ext cx="11326813" cy="4149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4" imgW="4555490" imgH="1674495" progId="Word.Document.12">
                  <p:embed/>
                </p:oleObj>
              </mc:Choice>
              <mc:Fallback>
                <p:oleObj name="文档" r:id="rId4" imgW="4555490" imgH="167449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43367" y="2291587"/>
                        <a:ext cx="11326813" cy="41497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9" name="Rectangle 21"/>
          <p:cNvSpPr>
            <a:spLocks noChangeArrowheads="1"/>
          </p:cNvSpPr>
          <p:nvPr/>
        </p:nvSpPr>
        <p:spPr bwMode="auto">
          <a:xfrm>
            <a:off x="464125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514939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1050131"/>
            <a:ext cx="11430000" cy="115236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(2023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山东日照二模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质量为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kg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的小物块在水平面上运动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其速度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时间图像如图所示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下列判断正确的是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7" name="AWKX49.eps" descr="id:2147488164;FounderCES"/>
          <p:cNvPicPr/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366136" y="1626314"/>
            <a:ext cx="4444864" cy="2638347"/>
          </a:xfrm>
          <a:prstGeom prst="rect">
            <a:avLst/>
          </a:prstGeom>
        </p:spPr>
      </p:pic>
      <p:sp>
        <p:nvSpPr>
          <p:cNvPr id="3" name="矩形 2"/>
          <p:cNvSpPr>
            <a:spLocks noChangeAspect="1"/>
          </p:cNvSpPr>
          <p:nvPr/>
        </p:nvSpPr>
        <p:spPr>
          <a:xfrm>
            <a:off x="381000" y="2202498"/>
            <a:ext cx="11430000" cy="227267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内的位移大小等于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 m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内的平均速度大小等于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m/s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内的加速度大小等于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m/s</a:t>
            </a:r>
            <a:r>
              <a:rPr lang="en-US" altLang="zh-CN" sz="2800" baseline="30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内小物块受到的合外力大小等于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 N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5853421" y="1699826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C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Rectangle 21"/>
          <p:cNvSpPr>
            <a:spLocks noChangeArrowheads="1"/>
          </p:cNvSpPr>
          <p:nvPr/>
        </p:nvSpPr>
        <p:spPr bwMode="auto">
          <a:xfrm>
            <a:off x="464125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514939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4" name="对象 13"/>
          <p:cNvGraphicFramePr>
            <a:graphicFrameLocks noChangeAspect="1"/>
          </p:cNvGraphicFramePr>
          <p:nvPr/>
        </p:nvGraphicFramePr>
        <p:xfrm>
          <a:off x="458424" y="1052825"/>
          <a:ext cx="11275153" cy="36090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5" imgW="4526280" imgH="1449705" progId="Word.Document.12">
                  <p:embed/>
                </p:oleObj>
              </mc:Choice>
              <mc:Fallback>
                <p:oleObj name="文档" r:id="rId5" imgW="4526280" imgH="144970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58424" y="1052825"/>
                        <a:ext cx="11275153" cy="36090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Rectangle 21">
            <a:hlinkClick r:id="rId5" action="ppaction://hlinksldjump?num=8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9" name="Rectangle 21"/>
          <p:cNvSpPr>
            <a:spLocks noChangeArrowheads="1"/>
          </p:cNvSpPr>
          <p:nvPr/>
        </p:nvSpPr>
        <p:spPr bwMode="auto">
          <a:xfrm>
            <a:off x="464125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514939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391026"/>
            <a:ext cx="11430000" cy="283282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多选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某跳水运动员在训练时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自离开跳台开始计时到完全落入水中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其速度随时间变化情况可简化为如图所示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选向下为正方向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下列结论正确的是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为在空中运动的时间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该段时间内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速度始终向下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时间内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加速度大小逐渐减小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458424" y="3331295"/>
          <a:ext cx="11275153" cy="198291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6" imgW="4526280" imgH="796925" progId="Word.Document.12">
                  <p:embed/>
                </p:oleObj>
              </mc:Choice>
              <mc:Fallback>
                <p:oleObj name="文档" r:id="rId6" imgW="4526280" imgH="79692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58424" y="3331295"/>
                        <a:ext cx="11275153" cy="198291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8" name="AWKX50.eps" descr="id:2147488171;FounderCES"/>
          <p:cNvPicPr/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59730" y="2569894"/>
            <a:ext cx="3468384" cy="3505719"/>
          </a:xfrm>
          <a:prstGeom prst="rect">
            <a:avLst/>
          </a:prstGeom>
        </p:spPr>
      </p:pic>
      <p:sp>
        <p:nvSpPr>
          <p:cNvPr id="17" name="矩形 16"/>
          <p:cNvSpPr/>
          <p:nvPr/>
        </p:nvSpPr>
        <p:spPr>
          <a:xfrm>
            <a:off x="1024473" y="1607359"/>
            <a:ext cx="66236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BC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>
            <a:hlinkClick r:id="rId5" action="ppaction://hlinksldjump?num=8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Rectangle 21"/>
          <p:cNvSpPr>
            <a:spLocks noChangeArrowheads="1"/>
          </p:cNvSpPr>
          <p:nvPr/>
        </p:nvSpPr>
        <p:spPr bwMode="auto">
          <a:xfrm>
            <a:off x="464125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514939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/>
          <p:cNvSpPr>
            <a:spLocks noChangeAspect="1"/>
          </p:cNvSpPr>
          <p:nvPr/>
        </p:nvSpPr>
        <p:spPr>
          <a:xfrm>
            <a:off x="381000" y="539200"/>
            <a:ext cx="11430000" cy="527702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4040C8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zh-CN" altLang="zh-CN" sz="2800">
                <a:solidFill>
                  <a:srgbClr val="4040C8"/>
                </a:solidFill>
                <a:effectLst/>
                <a:latin typeface="NEU-BZ-S92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为在空中运动的时间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后运动员已入水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时间内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速度先为负值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后为正值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则速度方向先向上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后向下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错误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-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图像斜率的绝对值表示加速度大小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由题图可以看出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时间内图线斜率逐渐减小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加速度大小逐渐减小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正确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时间内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图线斜率不变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表示做匀变速直线运动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则由匀变速直线运动推论可知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平均速度等于初、末速度和的一半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正确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-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图像与坐标轴所围的面积表示位移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由图像可以看出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时间内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实际图线与时间轴所围的面积小于虚线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匀减速到零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所围面积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由平均速度等于位移与所用时间的比值可知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此段时间内的平均速度小于此段时间内匀减速到零的平均速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度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错误。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5" name="对象 14"/>
          <p:cNvGraphicFramePr>
            <a:graphicFrameLocks noChangeAspect="1"/>
          </p:cNvGraphicFramePr>
          <p:nvPr/>
        </p:nvGraphicFramePr>
        <p:xfrm>
          <a:off x="4347281" y="4937332"/>
          <a:ext cx="415608" cy="76485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6" imgW="220980" imgH="399415" progId="Word.Document.12">
                  <p:embed/>
                </p:oleObj>
              </mc:Choice>
              <mc:Fallback>
                <p:oleObj name="文档" r:id="rId6" imgW="220980" imgH="39941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347281" y="4937332"/>
                        <a:ext cx="415608" cy="76485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Rectangle 21">
            <a:hlinkClick r:id="rId5" action="ppaction://hlinksldjump?num=8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>
            <a:hlinkClick r:id="rId6" action="ppaction://hlinksldjump?num=10"/>
          </p:cNvPr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9" name="Rectangle 21"/>
          <p:cNvSpPr>
            <a:spLocks noChangeArrowheads="1"/>
          </p:cNvSpPr>
          <p:nvPr/>
        </p:nvSpPr>
        <p:spPr bwMode="auto">
          <a:xfrm>
            <a:off x="464125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514939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993325"/>
            <a:ext cx="11430000" cy="40134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题组二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三类非常规图像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(2024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广东广州模拟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一个物体由静止开始沿直线运动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其加速度随时间的倒数的变化规律如图所示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则下列判断正确的是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物体在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之前做加速度增大的加速运动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时刻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物体的速度大小为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物体在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内的速度增加量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 baseline="-250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时刻之后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物体做减速运动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7" name="对象 16"/>
          <p:cNvGraphicFramePr>
            <a:graphicFrameLocks noChangeAspect="1"/>
          </p:cNvGraphicFramePr>
          <p:nvPr/>
        </p:nvGraphicFramePr>
        <p:xfrm>
          <a:off x="5190486" y="3725978"/>
          <a:ext cx="415608" cy="76485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7" imgW="220980" imgH="397510" progId="Word.Document.12">
                  <p:embed/>
                </p:oleObj>
              </mc:Choice>
              <mc:Fallback>
                <p:oleObj name="文档" r:id="rId7" imgW="220980" imgH="39751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190486" y="3725978"/>
                        <a:ext cx="415608" cy="76485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矩形 15"/>
          <p:cNvSpPr/>
          <p:nvPr/>
        </p:nvSpPr>
        <p:spPr>
          <a:xfrm>
            <a:off x="8339672" y="2192986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B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>
            <a:hlinkClick r:id="rId5" action="ppaction://hlinksldjump?num=8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>
            <a:hlinkClick r:id="rId6" action="ppaction://hlinksldjump?num=10"/>
          </p:cNvPr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Rectangle 21"/>
          <p:cNvSpPr>
            <a:spLocks noChangeArrowheads="1"/>
          </p:cNvSpPr>
          <p:nvPr/>
        </p:nvSpPr>
        <p:spPr bwMode="auto">
          <a:xfrm>
            <a:off x="464125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514939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/>
          <p:cNvSpPr>
            <a:spLocks noChangeAspect="1"/>
          </p:cNvSpPr>
          <p:nvPr/>
        </p:nvSpPr>
        <p:spPr>
          <a:xfrm>
            <a:off x="381000" y="1938634"/>
            <a:ext cx="11430000" cy="227267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4040C8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zh-CN" altLang="zh-CN" sz="2800">
                <a:solidFill>
                  <a:srgbClr val="4040C8"/>
                </a:solidFill>
                <a:latin typeface="NEU-BZ-S92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由题图可知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物体在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之前做初速度为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、加速度为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的匀加速直线运动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错误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时刻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物体的速度大小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v=a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正确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物体在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内的速度增加量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Δ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v=v-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=a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错误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时刻之后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物体做加速度减小的加速运动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错误。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Rectangle 21">
            <a:hlinkClick r:id="rId5" action="ppaction://hlinksldjump?num=8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>
            <a:hlinkClick r:id="rId6" action="ppaction://hlinksldjump?num=10"/>
          </p:cNvPr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>
            <a:hlinkClick r:id="rId7" action="ppaction://hlinksldjump?num=12"/>
          </p:cNvPr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9" name="Rectangle 21"/>
          <p:cNvSpPr>
            <a:spLocks noChangeArrowheads="1"/>
          </p:cNvSpPr>
          <p:nvPr/>
        </p:nvSpPr>
        <p:spPr bwMode="auto">
          <a:xfrm>
            <a:off x="464125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514939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1129725"/>
            <a:ext cx="11430000" cy="379796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如图为甲车沿平直公路行驶过程中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位移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和时间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的比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值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与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时间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的关系图像。下列说法正确的是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甲车的加速度大小为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m/s</a:t>
            </a:r>
            <a:r>
              <a:rPr lang="en-US" altLang="zh-CN" sz="2800" baseline="30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甲车的速度大小为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 m/s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内甲车的位移大小为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 m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s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内甲车的位移大小为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 m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7" name="AWKX52.eps" descr="id:2147488185;FounderCES"/>
          <p:cNvPicPr/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51876" y="1894583"/>
            <a:ext cx="3619540" cy="2988450"/>
          </a:xfrm>
          <a:prstGeom prst="rect">
            <a:avLst/>
          </a:prstGeom>
        </p:spPr>
      </p:pic>
      <p:graphicFrame>
        <p:nvGraphicFramePr>
          <p:cNvPr id="18" name="对象 17"/>
          <p:cNvGraphicFramePr>
            <a:graphicFrameLocks noChangeAspect="1"/>
          </p:cNvGraphicFramePr>
          <p:nvPr/>
        </p:nvGraphicFramePr>
        <p:xfrm>
          <a:off x="9201806" y="1098903"/>
          <a:ext cx="415608" cy="76485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9" imgW="220980" imgH="399415" progId="Word.Document.12">
                  <p:embed/>
                </p:oleObj>
              </mc:Choice>
              <mc:Fallback>
                <p:oleObj name="文档" r:id="rId9" imgW="220980" imgH="39941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9201806" y="1098903"/>
                        <a:ext cx="415608" cy="76485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" name="矩形 30"/>
          <p:cNvSpPr/>
          <p:nvPr/>
        </p:nvSpPr>
        <p:spPr>
          <a:xfrm>
            <a:off x="5009958" y="1782019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D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458424" y="1074633"/>
          <a:ext cx="11275153" cy="395586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文档" r:id="rId2" imgW="4526280" imgH="1588770" progId="Word.Document.12">
                  <p:embed/>
                </p:oleObj>
              </mc:Choice>
              <mc:Fallback>
                <p:oleObj name="文档" r:id="rId2" imgW="4526280" imgH="158877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8424" y="1074633"/>
                        <a:ext cx="11275153" cy="39558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Rectangle 21">
            <a:hlinkClick r:id="rId4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>
            <a:hlinkClick r:id="rId5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>
            <a:hlinkClick r:id="rId6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>
            <a:hlinkClick r:id="rId7" action="ppaction://hlinksldjump?num=8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>
            <a:hlinkClick r:id="rId8" action="ppaction://hlinksldjump?num=10"/>
          </p:cNvPr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>
            <a:hlinkClick r:id="rId9" action="ppaction://hlinksldjump?num=12"/>
          </p:cNvPr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464125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Rectangle 21"/>
          <p:cNvSpPr>
            <a:spLocks noChangeArrowheads="1"/>
          </p:cNvSpPr>
          <p:nvPr/>
        </p:nvSpPr>
        <p:spPr bwMode="auto">
          <a:xfrm>
            <a:off x="514939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https://d.book118.com/866155115101010100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模块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Calibri Light</vt:lpstr>
      <vt:lpstr>宋体</vt:lpstr>
      <vt:lpstr>微软雅黑</vt:lpstr>
      <vt:lpstr>Times New Roman</vt:lpstr>
      <vt:lpstr>楷体</vt:lpstr>
      <vt:lpstr>黑体</vt:lpstr>
      <vt:lpstr>NEU-BZ-S92</vt:lpstr>
      <vt:lpstr>方正书宋_GBK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2024-09-24T08:17:00.466</cp:lastPrinted>
  <dcterms:created xsi:type="dcterms:W3CDTF">2024-09-24T00:17:00Z</dcterms:created>
  <dcterms:modified xsi:type="dcterms:W3CDTF">2024-09-24T00:17:02Z</dcterms:modified>
</cp:coreProperties>
</file>