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8FA92-2470-460E-BED6-D4F4FEF89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2AA1F-BD51-49B0-9A7F-7981BC887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F695E-2AAF-4FBC-97F4-97324C09F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8A4E2-55A3-4490-B5CF-B65CAD24B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91D0FC-0452-4CCA-BAB6-F0EBADE49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EE54C-1705-46D8-8B56-39683D582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99042-5AF7-4E59-A8BC-E1CCBC953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CEADB-78C3-4468-8EC2-3B4D6817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2E969-EE1F-455A-B92B-586941C05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0FC68-7109-442B-98B3-7459D8B44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04408-F775-4D07-B5FC-DE410042D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11220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宠物解剖护理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宠物解剖学概述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宠物解剖学基础知识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宠物护理基本技能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宠物解剖护理实践操作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宠物解剖学概述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宠物解剖学是研究动物身体结构、器官系统和功能的科学。它涉及到对动物身体各个部分的形态、功能和相互关系的理解，是兽医学、动物科学和动物护理等领域的基础学科。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宠物解剖学定义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解剖学对于兽医、动物科学家和宠物护理人员来说至关重要。通过了解动物的解剖结构，他们可以更好地理解动物的生理机制、疾病发生的原因和机制，以及制定有效的治疗方案。此外，宠物解剖学也有助于推动动物科学和动物福利领域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宠物解剖学的重要性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宠物解剖学的定义和重要性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解剖学有着悠久的历史，可以追溯到古代。然而，直到近现代，随着科技的不断进步和研究的深入，宠物解剖学才得到了快速的发展。例如，X光、超声波、核磁共振等先进技术的应用，使得我们能够更深入地了解动物身体的内部结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随着人类对动物健康的关注度不断提高，宠物解剖学的发展前景广阔。未来，随着生物技术的进步和应用，宠物解剖学将进一步揭示动物生命的奥秘，为动物健康和福利提供更好的保障。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宠物解剖学的历史和发展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宠物解剖学的应用领域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宠物护理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宠物护理人员需要了解宠物的解剖结构，以便正确地进行日常护理和紧急救助。例如，了解宠物的骨骼结构和肌肉分布，可以帮助护理人员更好地进行手术和康复训练。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兽医学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宠物解剖学是兽医学的基础学科之一。兽医需要了解动物的解剖结构，以便准确地诊断和治疗动物疾病。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动物科学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动物科学家通过研究动物的解剖结构，可以更好地了解动物的生理机制和行为特点，为动物育种、饲养和训练提供科学依据。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宠物解剖学基础知识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42766" y="5240595"/>
            <a:ext cx="6306468" cy="108698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3471196" y="1654191"/>
            <a:ext cx="2738056" cy="2703004"/>
            <a:chOff x="3471196" y="1654191"/>
            <a:chExt cx="2738056" cy="2703004"/>
          </a:xfrm>
        </p:grpSpPr>
        <p:sp>
          <p:nvSpPr>
            <p:cNvPr id="4" name="Freeform 4"/>
            <p:cNvSpPr/>
            <p:nvPr/>
          </p:nvSpPr>
          <p:spPr>
            <a:xfrm>
              <a:off x="4600956" y="1654191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800000">
              <a:off x="5165884" y="1805638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3600000">
              <a:off x="5579364" y="2219500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5400000">
              <a:off x="5730716" y="2784713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7200000">
              <a:off x="5579364" y="3349927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9000000">
              <a:off x="5165884" y="3763788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0800000">
              <a:off x="4600956" y="3915235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2600000">
              <a:off x="4036123" y="3763788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4400000">
              <a:off x="3622548" y="3349927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6200000">
              <a:off x="3471196" y="2784713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8000000">
              <a:off x="3622548" y="2219500"/>
              <a:ext cx="478536" cy="44196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rot="19800000">
              <a:off x="4036123" y="1805638"/>
              <a:ext cx="478536" cy="441960"/>
            </a:xfrm>
            <a:custGeom>
              <a:rect l="l" t="t" r="r" b="b"/>
              <a:pathLst>
                <a:path w="468000" h="431999">
                  <a:moveTo>
                    <a:pt x="0" y="431999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199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3883152" y="2048002"/>
            <a:ext cx="1914144" cy="1915382"/>
            <a:chOff x="3883152" y="2048002"/>
            <a:chExt cx="1914144" cy="1915382"/>
          </a:xfrm>
        </p:grpSpPr>
        <p:sp>
          <p:nvSpPr>
            <p:cNvPr id="17" name="Freeform 17"/>
            <p:cNvSpPr/>
            <p:nvPr/>
          </p:nvSpPr>
          <p:spPr>
            <a:xfrm>
              <a:off x="3883152" y="2048002"/>
              <a:ext cx="1914144" cy="1915382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132290" y="3277727"/>
            <a:ext cx="1678210" cy="1676400"/>
            <a:chOff x="6132290" y="3277727"/>
            <a:chExt cx="1678210" cy="1676400"/>
          </a:xfrm>
        </p:grpSpPr>
        <p:sp>
          <p:nvSpPr>
            <p:cNvPr id="19" name="Freeform 19"/>
            <p:cNvSpPr/>
            <p:nvPr/>
          </p:nvSpPr>
          <p:spPr>
            <a:xfrm>
              <a:off x="6824758" y="327772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rot="1800000">
              <a:off x="7170991" y="337164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>
              <a:off x="7424451" y="362824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 rot="5400000">
              <a:off x="7517225" y="397886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7200000">
              <a:off x="7424451" y="432938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rot="9000000">
              <a:off x="7170991" y="458608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>
              <a:off x="6824758" y="467999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rot="12600000">
              <a:off x="6478524" y="458608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rot="14400000">
              <a:off x="6225064" y="432938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16200000">
              <a:off x="6132290" y="397886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rot="18000000">
              <a:off x="6225064" y="362824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 rot="19800000">
              <a:off x="6478524" y="3371644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6384750" y="3521996"/>
            <a:ext cx="1173290" cy="1187863"/>
            <a:chOff x="6384750" y="3521996"/>
            <a:chExt cx="1173290" cy="1187863"/>
          </a:xfrm>
        </p:grpSpPr>
        <p:sp>
          <p:nvSpPr>
            <p:cNvPr id="32" name="Freeform 32"/>
            <p:cNvSpPr/>
            <p:nvPr/>
          </p:nvSpPr>
          <p:spPr>
            <a:xfrm>
              <a:off x="6384750" y="3521996"/>
              <a:ext cx="1173290" cy="1187863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7756207" y="1967468"/>
            <a:ext cx="2844356" cy="2758059"/>
            <a:chOff x="7756207" y="1967468"/>
            <a:chExt cx="2844356" cy="2758059"/>
          </a:xfrm>
        </p:grpSpPr>
        <p:sp>
          <p:nvSpPr>
            <p:cNvPr id="34" name="Freeform 34"/>
            <p:cNvSpPr/>
            <p:nvPr/>
          </p:nvSpPr>
          <p:spPr>
            <a:xfrm>
              <a:off x="8929783" y="1967468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 rot="1800000">
              <a:off x="9516618" y="2122059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 rot="3600000">
              <a:off x="9946195" y="2544207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rot="5400000">
              <a:off x="10103453" y="312094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 rot="7200000">
              <a:off x="9946195" y="3697780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 rot="9000000">
              <a:off x="9516618" y="4119928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rot="10800000">
              <a:off x="8929783" y="4274518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 rot="12600000">
              <a:off x="8343042" y="4119928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 rot="14400000">
              <a:off x="7913370" y="3697780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rot="16200000">
              <a:off x="7756207" y="3120946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 rot="18000000">
              <a:off x="7913370" y="2544207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 rot="19800000">
              <a:off x="8343042" y="2122059"/>
              <a:ext cx="497110" cy="451009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184118" y="2369328"/>
            <a:ext cx="1988534" cy="1954339"/>
            <a:chOff x="8184118" y="2369328"/>
            <a:chExt cx="1988534" cy="1954339"/>
          </a:xfrm>
        </p:grpSpPr>
        <p:sp>
          <p:nvSpPr>
            <p:cNvPr id="47" name="Freeform 47"/>
            <p:cNvSpPr/>
            <p:nvPr/>
          </p:nvSpPr>
          <p:spPr>
            <a:xfrm>
              <a:off x="8184118" y="2369328"/>
              <a:ext cx="1988534" cy="1954339"/>
            </a:xfrm>
            <a:custGeom>
              <a:rect l="l" t="t" r="r" b="b"/>
              <a:pathLst>
                <a:path w="1872000" h="1872000">
                  <a:moveTo>
                    <a:pt x="0" y="936000"/>
                  </a:moveTo>
                  <a:lnTo>
                    <a:pt x="0" y="936000"/>
                  </a:lnTo>
                  <a:cubicBezTo>
                    <a:pt x="0" y="419061"/>
                    <a:pt x="419061" y="0"/>
                    <a:pt x="936000" y="1"/>
                  </a:cubicBezTo>
                  <a:cubicBezTo>
                    <a:pt x="936000" y="1"/>
                    <a:pt x="936001" y="1"/>
                    <a:pt x="936001" y="1"/>
                  </a:cubicBezTo>
                  <a:cubicBezTo>
                    <a:pt x="1452940" y="1"/>
                    <a:pt x="1872001" y="419062"/>
                    <a:pt x="1872001" y="936001"/>
                  </a:cubicBezTo>
                  <a:cubicBezTo>
                    <a:pt x="1872001" y="936001"/>
                    <a:pt x="1872000" y="936002"/>
                    <a:pt x="1872000" y="936002"/>
                  </a:cubicBezTo>
                  <a:lnTo>
                    <a:pt x="1872001" y="936003"/>
                  </a:lnTo>
                  <a:cubicBezTo>
                    <a:pt x="1872001" y="1452941"/>
                    <a:pt x="1452939" y="1872003"/>
                    <a:pt x="936001" y="1872003"/>
                  </a:cubicBezTo>
                  <a:cubicBezTo>
                    <a:pt x="936000" y="1872003"/>
                    <a:pt x="936000" y="1872002"/>
                    <a:pt x="936000" y="1872002"/>
                  </a:cubicBezTo>
                  <a:cubicBezTo>
                    <a:pt x="419061" y="1872002"/>
                    <a:pt x="1" y="1452941"/>
                    <a:pt x="1" y="936003"/>
                  </a:cubicBezTo>
                  <a:cubicBezTo>
                    <a:pt x="0" y="936002"/>
                    <a:pt x="1" y="936002"/>
                    <a:pt x="1" y="936002"/>
                  </a:cubicBezTo>
                  <a:close/>
                  <a:moveTo>
                    <a:pt x="102904" y="936000"/>
                  </a:moveTo>
                  <a:lnTo>
                    <a:pt x="102904" y="936000"/>
                  </a:lnTo>
                  <a:cubicBezTo>
                    <a:pt x="102904" y="936000"/>
                    <a:pt x="102904" y="936000"/>
                    <a:pt x="102904" y="936000"/>
                  </a:cubicBezTo>
                  <a:cubicBezTo>
                    <a:pt x="102903" y="1396106"/>
                    <a:pt x="475893" y="1769096"/>
                    <a:pt x="935999" y="1769096"/>
                  </a:cubicBezTo>
                  <a:lnTo>
                    <a:pt x="935999" y="1769097"/>
                  </a:lnTo>
                  <a:cubicBezTo>
                    <a:pt x="1396105" y="1769096"/>
                    <a:pt x="1769095" y="1396107"/>
                    <a:pt x="1769095" y="936001"/>
                  </a:cubicBezTo>
                  <a:cubicBezTo>
                    <a:pt x="1769095" y="475894"/>
                    <a:pt x="1396105" y="102905"/>
                    <a:pt x="935999" y="102905"/>
                  </a:cubicBezTo>
                  <a:lnTo>
                    <a:pt x="935998" y="102905"/>
                  </a:lnTo>
                  <a:cubicBezTo>
                    <a:pt x="935998" y="102905"/>
                    <a:pt x="935998" y="102905"/>
                    <a:pt x="935998" y="102905"/>
                  </a:cubicBezTo>
                  <a:cubicBezTo>
                    <a:pt x="475892" y="102904"/>
                    <a:pt x="102902" y="475894"/>
                    <a:pt x="102902" y="9360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373838" y="3234497"/>
            <a:ext cx="1678210" cy="1676400"/>
            <a:chOff x="1373838" y="3234497"/>
            <a:chExt cx="1678210" cy="1676400"/>
          </a:xfrm>
        </p:grpSpPr>
        <p:sp>
          <p:nvSpPr>
            <p:cNvPr id="49" name="Freeform 49"/>
            <p:cNvSpPr/>
            <p:nvPr/>
          </p:nvSpPr>
          <p:spPr>
            <a:xfrm>
              <a:off x="2066306" y="323449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 rot="1800000">
              <a:off x="2412540" y="3328413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rot="3600000">
              <a:off x="2666000" y="358501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 rot="5400000">
              <a:off x="2758773" y="393563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 rot="7200000">
              <a:off x="2666000" y="428615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rot="9000000">
              <a:off x="2412540" y="454285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 rot="10800000">
              <a:off x="2066306" y="463676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 rot="12600000">
              <a:off x="1720072" y="4542851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rot="14400000">
              <a:off x="1466612" y="428615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 rot="16200000">
              <a:off x="1373838" y="3935632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 rot="18000000">
              <a:off x="1466612" y="3585017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 rot="19800000">
              <a:off x="1720072" y="3328413"/>
              <a:ext cx="293275" cy="274130"/>
            </a:xfrm>
            <a:custGeom>
              <a:rect l="l" t="t" r="r" b="b"/>
              <a:pathLst>
                <a:path w="468000" h="432000">
                  <a:moveTo>
                    <a:pt x="0" y="432000"/>
                  </a:moveTo>
                  <a:lnTo>
                    <a:pt x="108000" y="0"/>
                  </a:lnTo>
                  <a:lnTo>
                    <a:pt x="360000" y="0"/>
                  </a:lnTo>
                  <a:lnTo>
                    <a:pt x="468000" y="43200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1" name="Freeform 61"/>
          <p:cNvSpPr/>
          <p:nvPr/>
        </p:nvSpPr>
        <p:spPr>
          <a:xfrm>
            <a:off x="2009156" y="3888745"/>
            <a:ext cx="406003" cy="40600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6774752" y="3888609"/>
            <a:ext cx="400431" cy="40043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4486436" y="2651905"/>
            <a:ext cx="707576" cy="707576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8831057" y="3043793"/>
            <a:ext cx="694560" cy="69456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5" name="Group 6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6" name="AutoShape 6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TextBox 8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宠物解剖学基础知识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宠物护理基本技能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" r="19"/>
          <a:stretch>
            <a:fillRect/>
          </a:stretch>
        </p:blipFill>
        <p:spPr>
          <a:xfrm>
            <a:off x="1579442" y="4236402"/>
            <a:ext cx="2859877" cy="190683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82" b="2382"/>
          <a:stretch>
            <a:fillRect/>
          </a:stretch>
        </p:blipFill>
        <p:spPr>
          <a:xfrm>
            <a:off x="4553530" y="4236402"/>
            <a:ext cx="3004045" cy="19068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3055" b="3055"/>
          <a:stretch>
            <a:fillRect/>
          </a:stretch>
        </p:blipFill>
        <p:spPr>
          <a:xfrm>
            <a:off x="7656767" y="4236402"/>
            <a:ext cx="3047146" cy="1906833"/>
          </a:xfrm>
          <a:prstGeom prst="rect">
            <a:avLst/>
          </a:prstGeom>
        </p:spPr>
      </p:pic>
      <p:cxnSp>
        <p:nvCxnSpPr>
          <p:cNvPr id="5" name="Connector 5"/>
          <p:cNvCxnSpPr/>
          <p:nvPr/>
        </p:nvCxnSpPr>
        <p:spPr>
          <a:xfrm>
            <a:off x="2607822" y="2612128"/>
            <a:ext cx="1005141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5711317" y="1468564"/>
            <a:ext cx="1811173" cy="503206"/>
            <a:chOff x="5711317" y="1468564"/>
            <a:chExt cx="1811173" cy="503206"/>
          </a:xfrm>
        </p:grpSpPr>
        <p:sp>
          <p:nvSpPr>
            <p:cNvPr id="7" name="AutoShape 7"/>
            <p:cNvSpPr/>
            <p:nvPr/>
          </p:nvSpPr>
          <p:spPr>
            <a:xfrm>
              <a:off x="5711317" y="1468564"/>
              <a:ext cx="1811173" cy="5032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726923" y="2351151"/>
            <a:ext cx="1796281" cy="503206"/>
            <a:chOff x="5726923" y="2351151"/>
            <a:chExt cx="1796281" cy="503206"/>
          </a:xfrm>
        </p:grpSpPr>
        <p:sp>
          <p:nvSpPr>
            <p:cNvPr id="9" name="AutoShape 9"/>
            <p:cNvSpPr/>
            <p:nvPr/>
          </p:nvSpPr>
          <p:spPr>
            <a:xfrm>
              <a:off x="5726923" y="2351151"/>
              <a:ext cx="1796281" cy="50320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758136" y="3246501"/>
            <a:ext cx="1851292" cy="503206"/>
            <a:chOff x="5758136" y="3246501"/>
            <a:chExt cx="1851292" cy="503206"/>
          </a:xfrm>
        </p:grpSpPr>
        <p:sp>
          <p:nvSpPr>
            <p:cNvPr id="11" name="AutoShape 11"/>
            <p:cNvSpPr/>
            <p:nvPr/>
          </p:nvSpPr>
          <p:spPr>
            <a:xfrm>
              <a:off x="5758136" y="3246501"/>
              <a:ext cx="1766498" cy="50320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842930" y="3288221"/>
              <a:ext cx="1766498" cy="400145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5711317" y="1468564"/>
            <a:ext cx="1763548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5711317" y="2360525"/>
            <a:ext cx="1811173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726923" y="3246501"/>
            <a:ext cx="1795567" cy="503206"/>
          </a:xfrm>
          <a:prstGeom prst="rect">
            <a:avLst/>
          </a:prstGeom>
          <a:noFill/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V="1">
            <a:off x="5027214" y="1720167"/>
            <a:ext cx="684102" cy="69439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4991330" y="2602754"/>
            <a:ext cx="735593" cy="9374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4991330" y="2785253"/>
            <a:ext cx="766807" cy="712851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327996" y="1936004"/>
            <a:ext cx="1333500" cy="1333500"/>
          </a:xfrm>
          <a:prstGeom prst="ellipse">
            <a:avLst/>
          </a:prstGeom>
          <a:solidFill>
            <a:srgbClr val="FFFFFF">
              <a:alpha val="0"/>
            </a:srgbClr>
          </a:solidFill>
          <a:ln w="10163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039420" y="2297447"/>
            <a:ext cx="525453" cy="52545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宠物日常护理</a:t>
              </a:r>
            </a:p>
          </p:txBody>
        </p:sp>
      </p:grpSp>
      <p:sp>
        <p:nvSpPr>
          <p:cNvPr id="43" name="AutoShape 43"/>
          <p:cNvSpPr/>
          <p:nvPr/>
        </p:nvSpPr>
        <p:spPr>
          <a:xfrm>
            <a:off x="7713880" y="1405486"/>
            <a:ext cx="2819887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定期梳理宠物的毛发和洗澡，保持宠物的清洁和卫生。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7713880" y="2301016"/>
            <a:ext cx="2819887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定期为宠物修剪指甲，保持宠物的舒适和安全。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7713880" y="3196545"/>
            <a:ext cx="2819887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定期为宠物进行口腔护理，保持宠物的口腔健康。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3635396" y="1936004"/>
            <a:ext cx="1333500" cy="1333500"/>
          </a:xfrm>
          <a:prstGeom prst="ellipse">
            <a:avLst/>
          </a:prstGeom>
          <a:solidFill>
            <a:srgbClr val="FFFFFF">
              <a:alpha val="0"/>
            </a:srgbClr>
          </a:solidFill>
          <a:ln w="10163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716349" y="2351151"/>
            <a:ext cx="556794" cy="556794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98952" y="2593838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110295" y="2902813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75003" y="410142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626410" y="5001258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414853" y="4692353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4031098" y="3493740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76084" y="2697457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67975" y="4851946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76149" y="2719685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9292" y="4838834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499140" y="1310842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根据宠物的年龄、体重、活动量等因素，为其提供适量的食物和水。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5725934" y="3694413"/>
            <a:ext cx="717911" cy="71791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宠物营养与饮食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8242186" y="1310842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为宠物提供均衡的饮食，包括蛋白质、脂肪、碳水化合物、维生素和矿物质等。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242186" y="4061278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注意食物的新鲜度和卫生情况，避免食物变质和污染。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1499140" y="4061278"/>
            <a:ext cx="2628270" cy="138661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根据宠物的健康状况和医生的建议，为其提供特殊饮食或补充营养。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https://d.book118.com/866211220144010045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2024-09-14T12:04:37.031</cp:lastPrinted>
  <dcterms:created xsi:type="dcterms:W3CDTF">2024-09-14T04:04:37Z</dcterms:created>
  <dcterms:modified xsi:type="dcterms:W3CDTF">2024-09-14T04:04:38Z</dcterms:modified>
</cp:coreProperties>
</file>