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87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image" Target="../media/image5.png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EF496-D8CD-4374-BFEC-64DAE38A3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C1200-FF30-46BD-AAE7-BE8E9AF5D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80BDE-69D6-4888-8F65-27D9447AD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21C7C-25E2-4C6B-96A0-928CA7956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9F9C9A-4549-4096-B5A0-495FD1343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E51756-717A-492B-B956-00E755CF7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62F580-B2FD-4957-9828-2347FBEA8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556E6-810D-4542-8EA8-860B53EFE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2FD70-2300-4A57-8D50-78314B805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0E863-6CCB-42EF-B44B-803A158EB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450EA-CF63-40B8-88BD-99A644FB0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pic>
        <p:nvPicPr>
          <p:cNvPr id="2097163" name="@svg_logo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0837" y="5840527"/>
            <a:ext cx="609600" cy="122798"/>
          </a:xfrm>
          <a:prstGeom prst="rect">
            <a:avLst/>
          </a:prstGeom>
        </p:spPr>
      </p:pic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6.png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ags" Target="../tags/tag65.xml" /><Relationship Id="rId19" Type="http://schemas.openxmlformats.org/officeDocument/2006/relationships/tags" Target="../tags/tag6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219700" y="3917984"/>
            <a:ext cx="6972301" cy="2940017"/>
          </a:xfrm>
          <a:prstGeom prst="rect">
            <a:avLst/>
          </a:pr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867" r:id="rId2"/>
    <p:sldLayoutId id="2147484868" r:id="rId3"/>
    <p:sldLayoutId id="2147484869" r:id="rId4"/>
    <p:sldLayoutId id="2147484870" r:id="rId5"/>
    <p:sldLayoutId id="2147484871" r:id="rId6"/>
    <p:sldLayoutId id="2147484872" r:id="rId7"/>
    <p:sldLayoutId id="2147484873" r:id="rId8"/>
    <p:sldLayoutId id="2147484874" r:id="rId9"/>
    <p:sldLayoutId id="2147484875" r:id="rId10"/>
    <p:sldLayoutId id="214748487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19" Type="http://schemas.openxmlformats.org/officeDocument/2006/relationships/tags" Target="../tags/tag116.xml" /><Relationship Id="rId2" Type="http://schemas.openxmlformats.org/officeDocument/2006/relationships/tags" Target="../tags/tag99.xml" /><Relationship Id="rId20" Type="http://schemas.openxmlformats.org/officeDocument/2006/relationships/tags" Target="../tags/tag117.xml" /><Relationship Id="rId21" Type="http://schemas.openxmlformats.org/officeDocument/2006/relationships/tags" Target="../tags/tag118.xml" /><Relationship Id="rId22" Type="http://schemas.openxmlformats.org/officeDocument/2006/relationships/tags" Target="../tags/tag119.xml" /><Relationship Id="rId23" Type="http://schemas.openxmlformats.org/officeDocument/2006/relationships/tags" Target="../tags/tag120.xml" /><Relationship Id="rId24" Type="http://schemas.openxmlformats.org/officeDocument/2006/relationships/tags" Target="../tags/tag121.xml" /><Relationship Id="rId25" Type="http://schemas.openxmlformats.org/officeDocument/2006/relationships/tags" Target="../tags/tag122.xml" /><Relationship Id="rId26" Type="http://schemas.openxmlformats.org/officeDocument/2006/relationships/tags" Target="../tags/tag123.xml" /><Relationship Id="rId27" Type="http://schemas.openxmlformats.org/officeDocument/2006/relationships/tags" Target="../tags/tag124.xml" /><Relationship Id="rId28" Type="http://schemas.openxmlformats.org/officeDocument/2006/relationships/tags" Target="../tags/tag125.xml" /><Relationship Id="rId29" Type="http://schemas.openxmlformats.org/officeDocument/2006/relationships/tags" Target="../tags/tag126.xml" /><Relationship Id="rId3" Type="http://schemas.openxmlformats.org/officeDocument/2006/relationships/tags" Target="../tags/tag100.xml" /><Relationship Id="rId30" Type="http://schemas.openxmlformats.org/officeDocument/2006/relationships/tags" Target="../tags/tag127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22" Type="http://schemas.openxmlformats.org/officeDocument/2006/relationships/tags" Target="../tags/tag211.xml" /><Relationship Id="rId23" Type="http://schemas.openxmlformats.org/officeDocument/2006/relationships/tags" Target="../tags/tag212.xml" /><Relationship Id="rId24" Type="http://schemas.openxmlformats.org/officeDocument/2006/relationships/tags" Target="../tags/tag213.xml" /><Relationship Id="rId25" Type="http://schemas.openxmlformats.org/officeDocument/2006/relationships/tags" Target="../tags/tag214.xml" /><Relationship Id="rId26" Type="http://schemas.openxmlformats.org/officeDocument/2006/relationships/tags" Target="../tags/tag215.xml" /><Relationship Id="rId27" Type="http://schemas.openxmlformats.org/officeDocument/2006/relationships/tags" Target="../tags/tag216.xml" /><Relationship Id="rId28" Type="http://schemas.openxmlformats.org/officeDocument/2006/relationships/tags" Target="../tags/tag217.xml" /><Relationship Id="rId29" Type="http://schemas.openxmlformats.org/officeDocument/2006/relationships/tags" Target="../tags/tag218.xml" /><Relationship Id="rId3" Type="http://schemas.openxmlformats.org/officeDocument/2006/relationships/tags" Target="../tags/tag192.xml" /><Relationship Id="rId30" Type="http://schemas.openxmlformats.org/officeDocument/2006/relationships/tags" Target="../tags/tag219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2103012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物业规定的合理解释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86738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86801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物业规定的目的和意义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40535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40598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物业规定的具体内容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4174337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4174972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物业规定的执行和监督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94332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94395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物业规定与业主权益的平衡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2636367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2637002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物业规定的制定依据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物业规定的目的和意义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维护业主权益</a:t>
            </a:r>
            <a:endParaRPr lang="zh-CN" altLang="en-US"/>
          </a:p>
        </p:txBody>
      </p:sp>
      <p:sp>
        <p:nvSpPr>
          <p:cNvPr id="1048870" name="弧形 58"/>
          <p:cNvSpPr/>
          <p:nvPr>
            <p:custDataLst>
              <p:tags r:id="rId2"/>
            </p:custDataLst>
          </p:nvPr>
        </p:nvSpPr>
        <p:spPr>
          <a:xfrm>
            <a:off x="8078443" y="2014035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2" name="弧形 57"/>
          <p:cNvSpPr/>
          <p:nvPr>
            <p:custDataLst>
              <p:tags r:id="rId3"/>
            </p:custDataLst>
          </p:nvPr>
        </p:nvSpPr>
        <p:spPr>
          <a:xfrm>
            <a:off x="694799" y="2014035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4" name="椭圆 22"/>
          <p:cNvSpPr/>
          <p:nvPr>
            <p:custDataLst>
              <p:tags r:id="rId4"/>
            </p:custDataLst>
          </p:nvPr>
        </p:nvSpPr>
        <p:spPr>
          <a:xfrm>
            <a:off x="841435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6" name="椭圆 23"/>
          <p:cNvSpPr/>
          <p:nvPr>
            <p:custDataLst>
              <p:tags r:id="rId5"/>
            </p:custDataLst>
          </p:nvPr>
        </p:nvSpPr>
        <p:spPr>
          <a:xfrm>
            <a:off x="8794567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8" name="正文"/>
          <p:cNvSpPr txBox="1"/>
          <p:nvPr>
            <p:custDataLst>
              <p:tags r:id="rId6"/>
            </p:custDataLst>
          </p:nvPr>
        </p:nvSpPr>
        <p:spPr>
          <a:xfrm>
            <a:off x="886008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促进邻里之间的和谐相处，营造良好的社区氛围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880" name="椭圆 24"/>
          <p:cNvSpPr/>
          <p:nvPr>
            <p:custDataLst>
              <p:tags r:id="rId7"/>
            </p:custDataLst>
          </p:nvPr>
        </p:nvSpPr>
        <p:spPr>
          <a:xfrm>
            <a:off x="6019587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5"/>
          <p:cNvSpPr/>
          <p:nvPr>
            <p:custDataLst>
              <p:tags r:id="rId8"/>
            </p:custDataLst>
          </p:nvPr>
        </p:nvSpPr>
        <p:spPr>
          <a:xfrm>
            <a:off x="639887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正文"/>
          <p:cNvSpPr txBox="1"/>
          <p:nvPr>
            <p:custDataLst>
              <p:tags r:id="rId9"/>
            </p:custDataLst>
          </p:nvPr>
        </p:nvSpPr>
        <p:spPr>
          <a:xfrm>
            <a:off x="646531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提供便捷的物业服务，提高业主的生活质量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椭圆 7"/>
          <p:cNvSpPr/>
          <p:nvPr>
            <p:custDataLst>
              <p:tags r:id="rId10"/>
            </p:custDataLst>
          </p:nvPr>
        </p:nvSpPr>
        <p:spPr>
          <a:xfrm>
            <a:off x="362481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9"/>
          <p:cNvSpPr/>
          <p:nvPr>
            <p:custDataLst>
              <p:tags r:id="rId11"/>
            </p:custDataLst>
          </p:nvPr>
        </p:nvSpPr>
        <p:spPr>
          <a:xfrm>
            <a:off x="400410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正文"/>
          <p:cNvSpPr txBox="1"/>
          <p:nvPr>
            <p:custDataLst>
              <p:tags r:id="rId12"/>
            </p:custDataLst>
          </p:nvPr>
        </p:nvSpPr>
        <p:spPr>
          <a:xfrm>
            <a:off x="4070548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维护小区的环境卫生和秩序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892" name="椭圆 5"/>
          <p:cNvSpPr/>
          <p:nvPr>
            <p:custDataLst>
              <p:tags r:id="rId13"/>
            </p:custDataLst>
          </p:nvPr>
        </p:nvSpPr>
        <p:spPr>
          <a:xfrm>
            <a:off x="957808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椭圆 4"/>
          <p:cNvSpPr/>
          <p:nvPr>
            <p:custDataLst>
              <p:tags r:id="rId14"/>
            </p:custDataLst>
          </p:nvPr>
        </p:nvSpPr>
        <p:spPr>
          <a:xfrm>
            <a:off x="1337096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正文"/>
          <p:cNvSpPr txBox="1"/>
          <p:nvPr>
            <p:custDataLst>
              <p:tags r:id="rId15"/>
            </p:custDataLst>
          </p:nvPr>
        </p:nvSpPr>
        <p:spPr>
          <a:xfrm>
            <a:off x="1403540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保障业主的财产安全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保障物业安全</a:t>
            </a:r>
            <a:endParaRPr lang="zh-CN" altLang="en-US"/>
          </a:p>
        </p:txBody>
      </p:sp>
      <p:sp>
        <p:nvSpPr>
          <p:cNvPr id="1048932" name="椭圆 262"/>
          <p:cNvSpPr/>
          <p:nvPr>
            <p:custDataLst>
              <p:tags r:id="rId2"/>
            </p:custDataLst>
          </p:nvPr>
        </p:nvSpPr>
        <p:spPr>
          <a:xfrm>
            <a:off x="2472706" y="3970592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4" name="椭圆 263"/>
          <p:cNvSpPr/>
          <p:nvPr>
            <p:custDataLst>
              <p:tags r:id="rId3"/>
            </p:custDataLst>
          </p:nvPr>
        </p:nvSpPr>
        <p:spPr>
          <a:xfrm>
            <a:off x="3311791" y="4049739"/>
            <a:ext cx="5492050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6" name="椭圆 264"/>
          <p:cNvSpPr/>
          <p:nvPr>
            <p:custDataLst>
              <p:tags r:id="rId4"/>
            </p:custDataLst>
          </p:nvPr>
        </p:nvSpPr>
        <p:spPr>
          <a:xfrm>
            <a:off x="4097468" y="4282675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8" name="椭圆 265"/>
          <p:cNvSpPr/>
          <p:nvPr>
            <p:custDataLst>
              <p:tags r:id="rId5"/>
            </p:custDataLst>
          </p:nvPr>
        </p:nvSpPr>
        <p:spPr>
          <a:xfrm>
            <a:off x="4761529" y="4479577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0" name="椭圆 266"/>
          <p:cNvSpPr/>
          <p:nvPr>
            <p:custDataLst>
              <p:tags r:id="rId6"/>
            </p:custDataLst>
          </p:nvPr>
        </p:nvSpPr>
        <p:spPr>
          <a:xfrm>
            <a:off x="5442320" y="4680983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07627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2" name="椭圆 268"/>
          <p:cNvSpPr/>
          <p:nvPr>
            <p:custDataLst>
              <p:tags r:id="rId8"/>
            </p:custDataLst>
          </p:nvPr>
        </p:nvSpPr>
        <p:spPr>
          <a:xfrm flipV="1">
            <a:off x="2831119" y="4424238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4" name="椭圆 269"/>
          <p:cNvSpPr/>
          <p:nvPr>
            <p:custDataLst>
              <p:tags r:id="rId9"/>
            </p:custDataLst>
          </p:nvPr>
        </p:nvSpPr>
        <p:spPr>
          <a:xfrm flipV="1">
            <a:off x="2872301" y="446606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6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22475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35725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8" name="椭圆 272"/>
          <p:cNvSpPr/>
          <p:nvPr>
            <p:custDataLst>
              <p:tags r:id="rId12"/>
            </p:custDataLst>
          </p:nvPr>
        </p:nvSpPr>
        <p:spPr>
          <a:xfrm flipV="1">
            <a:off x="4044060" y="3498928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12036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04458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0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21069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2" name="椭圆 276"/>
          <p:cNvSpPr/>
          <p:nvPr>
            <p:custDataLst>
              <p:tags r:id="rId16"/>
            </p:custDataLst>
          </p:nvPr>
        </p:nvSpPr>
        <p:spPr>
          <a:xfrm flipV="1">
            <a:off x="7067725" y="346289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4" name="椭圆 277"/>
          <p:cNvSpPr/>
          <p:nvPr>
            <p:custDataLst>
              <p:tags r:id="rId17"/>
            </p:custDataLst>
          </p:nvPr>
        </p:nvSpPr>
        <p:spPr>
          <a:xfrm flipV="1">
            <a:off x="3796324" y="4268518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381769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6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00811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789086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8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07746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180959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0" name="图形 15"/>
          <p:cNvSpPr/>
          <p:nvPr>
            <p:custDataLst>
              <p:tags r:id="rId23"/>
            </p:custDataLst>
          </p:nvPr>
        </p:nvSpPr>
        <p:spPr>
          <a:xfrm>
            <a:off x="5035004" y="4876598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2" name="图形 19"/>
          <p:cNvSpPr/>
          <p:nvPr>
            <p:custDataLst>
              <p:tags r:id="rId24"/>
            </p:custDataLst>
          </p:nvPr>
        </p:nvSpPr>
        <p:spPr>
          <a:xfrm>
            <a:off x="8560575" y="4573523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4" name="图形 27"/>
          <p:cNvSpPr/>
          <p:nvPr>
            <p:custDataLst>
              <p:tags r:id="rId25"/>
            </p:custDataLst>
          </p:nvPr>
        </p:nvSpPr>
        <p:spPr>
          <a:xfrm>
            <a:off x="4145728" y="3621188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6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570997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8" name="正文"/>
          <p:cNvSpPr txBox="1"/>
          <p:nvPr>
            <p:custDataLst>
              <p:tags r:id="rId27"/>
            </p:custDataLst>
          </p:nvPr>
        </p:nvSpPr>
        <p:spPr>
          <a:xfrm>
            <a:off x="694799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物业规定的目的：确保物业的安全和秩序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正文"/>
          <p:cNvSpPr txBox="1"/>
          <p:nvPr>
            <p:custDataLst>
              <p:tags r:id="rId28"/>
            </p:custDataLst>
          </p:nvPr>
        </p:nvSpPr>
        <p:spPr>
          <a:xfrm>
            <a:off x="9370060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物业规定的执行：需要业主和物业服务企业的共同配合和执行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正文"/>
          <p:cNvSpPr txBox="1"/>
          <p:nvPr>
            <p:custDataLst>
              <p:tags r:id="rId29"/>
            </p:custDataLst>
          </p:nvPr>
        </p:nvSpPr>
        <p:spPr>
          <a:xfrm>
            <a:off x="7050351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物业规定的内容：包括安全管理、消防管理、环境卫生管理等方面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30"/>
            </p:custDataLst>
          </p:nvPr>
        </p:nvSpPr>
        <p:spPr>
          <a:xfrm>
            <a:off x="3014508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物业规定的意义：保护业主的权益和利益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提升居住环境</a:t>
            </a:r>
            <a:endParaRPr lang="zh-CN" altLang="en-US"/>
          </a:p>
        </p:txBody>
      </p:sp>
      <p:sp>
        <p:nvSpPr>
          <p:cNvPr id="104901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207938" y="1266825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2" name="矩形 65"/>
          <p:cNvSpPr/>
          <p:nvPr>
            <p:custDataLst>
              <p:tags r:id="rId3"/>
            </p:custDataLst>
          </p:nvPr>
        </p:nvSpPr>
        <p:spPr>
          <a:xfrm>
            <a:off x="1091312" y="1638327"/>
            <a:ext cx="222873" cy="2228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66"/>
          <p:cNvSpPr txBox="1"/>
          <p:nvPr>
            <p:custDataLst>
              <p:tags r:id="rId4"/>
            </p:custDataLst>
          </p:nvPr>
        </p:nvSpPr>
        <p:spPr>
          <a:xfrm>
            <a:off x="1481160" y="1536770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物业规定旨在维护小区环境整洁，提高居民生活质量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355" y="1266825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69"/>
          <p:cNvSpPr/>
          <p:nvPr>
            <p:custDataLst>
              <p:tags r:id="rId6"/>
            </p:custDataLst>
          </p:nvPr>
        </p:nvSpPr>
        <p:spPr>
          <a:xfrm>
            <a:off x="6403073" y="1638327"/>
            <a:ext cx="222873" cy="22287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70"/>
          <p:cNvSpPr txBox="1"/>
          <p:nvPr>
            <p:custDataLst>
              <p:tags r:id="rId7"/>
            </p:custDataLst>
          </p:nvPr>
        </p:nvSpPr>
        <p:spPr>
          <a:xfrm>
            <a:off x="6793577" y="1536770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规定包括垃圾分类、车辆停放、宠物管理等方面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207938" y="3875203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4" name="文本框 74"/>
          <p:cNvSpPr txBox="1"/>
          <p:nvPr>
            <p:custDataLst>
              <p:tags r:id="rId9"/>
            </p:custDataLst>
          </p:nvPr>
        </p:nvSpPr>
        <p:spPr>
          <a:xfrm>
            <a:off x="1481160" y="4144493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通过规范居民行为，减少邻里纠纷，营造和谐社区氛围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6" name="矩形 73"/>
          <p:cNvSpPr/>
          <p:nvPr>
            <p:custDataLst>
              <p:tags r:id="rId10"/>
            </p:custDataLst>
          </p:nvPr>
        </p:nvSpPr>
        <p:spPr>
          <a:xfrm>
            <a:off x="1091312" y="4246706"/>
            <a:ext cx="222873" cy="2228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79" y="3875203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84"/>
          <p:cNvSpPr/>
          <p:nvPr>
            <p:custDataLst>
              <p:tags r:id="rId12"/>
            </p:custDataLst>
          </p:nvPr>
        </p:nvSpPr>
        <p:spPr>
          <a:xfrm>
            <a:off x="6463352" y="4246706"/>
            <a:ext cx="222873" cy="22287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85"/>
          <p:cNvSpPr txBox="1"/>
          <p:nvPr>
            <p:custDataLst>
              <p:tags r:id="rId13"/>
            </p:custDataLst>
          </p:nvPr>
        </p:nvSpPr>
        <p:spPr>
          <a:xfrm>
            <a:off x="6853200" y="4144493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物业规定还有助于保护小区公共设施，延长使用寿命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促进社区和谐</a:t>
            </a:r>
            <a:endParaRPr lang="zh-CN" altLang="en-US"/>
          </a:p>
        </p:txBody>
      </p:sp>
      <p:sp>
        <p:nvSpPr>
          <p:cNvPr id="1049068" name="矩形 3"/>
          <p:cNvSpPr/>
          <p:nvPr>
            <p:custDataLst>
              <p:tags r:id="rId2"/>
            </p:custDataLst>
          </p:nvPr>
        </p:nvSpPr>
        <p:spPr>
          <a:xfrm>
            <a:off x="1470966" y="1266825"/>
            <a:ext cx="9792787" cy="107668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13"/>
          <p:cNvSpPr/>
          <p:nvPr>
            <p:custDataLst>
              <p:tags r:id="rId3"/>
            </p:custDataLst>
          </p:nvPr>
        </p:nvSpPr>
        <p:spPr>
          <a:xfrm>
            <a:off x="925906" y="1266825"/>
            <a:ext cx="265577" cy="107668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4"/>
          <p:cNvSpPr txBox="1"/>
          <p:nvPr>
            <p:custDataLst>
              <p:tags r:id="rId4"/>
            </p:custDataLst>
          </p:nvPr>
        </p:nvSpPr>
        <p:spPr>
          <a:xfrm>
            <a:off x="1751357" y="1359852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物业规定的目的：维护社区秩序，保障居民权益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39"/>
          <p:cNvSpPr/>
          <p:nvPr>
            <p:custDataLst>
              <p:tags r:id="rId5"/>
            </p:custDataLst>
          </p:nvPr>
        </p:nvSpPr>
        <p:spPr>
          <a:xfrm>
            <a:off x="1470966" y="2544963"/>
            <a:ext cx="9792787" cy="107668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5"/>
          <p:cNvSpPr/>
          <p:nvPr>
            <p:custDataLst>
              <p:tags r:id="rId6"/>
            </p:custDataLst>
          </p:nvPr>
        </p:nvSpPr>
        <p:spPr>
          <a:xfrm>
            <a:off x="925906" y="2544963"/>
            <a:ext cx="265577" cy="107668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41"/>
          <p:cNvSpPr txBox="1"/>
          <p:nvPr>
            <p:custDataLst>
              <p:tags r:id="rId7"/>
            </p:custDataLst>
          </p:nvPr>
        </p:nvSpPr>
        <p:spPr>
          <a:xfrm>
            <a:off x="1751357" y="2637990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物业规定的意义：促进邻里关系和谐，提高居民生活质量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12"/>
          <p:cNvSpPr/>
          <p:nvPr>
            <p:custDataLst>
              <p:tags r:id="rId8"/>
            </p:custDataLst>
          </p:nvPr>
        </p:nvSpPr>
        <p:spPr>
          <a:xfrm>
            <a:off x="1470966" y="3823101"/>
            <a:ext cx="9792787" cy="107668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17"/>
          <p:cNvSpPr/>
          <p:nvPr>
            <p:custDataLst>
              <p:tags r:id="rId9"/>
            </p:custDataLst>
          </p:nvPr>
        </p:nvSpPr>
        <p:spPr>
          <a:xfrm>
            <a:off x="925906" y="3823101"/>
            <a:ext cx="265577" cy="107668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19"/>
          <p:cNvSpPr txBox="1"/>
          <p:nvPr>
            <p:custDataLst>
              <p:tags r:id="rId10"/>
            </p:custDataLst>
          </p:nvPr>
        </p:nvSpPr>
        <p:spPr>
          <a:xfrm>
            <a:off x="1751357" y="3916128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物业规定的实施：通过合理规划，确保社区环境整洁、安全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49"/>
          <p:cNvSpPr/>
          <p:nvPr>
            <p:custDataLst>
              <p:tags r:id="rId11"/>
            </p:custDataLst>
          </p:nvPr>
        </p:nvSpPr>
        <p:spPr>
          <a:xfrm>
            <a:off x="1470966" y="5100584"/>
            <a:ext cx="9792787" cy="107668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26"/>
          <p:cNvSpPr/>
          <p:nvPr>
            <p:custDataLst>
              <p:tags r:id="rId12"/>
            </p:custDataLst>
          </p:nvPr>
        </p:nvSpPr>
        <p:spPr>
          <a:xfrm>
            <a:off x="925906" y="5100584"/>
            <a:ext cx="265577" cy="107668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27"/>
          <p:cNvSpPr txBox="1"/>
          <p:nvPr>
            <p:custDataLst>
              <p:tags r:id="rId13"/>
            </p:custDataLst>
          </p:nvPr>
        </p:nvSpPr>
        <p:spPr>
          <a:xfrm>
            <a:off x="1751357" y="5193611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物业规定的效果：增强居民对社区的认同感和归属感，促进社区和谐发展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物业规定的制定依据</a:t>
            </a:r>
            <a:endParaRPr lang="zh-CN" altLang="en-US"/>
          </a:p>
        </p:txBody>
      </p:sp>
      <p:sp>
        <p:nvSpPr>
          <p:cNvPr id="10491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国家法律法规</a:t>
            </a:r>
            <a:endParaRPr lang="zh-CN" altLang="en-US"/>
          </a:p>
        </p:txBody>
      </p:sp>
      <p:sp>
        <p:nvSpPr>
          <p:cNvPr id="10491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585176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1945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《物业管理条例》：规定了物业管理的基本原则和职责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2"/>
          <p:cNvSpPr/>
          <p:nvPr>
            <p:custDataLst>
              <p:tags r:id="rId4"/>
            </p:custDataLst>
          </p:nvPr>
        </p:nvSpPr>
        <p:spPr>
          <a:xfrm>
            <a:off x="1355182" y="2663504"/>
            <a:ext cx="1777906" cy="12590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52552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6166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《物权法》：明确了业主和物业服务企业的权利和义务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43"/>
          <p:cNvSpPr/>
          <p:nvPr>
            <p:custDataLst>
              <p:tags r:id="rId7"/>
            </p:custDataLst>
          </p:nvPr>
        </p:nvSpPr>
        <p:spPr>
          <a:xfrm>
            <a:off x="3922558" y="2663504"/>
            <a:ext cx="1777906" cy="12590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259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3542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《合同法》：规定了物业服务合同的订立、履行和违约责任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4"/>
          <p:cNvSpPr/>
          <p:nvPr>
            <p:custDataLst>
              <p:tags r:id="rId10"/>
            </p:custDataLst>
          </p:nvPr>
        </p:nvSpPr>
        <p:spPr>
          <a:xfrm>
            <a:off x="6488597" y="2663504"/>
            <a:ext cx="1777906" cy="12590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85967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024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《消费者权益保护法》：保护业主的合法权益，规范物业服务行为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5"/>
          <p:cNvSpPr/>
          <p:nvPr>
            <p:custDataLst>
              <p:tags r:id="rId13"/>
            </p:custDataLst>
          </p:nvPr>
        </p:nvSpPr>
        <p:spPr>
          <a:xfrm>
            <a:off x="9055972" y="2663504"/>
            <a:ext cx="1777906" cy="12590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地方政策规定</a:t>
            </a:r>
            <a:endParaRPr lang="zh-CN" altLang="en-US"/>
          </a:p>
        </p:txBody>
      </p:sp>
      <p:sp>
        <p:nvSpPr>
          <p:cNvPr id="10492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85176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1945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政府出台的相关政策法规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42"/>
          <p:cNvSpPr/>
          <p:nvPr>
            <p:custDataLst>
              <p:tags r:id="rId4"/>
            </p:custDataLst>
          </p:nvPr>
        </p:nvSpPr>
        <p:spPr>
          <a:xfrm>
            <a:off x="1355182" y="2663504"/>
            <a:ext cx="1777906" cy="12590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52552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6166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地方性法规和规章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43"/>
          <p:cNvSpPr/>
          <p:nvPr>
            <p:custDataLst>
              <p:tags r:id="rId7"/>
            </p:custDataLst>
          </p:nvPr>
        </p:nvSpPr>
        <p:spPr>
          <a:xfrm>
            <a:off x="3922558" y="2663504"/>
            <a:ext cx="1777906" cy="12590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259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3542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行业标准和规范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44"/>
          <p:cNvSpPr/>
          <p:nvPr>
            <p:custDataLst>
              <p:tags r:id="rId10"/>
            </p:custDataLst>
          </p:nvPr>
        </p:nvSpPr>
        <p:spPr>
          <a:xfrm>
            <a:off x="6488597" y="2663504"/>
            <a:ext cx="1777906" cy="12590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85967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024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业主委员会的决议和决定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45"/>
          <p:cNvSpPr/>
          <p:nvPr>
            <p:custDataLst>
              <p:tags r:id="rId13"/>
            </p:custDataLst>
          </p:nvPr>
        </p:nvSpPr>
        <p:spPr>
          <a:xfrm>
            <a:off x="9055972" y="2663504"/>
            <a:ext cx="1777906" cy="12590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业主公约</a:t>
            </a:r>
            <a:endParaRPr lang="zh-CN" altLang="en-US"/>
          </a:p>
        </p:txBody>
      </p:sp>
      <p:sp>
        <p:nvSpPr>
          <p:cNvPr id="1049278" name="任意多边形 20"/>
          <p:cNvSpPr/>
          <p:nvPr>
            <p:custDataLst>
              <p:tags r:id="rId2"/>
            </p:custDataLst>
          </p:nvPr>
        </p:nvSpPr>
        <p:spPr>
          <a:xfrm rot="2700000">
            <a:off x="1585176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1945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业主公约是物业规定的基础和依据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42"/>
          <p:cNvSpPr/>
          <p:nvPr>
            <p:custDataLst>
              <p:tags r:id="rId4"/>
            </p:custDataLst>
          </p:nvPr>
        </p:nvSpPr>
        <p:spPr>
          <a:xfrm>
            <a:off x="1355182" y="2663504"/>
            <a:ext cx="1777906" cy="12590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52552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6166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业主公约规定了业主的权利和义务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43"/>
          <p:cNvSpPr/>
          <p:nvPr>
            <p:custDataLst>
              <p:tags r:id="rId7"/>
            </p:custDataLst>
          </p:nvPr>
        </p:nvSpPr>
        <p:spPr>
          <a:xfrm>
            <a:off x="3922558" y="2663504"/>
            <a:ext cx="1777906" cy="12590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259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3542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业主公约明确了物业服务的内容和标准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44"/>
          <p:cNvSpPr/>
          <p:nvPr>
            <p:custDataLst>
              <p:tags r:id="rId10"/>
            </p:custDataLst>
          </p:nvPr>
        </p:nvSpPr>
        <p:spPr>
          <a:xfrm>
            <a:off x="6488597" y="2663504"/>
            <a:ext cx="1777906" cy="12590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85967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024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业主公约为解决物业纠纷提供了依据和指导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45"/>
          <p:cNvSpPr/>
          <p:nvPr>
            <p:custDataLst>
              <p:tags r:id="rId13"/>
            </p:custDataLst>
          </p:nvPr>
        </p:nvSpPr>
        <p:spPr>
          <a:xfrm>
            <a:off x="9055972" y="2663504"/>
            <a:ext cx="1777906" cy="12590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业主委员会决议</a:t>
            </a:r>
            <a:endParaRPr lang="zh-CN" altLang="en-US"/>
          </a:p>
        </p:txBody>
      </p:sp>
      <p:sp>
        <p:nvSpPr>
          <p:cNvPr id="1049336" name="椭圆 262"/>
          <p:cNvSpPr/>
          <p:nvPr>
            <p:custDataLst>
              <p:tags r:id="rId2"/>
            </p:custDataLst>
          </p:nvPr>
        </p:nvSpPr>
        <p:spPr>
          <a:xfrm>
            <a:off x="2472706" y="3970592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8" name="椭圆 263"/>
          <p:cNvSpPr/>
          <p:nvPr>
            <p:custDataLst>
              <p:tags r:id="rId3"/>
            </p:custDataLst>
          </p:nvPr>
        </p:nvSpPr>
        <p:spPr>
          <a:xfrm>
            <a:off x="3311791" y="4049739"/>
            <a:ext cx="5492050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0" name="椭圆 264"/>
          <p:cNvSpPr/>
          <p:nvPr>
            <p:custDataLst>
              <p:tags r:id="rId4"/>
            </p:custDataLst>
          </p:nvPr>
        </p:nvSpPr>
        <p:spPr>
          <a:xfrm>
            <a:off x="4097468" y="4282675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2" name="椭圆 265"/>
          <p:cNvSpPr/>
          <p:nvPr>
            <p:custDataLst>
              <p:tags r:id="rId5"/>
            </p:custDataLst>
          </p:nvPr>
        </p:nvSpPr>
        <p:spPr>
          <a:xfrm>
            <a:off x="4761529" y="4479577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4" name="椭圆 266"/>
          <p:cNvSpPr/>
          <p:nvPr>
            <p:custDataLst>
              <p:tags r:id="rId6"/>
            </p:custDataLst>
          </p:nvPr>
        </p:nvSpPr>
        <p:spPr>
          <a:xfrm>
            <a:off x="5442320" y="4680983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07627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6" name="椭圆 268"/>
          <p:cNvSpPr/>
          <p:nvPr>
            <p:custDataLst>
              <p:tags r:id="rId8"/>
            </p:custDataLst>
          </p:nvPr>
        </p:nvSpPr>
        <p:spPr>
          <a:xfrm flipV="1">
            <a:off x="2831119" y="4424238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8" name="椭圆 269"/>
          <p:cNvSpPr/>
          <p:nvPr>
            <p:custDataLst>
              <p:tags r:id="rId9"/>
            </p:custDataLst>
          </p:nvPr>
        </p:nvSpPr>
        <p:spPr>
          <a:xfrm flipV="1">
            <a:off x="2872301" y="446606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22475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35725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2" name="椭圆 272"/>
          <p:cNvSpPr/>
          <p:nvPr>
            <p:custDataLst>
              <p:tags r:id="rId12"/>
            </p:custDataLst>
          </p:nvPr>
        </p:nvSpPr>
        <p:spPr>
          <a:xfrm flipV="1">
            <a:off x="4044060" y="3498928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12036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04458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21069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76"/>
          <p:cNvSpPr/>
          <p:nvPr>
            <p:custDataLst>
              <p:tags r:id="rId16"/>
            </p:custDataLst>
          </p:nvPr>
        </p:nvSpPr>
        <p:spPr>
          <a:xfrm flipV="1">
            <a:off x="7067725" y="346289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77"/>
          <p:cNvSpPr/>
          <p:nvPr>
            <p:custDataLst>
              <p:tags r:id="rId17"/>
            </p:custDataLst>
          </p:nvPr>
        </p:nvSpPr>
        <p:spPr>
          <a:xfrm flipV="1">
            <a:off x="3796324" y="4268518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381769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0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00811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789086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2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07746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180959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图形 15"/>
          <p:cNvSpPr/>
          <p:nvPr>
            <p:custDataLst>
              <p:tags r:id="rId23"/>
            </p:custDataLst>
          </p:nvPr>
        </p:nvSpPr>
        <p:spPr>
          <a:xfrm>
            <a:off x="5035004" y="4876598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图形 19"/>
          <p:cNvSpPr/>
          <p:nvPr>
            <p:custDataLst>
              <p:tags r:id="rId24"/>
            </p:custDataLst>
          </p:nvPr>
        </p:nvSpPr>
        <p:spPr>
          <a:xfrm>
            <a:off x="8560575" y="4573523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图形 27"/>
          <p:cNvSpPr/>
          <p:nvPr>
            <p:custDataLst>
              <p:tags r:id="rId25"/>
            </p:custDataLst>
          </p:nvPr>
        </p:nvSpPr>
        <p:spPr>
          <a:xfrm>
            <a:off x="4145728" y="3621188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570997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正文"/>
          <p:cNvSpPr txBox="1"/>
          <p:nvPr>
            <p:custDataLst>
              <p:tags r:id="rId27"/>
            </p:custDataLst>
          </p:nvPr>
        </p:nvSpPr>
        <p:spPr>
          <a:xfrm>
            <a:off x="694799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业主大会授权业主委员会制定物业规定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正文"/>
          <p:cNvSpPr txBox="1"/>
          <p:nvPr>
            <p:custDataLst>
              <p:tags r:id="rId28"/>
            </p:custDataLst>
          </p:nvPr>
        </p:nvSpPr>
        <p:spPr>
          <a:xfrm>
            <a:off x="9370060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业主委员会决议应当合法、合理、可行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正文"/>
          <p:cNvSpPr txBox="1"/>
          <p:nvPr>
            <p:custDataLst>
              <p:tags r:id="rId29"/>
            </p:custDataLst>
          </p:nvPr>
        </p:nvSpPr>
        <p:spPr>
          <a:xfrm>
            <a:off x="7050351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业主委员会决议是物业规定的重要制定依据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正文"/>
          <p:cNvSpPr txBox="1"/>
          <p:nvPr>
            <p:custDataLst>
              <p:tags r:id="rId30"/>
            </p:custDataLst>
          </p:nvPr>
        </p:nvSpPr>
        <p:spPr>
          <a:xfrm>
            <a:off x="3014508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业主委员会根据业主大会的授权制定物业规定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物业规定的具体内容</a:t>
            </a:r>
            <a:endParaRPr lang="zh-CN" altLang="en-US"/>
          </a:p>
        </p:txBody>
      </p:sp>
      <p:sp>
        <p:nvSpPr>
          <p:cNvPr id="10494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物业使用规定</a:t>
            </a:r>
            <a:endParaRPr lang="zh-CN" altLang="en-US"/>
          </a:p>
        </p:txBody>
      </p:sp>
      <p:sp>
        <p:nvSpPr>
          <p:cNvPr id="104945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96580" y="3855839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 4"/>
          <p:cNvSpPr/>
          <p:nvPr>
            <p:custDataLst>
              <p:tags r:id="rId3"/>
            </p:custDataLst>
          </p:nvPr>
        </p:nvSpPr>
        <p:spPr>
          <a:xfrm>
            <a:off x="708536" y="4209886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文本框 5"/>
          <p:cNvSpPr txBox="1"/>
          <p:nvPr>
            <p:custDataLst>
              <p:tags r:id="rId4"/>
            </p:custDataLst>
          </p:nvPr>
        </p:nvSpPr>
        <p:spPr>
          <a:xfrm>
            <a:off x="1002015" y="4166801"/>
            <a:ext cx="2989440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业主应遵守物业的停车规定，不得随意停放车辆，不得占用消防通道和公共通道。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5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45701" y="3855839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8" name="矩形 57"/>
          <p:cNvSpPr/>
          <p:nvPr>
            <p:custDataLst>
              <p:tags r:id="rId6"/>
            </p:custDataLst>
          </p:nvPr>
        </p:nvSpPr>
        <p:spPr>
          <a:xfrm>
            <a:off x="4357657" y="4209886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文本框 58"/>
          <p:cNvSpPr txBox="1"/>
          <p:nvPr>
            <p:custDataLst>
              <p:tags r:id="rId7"/>
            </p:custDataLst>
          </p:nvPr>
        </p:nvSpPr>
        <p:spPr>
          <a:xfrm>
            <a:off x="4651135" y="4166801"/>
            <a:ext cx="2989440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业主应遵守物业的装修规定，不得擅自进行装修，不得影响其他业主的正常生活。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2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94197" y="3855839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61"/>
          <p:cNvSpPr/>
          <p:nvPr>
            <p:custDataLst>
              <p:tags r:id="rId9"/>
            </p:custDataLst>
          </p:nvPr>
        </p:nvSpPr>
        <p:spPr>
          <a:xfrm>
            <a:off x="8006778" y="4209886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62"/>
          <p:cNvSpPr txBox="1"/>
          <p:nvPr>
            <p:custDataLst>
              <p:tags r:id="rId10"/>
            </p:custDataLst>
          </p:nvPr>
        </p:nvSpPr>
        <p:spPr>
          <a:xfrm>
            <a:off x="8300256" y="4166801"/>
            <a:ext cx="2989440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业主应遵守物业的宠物管理规定，不得饲养大型犬、烈性犬等危险动物，不得影响其他业主的正常生活。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8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782218" y="1394368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0" name="矩形 65"/>
          <p:cNvSpPr/>
          <p:nvPr>
            <p:custDataLst>
              <p:tags r:id="rId12"/>
            </p:custDataLst>
          </p:nvPr>
        </p:nvSpPr>
        <p:spPr>
          <a:xfrm>
            <a:off x="694799" y="1747791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66"/>
          <p:cNvSpPr txBox="1"/>
          <p:nvPr>
            <p:custDataLst>
              <p:tags r:id="rId13"/>
            </p:custDataLst>
          </p:nvPr>
        </p:nvSpPr>
        <p:spPr>
          <a:xfrm>
            <a:off x="988277" y="1704706"/>
            <a:ext cx="2989440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业主应遵守物业使用规定，不得擅自改变房屋结构、外观和用途。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74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31339" y="1394368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矩形 69"/>
          <p:cNvSpPr/>
          <p:nvPr>
            <p:custDataLst>
              <p:tags r:id="rId15"/>
            </p:custDataLst>
          </p:nvPr>
        </p:nvSpPr>
        <p:spPr>
          <a:xfrm>
            <a:off x="4343295" y="1747791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文本框 70"/>
          <p:cNvSpPr txBox="1"/>
          <p:nvPr>
            <p:custDataLst>
              <p:tags r:id="rId16"/>
            </p:custDataLst>
          </p:nvPr>
        </p:nvSpPr>
        <p:spPr>
          <a:xfrm>
            <a:off x="4636774" y="1704706"/>
            <a:ext cx="2989440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业主应保持房屋内部整洁，不得堆放杂物、垃圾，不得影响其他业主的正常生活。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0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80460" y="1394368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2" name="矩形 73"/>
          <p:cNvSpPr/>
          <p:nvPr>
            <p:custDataLst>
              <p:tags r:id="rId18"/>
            </p:custDataLst>
          </p:nvPr>
        </p:nvSpPr>
        <p:spPr>
          <a:xfrm>
            <a:off x="7992416" y="1747791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文本框 74"/>
          <p:cNvSpPr txBox="1"/>
          <p:nvPr>
            <p:custDataLst>
              <p:tags r:id="rId19"/>
            </p:custDataLst>
          </p:nvPr>
        </p:nvSpPr>
        <p:spPr>
          <a:xfrm>
            <a:off x="8285894" y="1704706"/>
            <a:ext cx="2989440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业主应遵守公共区域的使用规定，不得占用公共区域进行经营活动。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https://d.book118.com/866221030120010034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54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22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物业规定的合理解释</vt:lpstr>
      <vt:lpstr>目录</vt:lpstr>
      <vt:lpstr>物业规定的目的和意义</vt:lpstr>
      <vt:lpstr>维护业主权益</vt:lpstr>
      <vt:lpstr>保障物业安全</vt:lpstr>
      <vt:lpstr>提升居住环境</vt:lpstr>
      <vt:lpstr>促进社区和谐</vt:lpstr>
      <vt:lpstr>物业规定的制定依据</vt:lpstr>
      <vt:lpstr>国家法律法规</vt:lpstr>
      <vt:lpstr>地方政策规定</vt:lpstr>
      <vt:lpstr>业主公约</vt:lpstr>
      <vt:lpstr>业主委员会决议</vt:lpstr>
      <vt:lpstr>物业规定的具体内容</vt:lpstr>
      <vt:lpstr>物业使用规定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2024-09-03T16:57:29.695</cp:lastPrinted>
  <dcterms:created xsi:type="dcterms:W3CDTF">2024-09-03T08:57:29Z</dcterms:created>
  <dcterms:modified xsi:type="dcterms:W3CDTF">2024-09-03T08:57:31Z</dcterms:modified>
</cp:coreProperties>
</file>