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mf" ContentType="image/x-wmf"/>
  <Default Extension="gif" ContentType="image/gif"/>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7" r:id="rId36"/>
  </p:sldIdLst>
  <p:sldSz cx="9144000" cy="6858000"/>
  <p:notesSz cx="6858000" cy="9144000"/>
  <p:custDataLst>
    <p:tags r:id="rId3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tags" Target="tags/tag1.xml" /><Relationship Id="rId38" Type="http://schemas.openxmlformats.org/officeDocument/2006/relationships/presProps" Target="presProps.xml" /><Relationship Id="rId39" Type="http://schemas.openxmlformats.org/officeDocument/2006/relationships/viewProps" Target="viewProps.xml" /><Relationship Id="rId4" Type="http://schemas.openxmlformats.org/officeDocument/2006/relationships/slide" Target="slides/slide2.xml" /><Relationship Id="rId40" Type="http://schemas.openxmlformats.org/officeDocument/2006/relationships/theme" Target="theme/theme1.xml" /><Relationship Id="rId41"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6D730D-7A86-4CCE-98EA-C9B4543768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36095B-E86B-4513-87FB-D24321540D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0B28CF-DF16-42AF-9555-45CD9CF562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10488C-C635-45D3-8001-B874CE7505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C17981-73AF-4DDC-A87D-F1ABECCE38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21EAF9-89E5-49BD-B88B-5734B51077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B3AC47-7752-4484-B6BE-9586515A73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E31148-ADD9-4A19-97E4-50B8D269A3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42A2AE-9676-4B6A-A158-D20381A909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F569DC-7DA4-4A89-B01F-1ACEA4E9EA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B37309-6077-4C79-B6E0-950E7C2504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a:prstGeom prst="rect">
            <a:avLst/>
          </a:prstGeo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a:xfrm>
            <a:off x="457200" y="6356350"/>
            <a:ext cx="2133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en-US" altLang="zh-CN"/>
          </a:p>
        </p:txBody>
      </p:sp>
      <p:sp>
        <p:nvSpPr>
          <p:cNvPr id="5" name="页脚占位符 4"/>
          <p:cNvSpPr>
            <a:spLocks noGrp="1"/>
          </p:cNvSpPr>
          <p:nvPr>
            <p:ph type="ftr" sz="quarter" idx="11"/>
          </p:nvPr>
        </p:nvSpPr>
        <p:spPr>
          <a:xfrm>
            <a:off x="3124200" y="6356350"/>
            <a:ext cx="2895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r>
              <a:rPr lang="en-US" altLang="zh-CN" smtClean="0"/>
              <a:t>第二章 现金流量及其构成</a:t>
            </a:r>
            <a:endParaRPr lang="en-US" altLang="zh-CN"/>
          </a:p>
        </p:txBody>
      </p:sp>
      <p:sp>
        <p:nvSpPr>
          <p:cNvPr id="6" name="灯片编号占位符 5"/>
          <p:cNvSpPr>
            <a:spLocks noGrp="1"/>
          </p:cNvSpPr>
          <p:nvPr>
            <p:ph type="sldNum" sz="quarter" idx="12"/>
          </p:nvPr>
        </p:nvSpPr>
        <p:spPr>
          <a:xfrm>
            <a:off x="6553200" y="6356350"/>
            <a:ext cx="2133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fld id="{C10E7188-F6C3-41A5-9B26-1B2714C42BC4}" type="slidenum">
              <a:rPr lang="en-US" altLang="zh-CN" smtClean="0"/>
              <a:t>‹#›</a:t>
            </a:fld>
            <a:endParaRPr lang="en-US" alt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a:xfrm>
            <a:off x="457200" y="1600200"/>
            <a:ext cx="8229600" cy="4525963"/>
          </a:xfrm>
          <a:prstGeom prst="rect">
            <a:avLst/>
          </a:prstGeo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a:xfrm>
            <a:off x="457200" y="6356350"/>
            <a:ext cx="2133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en-US" altLang="zh-CN"/>
          </a:p>
        </p:txBody>
      </p:sp>
      <p:sp>
        <p:nvSpPr>
          <p:cNvPr id="5" name="页脚占位符 4"/>
          <p:cNvSpPr>
            <a:spLocks noGrp="1"/>
          </p:cNvSpPr>
          <p:nvPr>
            <p:ph type="ftr" sz="quarter" idx="11"/>
          </p:nvPr>
        </p:nvSpPr>
        <p:spPr>
          <a:xfrm>
            <a:off x="3124200" y="6356350"/>
            <a:ext cx="2895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r>
              <a:rPr lang="en-US" altLang="zh-CN" smtClean="0"/>
              <a:t>第二章 现金流量及其构成</a:t>
            </a:r>
            <a:endParaRPr lang="en-US" altLang="zh-CN"/>
          </a:p>
        </p:txBody>
      </p:sp>
      <p:sp>
        <p:nvSpPr>
          <p:cNvPr id="6" name="灯片编号占位符 5"/>
          <p:cNvSpPr>
            <a:spLocks noGrp="1"/>
          </p:cNvSpPr>
          <p:nvPr>
            <p:ph type="sldNum" sz="quarter" idx="12"/>
          </p:nvPr>
        </p:nvSpPr>
        <p:spPr>
          <a:xfrm>
            <a:off x="6553200" y="6356350"/>
            <a:ext cx="2133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fld id="{C7E42378-FC87-419D-A0EC-47D581D92D96}" type="slidenum">
              <a:rPr lang="en-US" altLang="zh-CN" smtClean="0"/>
              <a:t>‹#›</a:t>
            </a:fld>
            <a:endParaRPr lang="en-US" altLang="zh-CN"/>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a:xfrm>
            <a:off x="457200" y="6356350"/>
            <a:ext cx="2133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en-US" altLang="zh-CN"/>
          </a:p>
        </p:txBody>
      </p:sp>
      <p:sp>
        <p:nvSpPr>
          <p:cNvPr id="5" name="页脚占位符 4"/>
          <p:cNvSpPr>
            <a:spLocks noGrp="1"/>
          </p:cNvSpPr>
          <p:nvPr>
            <p:ph type="ftr" sz="quarter" idx="11"/>
          </p:nvPr>
        </p:nvSpPr>
        <p:spPr>
          <a:xfrm>
            <a:off x="3124200" y="6356350"/>
            <a:ext cx="2895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r>
              <a:rPr lang="en-US" altLang="zh-CN" smtClean="0"/>
              <a:t>第二章 现金流量及其构成</a:t>
            </a:r>
            <a:endParaRPr lang="en-US" altLang="zh-CN"/>
          </a:p>
        </p:txBody>
      </p:sp>
      <p:sp>
        <p:nvSpPr>
          <p:cNvPr id="6" name="灯片编号占位符 5"/>
          <p:cNvSpPr>
            <a:spLocks noGrp="1"/>
          </p:cNvSpPr>
          <p:nvPr>
            <p:ph type="sldNum" sz="quarter" idx="12"/>
          </p:nvPr>
        </p:nvSpPr>
        <p:spPr>
          <a:xfrm>
            <a:off x="6553200" y="6356350"/>
            <a:ext cx="2133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fld id="{D2E952BC-1F85-47D7-BC98-200BC73184F2}" type="slidenum">
              <a:rPr lang="en-US" altLang="zh-CN" smtClean="0"/>
              <a:t>‹#›</a:t>
            </a:fld>
            <a:endParaRPr lang="en-US" altLang="zh-CN"/>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a:xfrm>
            <a:off x="457200" y="6356350"/>
            <a:ext cx="2133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en-US" altLang="zh-CN"/>
          </a:p>
        </p:txBody>
      </p:sp>
      <p:sp>
        <p:nvSpPr>
          <p:cNvPr id="6" name="页脚占位符 5"/>
          <p:cNvSpPr>
            <a:spLocks noGrp="1"/>
          </p:cNvSpPr>
          <p:nvPr>
            <p:ph type="ftr" sz="quarter" idx="11"/>
          </p:nvPr>
        </p:nvSpPr>
        <p:spPr>
          <a:xfrm>
            <a:off x="3124200" y="6356350"/>
            <a:ext cx="2895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r>
              <a:rPr lang="en-US" altLang="zh-CN" smtClean="0"/>
              <a:t>第二章 现金流量及其构成</a:t>
            </a:r>
            <a:endParaRPr lang="en-US" altLang="zh-CN"/>
          </a:p>
        </p:txBody>
      </p:sp>
      <p:sp>
        <p:nvSpPr>
          <p:cNvPr id="7" name="灯片编号占位符 6"/>
          <p:cNvSpPr>
            <a:spLocks noGrp="1"/>
          </p:cNvSpPr>
          <p:nvPr>
            <p:ph type="sldNum" sz="quarter" idx="12"/>
          </p:nvPr>
        </p:nvSpPr>
        <p:spPr>
          <a:xfrm>
            <a:off x="6553200" y="6356350"/>
            <a:ext cx="2133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fld id="{8320A16B-DCC7-4ACF-BCBF-E04CE6D5EEA1}" type="slidenum">
              <a:rPr lang="en-US" altLang="zh-CN" smtClean="0"/>
              <a:t>‹#›</a:t>
            </a:fld>
            <a:endParaRPr lang="en-US" altLang="zh-CN"/>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a:prstGeom prst="rect">
            <a:avLst/>
          </a:prstGeo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a:xfrm>
            <a:off x="457200" y="6356350"/>
            <a:ext cx="2133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en-US" altLang="zh-CN"/>
          </a:p>
        </p:txBody>
      </p:sp>
      <p:sp>
        <p:nvSpPr>
          <p:cNvPr id="8" name="页脚占位符 7"/>
          <p:cNvSpPr>
            <a:spLocks noGrp="1"/>
          </p:cNvSpPr>
          <p:nvPr>
            <p:ph type="ftr" sz="quarter" idx="11"/>
          </p:nvPr>
        </p:nvSpPr>
        <p:spPr>
          <a:xfrm>
            <a:off x="3124200" y="6356350"/>
            <a:ext cx="2895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r>
              <a:rPr lang="en-US" altLang="zh-CN" smtClean="0"/>
              <a:t>第二章 现金流量及其构成</a:t>
            </a:r>
            <a:endParaRPr lang="en-US" altLang="zh-CN"/>
          </a:p>
        </p:txBody>
      </p:sp>
      <p:sp>
        <p:nvSpPr>
          <p:cNvPr id="9" name="灯片编号占位符 8"/>
          <p:cNvSpPr>
            <a:spLocks noGrp="1"/>
          </p:cNvSpPr>
          <p:nvPr>
            <p:ph type="sldNum" sz="quarter" idx="12"/>
          </p:nvPr>
        </p:nvSpPr>
        <p:spPr>
          <a:xfrm>
            <a:off x="6553200" y="6356350"/>
            <a:ext cx="2133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fld id="{FADEBB6A-6171-4AB7-B06C-37590BBF3C9F}" type="slidenum">
              <a:rPr lang="en-US" altLang="zh-CN" smtClean="0"/>
              <a:t>‹#›</a:t>
            </a:fld>
            <a:endParaRPr lang="en-US" altLang="zh-CN"/>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a:prstGeom prst="rect">
            <a:avLst/>
          </a:prstGeom>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457200" y="6356350"/>
            <a:ext cx="2133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en-US" altLang="zh-CN"/>
          </a:p>
        </p:txBody>
      </p:sp>
      <p:sp>
        <p:nvSpPr>
          <p:cNvPr id="4" name="页脚占位符 3"/>
          <p:cNvSpPr>
            <a:spLocks noGrp="1"/>
          </p:cNvSpPr>
          <p:nvPr>
            <p:ph type="ftr" sz="quarter" idx="11"/>
          </p:nvPr>
        </p:nvSpPr>
        <p:spPr>
          <a:xfrm>
            <a:off x="3124200" y="6356350"/>
            <a:ext cx="2895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r>
              <a:rPr lang="en-US" altLang="zh-CN" smtClean="0"/>
              <a:t>第二章 现金流量及其构成</a:t>
            </a:r>
            <a:endParaRPr lang="en-US" altLang="zh-CN"/>
          </a:p>
        </p:txBody>
      </p:sp>
      <p:sp>
        <p:nvSpPr>
          <p:cNvPr id="5" name="灯片编号占位符 4"/>
          <p:cNvSpPr>
            <a:spLocks noGrp="1"/>
          </p:cNvSpPr>
          <p:nvPr>
            <p:ph type="sldNum" sz="quarter" idx="12"/>
          </p:nvPr>
        </p:nvSpPr>
        <p:spPr>
          <a:xfrm>
            <a:off x="6553200" y="6356350"/>
            <a:ext cx="2133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fld id="{DD1A4F86-FA8C-4AFC-BEE9-9CD04FFDC5CC}" type="slidenum">
              <a:rPr lang="en-US" altLang="zh-CN" smtClean="0"/>
              <a:t>‹#›</a:t>
            </a:fld>
            <a:endParaRPr lang="en-US" altLang="zh-CN"/>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457200" y="6356350"/>
            <a:ext cx="2133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en-US" altLang="zh-CN"/>
          </a:p>
        </p:txBody>
      </p:sp>
      <p:sp>
        <p:nvSpPr>
          <p:cNvPr id="3" name="页脚占位符 2"/>
          <p:cNvSpPr>
            <a:spLocks noGrp="1"/>
          </p:cNvSpPr>
          <p:nvPr>
            <p:ph type="ftr" sz="quarter" idx="11"/>
          </p:nvPr>
        </p:nvSpPr>
        <p:spPr>
          <a:xfrm>
            <a:off x="3124200" y="6356350"/>
            <a:ext cx="2895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r>
              <a:rPr lang="en-US" altLang="zh-CN" smtClean="0"/>
              <a:t>第二章 现金流量及其构成</a:t>
            </a:r>
            <a:endParaRPr lang="en-US" altLang="zh-CN"/>
          </a:p>
        </p:txBody>
      </p:sp>
      <p:sp>
        <p:nvSpPr>
          <p:cNvPr id="4" name="灯片编号占位符 3"/>
          <p:cNvSpPr>
            <a:spLocks noGrp="1"/>
          </p:cNvSpPr>
          <p:nvPr>
            <p:ph type="sldNum" sz="quarter" idx="12"/>
          </p:nvPr>
        </p:nvSpPr>
        <p:spPr>
          <a:xfrm>
            <a:off x="6553200" y="6356350"/>
            <a:ext cx="2133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fld id="{D3B0DC18-CBC9-4251-9C0C-F92EC2F4A004}" type="slidenum">
              <a:rPr lang="en-US" altLang="zh-CN" smtClean="0"/>
              <a:t>‹#›</a:t>
            </a:fld>
            <a:endParaRPr lang="en-US" altLang="zh-CN"/>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a:prstGeom prst="rect">
            <a:avLst/>
          </a:prstGeo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a:xfrm>
            <a:off x="457200" y="6356350"/>
            <a:ext cx="2133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en-US" altLang="zh-CN"/>
          </a:p>
        </p:txBody>
      </p:sp>
      <p:sp>
        <p:nvSpPr>
          <p:cNvPr id="6" name="页脚占位符 5"/>
          <p:cNvSpPr>
            <a:spLocks noGrp="1"/>
          </p:cNvSpPr>
          <p:nvPr>
            <p:ph type="ftr" sz="quarter" idx="11"/>
          </p:nvPr>
        </p:nvSpPr>
        <p:spPr>
          <a:xfrm>
            <a:off x="3124200" y="6356350"/>
            <a:ext cx="2895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r>
              <a:rPr lang="en-US" altLang="zh-CN" smtClean="0"/>
              <a:t>第二章 现金流量及其构成</a:t>
            </a:r>
            <a:endParaRPr lang="en-US" altLang="zh-CN"/>
          </a:p>
        </p:txBody>
      </p:sp>
      <p:sp>
        <p:nvSpPr>
          <p:cNvPr id="7" name="灯片编号占位符 6"/>
          <p:cNvSpPr>
            <a:spLocks noGrp="1"/>
          </p:cNvSpPr>
          <p:nvPr>
            <p:ph type="sldNum" sz="quarter" idx="12"/>
          </p:nvPr>
        </p:nvSpPr>
        <p:spPr>
          <a:xfrm>
            <a:off x="6553200" y="6356350"/>
            <a:ext cx="2133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fld id="{E8EC0FAC-1778-4BCD-B71B-510940769441}" type="slidenum">
              <a:rPr lang="en-US" altLang="zh-CN" smtClean="0"/>
              <a:t>‹#›</a:t>
            </a:fld>
            <a:endParaRPr lang="en-US" altLang="zh-CN"/>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a:prstGeom prst="rect">
            <a:avLst/>
          </a:prstGeo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zh-CN" altLang="en-US"/>
          </a:p>
        </p:txBody>
      </p:sp>
      <p:sp>
        <p:nvSpPr>
          <p:cNvPr id="4" name="文本占位符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a:xfrm>
            <a:off x="457200" y="6356350"/>
            <a:ext cx="2133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en-US" altLang="zh-CN"/>
          </a:p>
        </p:txBody>
      </p:sp>
      <p:sp>
        <p:nvSpPr>
          <p:cNvPr id="6" name="页脚占位符 5"/>
          <p:cNvSpPr>
            <a:spLocks noGrp="1"/>
          </p:cNvSpPr>
          <p:nvPr>
            <p:ph type="ftr" sz="quarter" idx="11"/>
          </p:nvPr>
        </p:nvSpPr>
        <p:spPr>
          <a:xfrm>
            <a:off x="3124200" y="6356350"/>
            <a:ext cx="2895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r>
              <a:rPr lang="en-US" altLang="zh-CN" smtClean="0"/>
              <a:t>第二章 现金流量及其构成</a:t>
            </a:r>
            <a:endParaRPr lang="en-US" altLang="zh-CN"/>
          </a:p>
        </p:txBody>
      </p:sp>
      <p:sp>
        <p:nvSpPr>
          <p:cNvPr id="7" name="灯片编号占位符 6"/>
          <p:cNvSpPr>
            <a:spLocks noGrp="1"/>
          </p:cNvSpPr>
          <p:nvPr>
            <p:ph type="sldNum" sz="quarter" idx="12"/>
          </p:nvPr>
        </p:nvSpPr>
        <p:spPr>
          <a:xfrm>
            <a:off x="6553200" y="6356350"/>
            <a:ext cx="2133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fld id="{4B0FA355-8651-43C2-808D-8A72137167FE}" type="slidenum">
              <a:rPr lang="en-US" altLang="zh-CN" smtClean="0"/>
              <a:t>‹#›</a:t>
            </a:fld>
            <a:endParaRPr lang="en-US" altLang="zh-CN"/>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a:prstGeom prst="rect">
            <a:avLst/>
          </a:prstGeom>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1600200"/>
            <a:ext cx="8229600" cy="4525963"/>
          </a:xfrm>
          <a:prstGeom prst="rect">
            <a:avLst/>
          </a:prstGeo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a:xfrm>
            <a:off x="457200" y="6356350"/>
            <a:ext cx="2133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en-US" altLang="zh-CN"/>
          </a:p>
        </p:txBody>
      </p:sp>
      <p:sp>
        <p:nvSpPr>
          <p:cNvPr id="5" name="页脚占位符 4"/>
          <p:cNvSpPr>
            <a:spLocks noGrp="1"/>
          </p:cNvSpPr>
          <p:nvPr>
            <p:ph type="ftr" sz="quarter" idx="11"/>
          </p:nvPr>
        </p:nvSpPr>
        <p:spPr>
          <a:xfrm>
            <a:off x="3124200" y="6356350"/>
            <a:ext cx="2895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r>
              <a:rPr lang="en-US" altLang="zh-CN" smtClean="0"/>
              <a:t>第二章 现金流量及其构成</a:t>
            </a:r>
            <a:endParaRPr lang="en-US" altLang="zh-CN"/>
          </a:p>
        </p:txBody>
      </p:sp>
      <p:sp>
        <p:nvSpPr>
          <p:cNvPr id="6" name="灯片编号占位符 5"/>
          <p:cNvSpPr>
            <a:spLocks noGrp="1"/>
          </p:cNvSpPr>
          <p:nvPr>
            <p:ph type="sldNum" sz="quarter" idx="12"/>
          </p:nvPr>
        </p:nvSpPr>
        <p:spPr>
          <a:xfrm>
            <a:off x="6553200" y="6356350"/>
            <a:ext cx="2133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fld id="{CC05B622-7101-4C67-B9A3-0BC9AAD61F37}" type="slidenum">
              <a:rPr lang="en-US" altLang="zh-CN" smtClean="0"/>
              <a:t>‹#›</a:t>
            </a:fld>
            <a:endParaRPr lang="en-US" altLang="zh-CN"/>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a:prstGeom prst="rect">
            <a:avLst/>
          </a:prstGeo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a:prstGeom prst="rect">
            <a:avLst/>
          </a:prstGeo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a:xfrm>
            <a:off x="457200" y="6356350"/>
            <a:ext cx="2133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en-US" altLang="zh-CN"/>
          </a:p>
        </p:txBody>
      </p:sp>
      <p:sp>
        <p:nvSpPr>
          <p:cNvPr id="5" name="页脚占位符 4"/>
          <p:cNvSpPr>
            <a:spLocks noGrp="1"/>
          </p:cNvSpPr>
          <p:nvPr>
            <p:ph type="ftr" sz="quarter" idx="11"/>
          </p:nvPr>
        </p:nvSpPr>
        <p:spPr>
          <a:xfrm>
            <a:off x="3124200" y="6356350"/>
            <a:ext cx="2895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r>
              <a:rPr lang="en-US" altLang="zh-CN" smtClean="0"/>
              <a:t>第二章 现金流量及其构成</a:t>
            </a:r>
            <a:endParaRPr lang="en-US" altLang="zh-CN"/>
          </a:p>
        </p:txBody>
      </p:sp>
      <p:sp>
        <p:nvSpPr>
          <p:cNvPr id="6" name="灯片编号占位符 5"/>
          <p:cNvSpPr>
            <a:spLocks noGrp="1"/>
          </p:cNvSpPr>
          <p:nvPr>
            <p:ph type="sldNum" sz="quarter" idx="12"/>
          </p:nvPr>
        </p:nvSpPr>
        <p:spPr>
          <a:xfrm>
            <a:off x="6553200" y="6356350"/>
            <a:ext cx="2133600" cy="365125"/>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fld id="{24FFD884-7F49-40FF-B854-782CE15B2E5A}" type="slidenum">
              <a:rPr lang="en-US" altLang="zh-CN" smtClean="0"/>
              <a:t>‹#›</a:t>
            </a:fld>
            <a:endParaRPr lang="en-US" altLang="zh-CN"/>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cSld name="内容">
    <p:spTree>
      <p:nvGrpSpPr>
        <p:cNvPr id="1" name=""/>
        <p:cNvGrpSpPr/>
        <p:nvPr/>
      </p:nvGrpSpPr>
      <p:grpSpPr>
        <a:xfrm>
          <a:off x="0" y="0"/>
          <a:ext cx="0" cy="0"/>
        </a:xfrm>
      </p:grpSpPr>
      <p:sp>
        <p:nvSpPr>
          <p:cNvPr id="2" name="内容占位符 1"/>
          <p:cNvSpPr>
            <a:spLocks noGrp="1"/>
          </p:cNvSpPr>
          <p:nvPr>
            <p:ph/>
          </p:nvPr>
        </p:nvSpPr>
        <p:spPr>
          <a:xfrm>
            <a:off x="1150938" y="617538"/>
            <a:ext cx="7804150" cy="5514975"/>
          </a:xfrm>
          <a:prstGeom prst="rect">
            <a:avLst/>
          </a:prstGeo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3" name="日期占位符 2"/>
          <p:cNvSpPr>
            <a:spLocks noGrp="1"/>
          </p:cNvSpPr>
          <p:nvPr>
            <p:ph type="dt" sz="half" idx="10"/>
          </p:nvPr>
        </p:nvSpPr>
        <p:spPr>
          <a:xfrm>
            <a:off x="914400" y="6324600"/>
            <a:ext cx="1905000" cy="457200"/>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en-US" altLang="zh-CN"/>
          </a:p>
        </p:txBody>
      </p:sp>
      <p:sp>
        <p:nvSpPr>
          <p:cNvPr id="4" name="页脚占位符 3"/>
          <p:cNvSpPr>
            <a:spLocks noGrp="1"/>
          </p:cNvSpPr>
          <p:nvPr>
            <p:ph type="ftr" sz="quarter" idx="11"/>
          </p:nvPr>
        </p:nvSpPr>
        <p:spPr>
          <a:xfrm>
            <a:off x="3352800" y="6324600"/>
            <a:ext cx="2895600" cy="457200"/>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r>
              <a:rPr lang="en-US" altLang="zh-CN"/>
              <a:t>第二章 现金流量及其构成</a:t>
            </a:r>
          </a:p>
        </p:txBody>
      </p:sp>
      <p:sp>
        <p:nvSpPr>
          <p:cNvPr id="5" name="灯片编号占位符 4"/>
          <p:cNvSpPr>
            <a:spLocks noGrp="1"/>
          </p:cNvSpPr>
          <p:nvPr>
            <p:ph type="sldNum" sz="quarter" idx="12"/>
          </p:nvPr>
        </p:nvSpPr>
        <p:spPr>
          <a:xfrm>
            <a:off x="6781800" y="6324600"/>
            <a:ext cx="1905000" cy="457200"/>
          </a:xfrm>
          <a:prstGeom prst="rect">
            <a:avLst/>
          </a:prstGeom>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fld id="{D25C7DFA-1C4F-4AD8-A84F-7AF0AECDBB48}" type="slidenum">
              <a:rPr lang="en-US" altLang="zh-CN"/>
              <a:t>‹#›</a:t>
            </a:fld>
            <a:endParaRPr lang="en-US" altLang="zh-CN"/>
          </a:p>
        </p:txBody>
      </p:sp>
    </p:spTree>
    <p:extLst>
      <p:ext uri="{BB962C8B-B14F-4D97-AF65-F5344CB8AC3E}">
        <p14:creationId xmlns:p14="http://schemas.microsoft.com/office/powerpoint/2010/main" val="1776158822"/>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image" Target="../media/image1.jpe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13"/>
          <a:tile tx="0" ty="0" sx="100000" sy="100000" flip="none" algn="tl"/>
        </a:blip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Lst>
  <p:transition/>
  <p:timing/>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3.xml" TargetMode="Interna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gif"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3.xml" TargetMode="Internal" /><Relationship Id="rId3" Type="http://schemas.openxmlformats.org/officeDocument/2006/relationships/image" Target="../media/image3.gif"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gif"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gif" /><Relationship Id="rId3" Type="http://schemas.openxmlformats.org/officeDocument/2006/relationships/hyperlink" Target="http://www.hkis.org.hk/index.html" TargetMode="Externa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emf"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wmf"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gif"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7.xml" TargetMode="Internal" /><Relationship Id="rId3" Type="http://schemas.openxmlformats.org/officeDocument/2006/relationships/slide" Target="slide6.xml" TargetMode="Interna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3.xml" TargetMode="Internal" /><Relationship Id="rId3" Type="http://schemas.openxmlformats.org/officeDocument/2006/relationships/image" Target="../media/image9.gif"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wmf"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6232031135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MasterPhAnim="0">
  <p:cSld name="">
    <p:spTree>
      <p:nvGrpSpPr>
        <p:cNvPr id="1" name=""/>
        <p:cNvGrpSpPr/>
        <p:nvPr/>
      </p:nvGrpSpPr>
      <p:grpSpPr>
        <a:xfrm>
          <a:off x="0" y="0"/>
          <a:ext cx="0" cy="0"/>
        </a:xfrm>
      </p:grpSpPr>
      <p:sp>
        <p:nvSpPr>
          <p:cNvPr id="6" name="页脚占位符 2"/>
          <p:cNvSpPr>
            <a:spLocks noGrp="1"/>
          </p:cNvSpPr>
          <p:nvPr>
            <p:ph type="ftr" sz="quarter" idx="11"/>
          </p:nvPr>
        </p:nvSpPr>
        <p:spPr/>
        <p:txBody>
          <a:bodyPr/>
          <a:lstStyle/>
          <a:p>
            <a:r>
              <a:rPr lang="en-US" altLang="zh-CN"/>
              <a:t>第二章 现金流量及其构成</a:t>
            </a:r>
          </a:p>
        </p:txBody>
      </p:sp>
      <p:sp>
        <p:nvSpPr>
          <p:cNvPr id="7" name="灯片编号占位符 3"/>
          <p:cNvSpPr>
            <a:spLocks noGrp="1"/>
          </p:cNvSpPr>
          <p:nvPr>
            <p:ph type="sldNum" sz="quarter" idx="12"/>
          </p:nvPr>
        </p:nvSpPr>
        <p:spPr/>
        <p:txBody>
          <a:bodyPr/>
          <a:lstStyle/>
          <a:p>
            <a:fld id="{C78AFEC9-D985-41B5-B1CD-9D1154D3BB10}" type="slidenum">
              <a:rPr lang="en-US" altLang="zh-CN"/>
              <a:t>1</a:t>
            </a:fld>
            <a:endParaRPr lang="en-US" altLang="zh-CN"/>
          </a:p>
        </p:txBody>
      </p:sp>
      <p:sp>
        <p:nvSpPr>
          <p:cNvPr id="18435" name="Rectangle 3"/>
          <p:cNvSpPr>
            <a:spLocks noGrp="1" noChangeArrowheads="1"/>
          </p:cNvSpPr>
          <p:nvPr>
            <p:ph type="body" idx="4294967295"/>
          </p:nvPr>
        </p:nvSpPr>
        <p:spPr>
          <a:xfrm>
            <a:off x="0" y="2286000"/>
            <a:ext cx="3810000" cy="2209800"/>
          </a:xfrm>
          <a:prstGeom prst="rect">
            <a:avLst/>
          </a:prstGeom>
          <a:noFill/>
          <a:extLst>
            <a:ext uri="{91240B29-F687-4F45-9708-019B960494DF}">
              <a14:hiddenLine xmlns:a14="http://schemas.microsoft.com/office/drawing/2010/main" w="9525" cap="flat" cmpd="sng">
                <a:solidFill>
                  <a:schemeClr val="tx1"/>
                </a:solidFill>
                <a:prstDash val="solid"/>
                <a:miter lim="800000"/>
                <a:headEnd/>
                <a:tailEnd/>
              </a14:hiddenLine>
            </a:ext>
          </a:extLst>
        </p:spPr>
        <p:txBody>
          <a:bodyPr/>
          <a:lstStyle/>
          <a:p>
            <a:pPr marL="609600" indent="-609600">
              <a:buClr>
                <a:schemeClr val="hlink"/>
              </a:buClr>
              <a:buSzTx/>
              <a:buFont typeface="Wingdings 2" pitchFamily="18" charset="2"/>
              <a:buChar char="?"/>
            </a:pPr>
            <a:r>
              <a:rPr lang="zh-CN" altLang="en-US" sz="2800" b="1">
                <a:solidFill>
                  <a:schemeClr val="hlink"/>
                </a:solidFill>
              </a:rPr>
              <a:t>现金流量的概念</a:t>
            </a:r>
          </a:p>
          <a:p>
            <a:pPr marL="990600" lvl="1" indent="-533400">
              <a:buClr>
                <a:schemeClr val="folHlink"/>
              </a:buClr>
              <a:buSzTx/>
              <a:buFont typeface="Wingdings" pitchFamily="2" charset="2"/>
              <a:buChar char="v"/>
            </a:pPr>
            <a:r>
              <a:rPr lang="zh-CN" altLang="en-US" b="1">
                <a:solidFill>
                  <a:schemeClr val="folHlink"/>
                </a:solidFill>
              </a:rPr>
              <a:t>现金流入</a:t>
            </a:r>
          </a:p>
          <a:p>
            <a:pPr marL="990600" lvl="1" indent="-533400">
              <a:buClr>
                <a:schemeClr val="folHlink"/>
              </a:buClr>
              <a:buSzTx/>
              <a:buFont typeface="Wingdings" pitchFamily="2" charset="2"/>
              <a:buChar char="v"/>
            </a:pPr>
            <a:r>
              <a:rPr lang="zh-CN" altLang="en-US" b="1">
                <a:solidFill>
                  <a:schemeClr val="folHlink"/>
                </a:solidFill>
              </a:rPr>
              <a:t>现金流出</a:t>
            </a:r>
          </a:p>
          <a:p>
            <a:pPr marL="990600" lvl="1" indent="-533400">
              <a:buClr>
                <a:schemeClr val="folHlink"/>
              </a:buClr>
              <a:buSzTx/>
              <a:buFont typeface="Wingdings" pitchFamily="2" charset="2"/>
              <a:buChar char="v"/>
            </a:pPr>
            <a:r>
              <a:rPr lang="zh-CN" altLang="en-US" b="1">
                <a:solidFill>
                  <a:schemeClr val="folHlink"/>
                </a:solidFill>
              </a:rPr>
              <a:t>净现金流量</a:t>
            </a:r>
          </a:p>
        </p:txBody>
      </p:sp>
      <p:sp>
        <p:nvSpPr>
          <p:cNvPr id="18437" name="Text Box 5"/>
          <p:cNvSpPr txBox="1">
            <a:spLocks noChangeArrowheads="1"/>
          </p:cNvSpPr>
          <p:nvPr/>
        </p:nvSpPr>
        <p:spPr bwMode="auto">
          <a:xfrm>
            <a:off x="4191000" y="2249488"/>
            <a:ext cx="4724400" cy="3724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57150">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20000"/>
              </a:spcBef>
              <a:buClr>
                <a:schemeClr val="hlink"/>
              </a:buClr>
              <a:buFont typeface="Wingdings 2" pitchFamily="18" charset="2"/>
              <a:buChar char="?"/>
            </a:pPr>
            <a:r>
              <a:rPr lang="zh-CN" altLang="en-US" sz="2800">
                <a:solidFill>
                  <a:schemeClr val="hlink"/>
                </a:solidFill>
                <a:effectLst/>
                <a:latin typeface="Tahoma" pitchFamily="34" charset="0"/>
              </a:rPr>
              <a:t>现金流量的构成</a:t>
            </a:r>
          </a:p>
          <a:p>
            <a:pPr lvl="1" algn="l">
              <a:spcBef>
                <a:spcPct val="20000"/>
              </a:spcBef>
              <a:buClr>
                <a:schemeClr val="folHlink"/>
              </a:buClr>
              <a:buFont typeface="Wingdings" pitchFamily="2" charset="2"/>
              <a:buChar char="v"/>
            </a:pPr>
            <a:r>
              <a:rPr lang="zh-CN" altLang="en-US" sz="2800">
                <a:effectLst>
                  <a:outerShdw blurRad="38100" dist="38100" dir="2700000" algn="tl">
                    <a:srgbClr val="C0C0C0"/>
                  </a:outerShdw>
                </a:effectLst>
                <a:latin typeface="Tahoma" pitchFamily="34" charset="0"/>
              </a:rPr>
              <a:t>投资</a:t>
            </a:r>
            <a:endParaRPr lang="zh-CN" altLang="en-US" sz="2800">
              <a:solidFill>
                <a:schemeClr val="folHlink"/>
              </a:solidFill>
              <a:effectLst/>
              <a:latin typeface="Tahoma" pitchFamily="34" charset="0"/>
            </a:endParaRPr>
          </a:p>
          <a:p>
            <a:pPr lvl="1" algn="l">
              <a:spcBef>
                <a:spcPct val="20000"/>
              </a:spcBef>
              <a:buClr>
                <a:schemeClr val="folHlink"/>
              </a:buClr>
              <a:buFont typeface="Wingdings" pitchFamily="2" charset="2"/>
              <a:buChar char="v"/>
            </a:pPr>
            <a:r>
              <a:rPr lang="zh-CN" altLang="en-US" sz="2800">
                <a:effectLst/>
                <a:latin typeface="Tahoma" pitchFamily="34" charset="0"/>
              </a:rPr>
              <a:t>成本费用</a:t>
            </a:r>
            <a:endParaRPr lang="zh-CN" altLang="en-US" sz="2800">
              <a:solidFill>
                <a:schemeClr val="folHlink"/>
              </a:solidFill>
              <a:effectLst/>
              <a:latin typeface="Tahoma" pitchFamily="34" charset="0"/>
            </a:endParaRPr>
          </a:p>
          <a:p>
            <a:pPr lvl="1" algn="l">
              <a:spcBef>
                <a:spcPct val="20000"/>
              </a:spcBef>
              <a:buClr>
                <a:schemeClr val="folHlink"/>
              </a:buClr>
              <a:buFont typeface="Wingdings" pitchFamily="2" charset="2"/>
              <a:buChar char="v"/>
            </a:pPr>
            <a:r>
              <a:rPr lang="zh-CN" altLang="en-US" sz="2800">
                <a:effectLst/>
                <a:latin typeface="Tahoma" pitchFamily="34" charset="0"/>
              </a:rPr>
              <a:t>销售收入</a:t>
            </a:r>
          </a:p>
          <a:p>
            <a:pPr lvl="1" algn="l">
              <a:spcBef>
                <a:spcPct val="20000"/>
              </a:spcBef>
              <a:buClr>
                <a:schemeClr val="folHlink"/>
              </a:buClr>
              <a:buFont typeface="Wingdings" pitchFamily="2" charset="2"/>
              <a:buChar char="v"/>
            </a:pPr>
            <a:r>
              <a:rPr lang="zh-CN" altLang="en-US" sz="2800">
                <a:effectLst/>
                <a:latin typeface="Tahoma" pitchFamily="34" charset="0"/>
              </a:rPr>
              <a:t>税金</a:t>
            </a:r>
          </a:p>
          <a:p>
            <a:pPr lvl="1" algn="l">
              <a:spcBef>
                <a:spcPct val="20000"/>
              </a:spcBef>
              <a:buClr>
                <a:schemeClr val="folHlink"/>
              </a:buClr>
              <a:buFont typeface="Wingdings" pitchFamily="2" charset="2"/>
              <a:buChar char="v"/>
            </a:pPr>
            <a:r>
              <a:rPr lang="zh-CN" altLang="en-US" sz="2800">
                <a:effectLst/>
                <a:latin typeface="Tahoma" pitchFamily="34" charset="0"/>
              </a:rPr>
              <a:t>利润</a:t>
            </a:r>
          </a:p>
          <a:p>
            <a:pPr>
              <a:spcBef>
                <a:spcPct val="50000"/>
              </a:spcBef>
              <a:buClr>
                <a:schemeClr val="folHlink"/>
              </a:buClr>
              <a:buSzPct val="60000"/>
              <a:buFont typeface="Wingdings" pitchFamily="2" charset="2"/>
              <a:buNone/>
            </a:pPr>
            <a:endParaRPr lang="en-US" altLang="zh-CN" sz="2800">
              <a:solidFill>
                <a:schemeClr val="bg1"/>
              </a:solidFill>
              <a:effectLst/>
              <a:latin typeface="宋体" pitchFamily="2" charset="-122"/>
            </a:endParaRPr>
          </a:p>
        </p:txBody>
      </p:sp>
      <p:sp>
        <p:nvSpPr>
          <p:cNvPr id="18438" name="Rectangle 6"/>
          <p:cNvSpPr>
            <a:spLocks noChangeArrowheads="1"/>
          </p:cNvSpPr>
          <p:nvPr/>
        </p:nvSpPr>
        <p:spPr bwMode="auto">
          <a:xfrm>
            <a:off x="1476375" y="836613"/>
            <a:ext cx="5472113" cy="792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marL="342900" indent="-342900">
              <a:spcBef>
                <a:spcPct val="40000"/>
              </a:spcBef>
              <a:buClr>
                <a:schemeClr val="folHlink"/>
              </a:buClr>
              <a:buSzPct val="60000"/>
              <a:buFont typeface="Wingdings" pitchFamily="2" charset="2"/>
              <a:buNone/>
            </a:pPr>
            <a:r>
              <a:rPr lang="zh-CN" altLang="en-US" sz="3200">
                <a:solidFill>
                  <a:srgbClr val="000099"/>
                </a:solidFill>
                <a:effectLst/>
              </a:rPr>
              <a:t>本章主要内容</a:t>
            </a:r>
          </a:p>
          <a:p>
            <a:pPr marL="342900" indent="-342900">
              <a:spcBef>
                <a:spcPct val="20000"/>
              </a:spcBef>
              <a:buClr>
                <a:schemeClr val="folHlink"/>
              </a:buClr>
              <a:buSzPct val="60000"/>
              <a:buFont typeface="Wingdings" pitchFamily="2" charset="2"/>
              <a:buNone/>
            </a:pPr>
            <a:endParaRPr lang="zh-CN" altLang="en-US" sz="2800">
              <a:solidFill>
                <a:srgbClr val="000099"/>
              </a:solidFill>
              <a:effectLst/>
              <a:latin typeface="Tahoma" pitchFamily="34" charset="0"/>
              <a:ea typeface="楷体_GB2312" pitchFamily="1" charset="-122"/>
            </a:endParaRPr>
          </a:p>
          <a:p>
            <a:pPr marL="342900" indent="-342900">
              <a:spcBef>
                <a:spcPct val="20000"/>
              </a:spcBef>
              <a:buClr>
                <a:schemeClr val="folHlink"/>
              </a:buClr>
              <a:buSzPct val="60000"/>
              <a:buFont typeface="Wingdings" pitchFamily="2" charset="2"/>
              <a:buNone/>
            </a:pPr>
            <a:endParaRPr lang="zh-CN" altLang="en-US" sz="2800">
              <a:solidFill>
                <a:srgbClr val="000099"/>
              </a:solidFill>
              <a:effectLst/>
              <a:latin typeface="Tahoma" pitchFamily="34" charset="0"/>
              <a:ea typeface="楷体_GB2312" pitchFamily="1" charset="-122"/>
            </a:endParaRPr>
          </a:p>
          <a:p>
            <a:pPr marL="342900" indent="-342900">
              <a:spcBef>
                <a:spcPct val="20000"/>
              </a:spcBef>
              <a:buClr>
                <a:schemeClr val="folHlink"/>
              </a:buClr>
              <a:buSzPct val="60000"/>
              <a:buFont typeface="Wingdings" pitchFamily="2" charset="2"/>
              <a:buNone/>
            </a:pPr>
            <a:endParaRPr lang="en-US" altLang="zh-CN" sz="2800">
              <a:solidFill>
                <a:srgbClr val="000099"/>
              </a:solidFill>
              <a:effectLst/>
              <a:latin typeface="Tahoma" pitchFamily="34" charset="0"/>
              <a:ea typeface="楷体_GB2312" pitchFamily="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dissolve">
                                      <p:cBhvr>
                                        <p:cTn id="7" dur="500"/>
                                        <p:tgtEl>
                                          <p:spTgt spid="18435">
                                            <p:txEl>
                                              <p:pRg st="0" end="0"/>
                                            </p:txEl>
                                          </p:spTgt>
                                        </p:tgtEl>
                                      </p:cBhvr>
                                    </p:animEffect>
                                  </p:childTnLst>
                                </p:cTn>
                              </p:par>
                              <p:par>
                                <p:cTn id="8" presetID="9" presetClass="entr" presetSubtype="0" dur="500" fill="hold" grpId="0" nodeType="withEffect">
                                  <p:stCondLst>
                                    <p:cond delay="0"/>
                                  </p:stCondLst>
                                  <p:childTnLst>
                                    <p:set>
                                      <p:cBhvr>
                                        <p:cTn id="9" dur="1" fill="hold">
                                          <p:stCondLst>
                                            <p:cond delay="0"/>
                                          </p:stCondLst>
                                        </p:cTn>
                                        <p:tgtEl>
                                          <p:spTgt spid="18435">
                                            <p:txEl>
                                              <p:pRg st="1" end="1"/>
                                            </p:txEl>
                                          </p:spTgt>
                                        </p:tgtEl>
                                        <p:attrNameLst>
                                          <p:attrName>style.visibility</p:attrName>
                                        </p:attrNameLst>
                                      </p:cBhvr>
                                      <p:to>
                                        <p:strVal val="visible"/>
                                      </p:to>
                                    </p:set>
                                    <p:animEffect transition="in" filter="dissolve">
                                      <p:cBhvr>
                                        <p:cTn id="10" dur="500"/>
                                        <p:tgtEl>
                                          <p:spTgt spid="18435">
                                            <p:txEl>
                                              <p:pRg st="1" end="1"/>
                                            </p:txEl>
                                          </p:spTgt>
                                        </p:tgtEl>
                                      </p:cBhvr>
                                    </p:animEffect>
                                  </p:childTnLst>
                                </p:cTn>
                              </p:par>
                              <p:par>
                                <p:cTn id="11" presetID="9" presetClass="entr" presetSubtype="0" dur="500" fill="hold" grpId="0" nodeType="withEffect">
                                  <p:stCondLst>
                                    <p:cond delay="0"/>
                                  </p:stCondLst>
                                  <p:childTnLst>
                                    <p:set>
                                      <p:cBhvr>
                                        <p:cTn id="12" dur="1" fill="hold">
                                          <p:stCondLst>
                                            <p:cond delay="0"/>
                                          </p:stCondLst>
                                        </p:cTn>
                                        <p:tgtEl>
                                          <p:spTgt spid="18435">
                                            <p:txEl>
                                              <p:pRg st="2" end="2"/>
                                            </p:txEl>
                                          </p:spTgt>
                                        </p:tgtEl>
                                        <p:attrNameLst>
                                          <p:attrName>style.visibility</p:attrName>
                                        </p:attrNameLst>
                                      </p:cBhvr>
                                      <p:to>
                                        <p:strVal val="visible"/>
                                      </p:to>
                                    </p:set>
                                    <p:animEffect transition="in" filter="dissolve">
                                      <p:cBhvr>
                                        <p:cTn id="13" dur="500"/>
                                        <p:tgtEl>
                                          <p:spTgt spid="18435">
                                            <p:txEl>
                                              <p:pRg st="2" end="2"/>
                                            </p:txEl>
                                          </p:spTgt>
                                        </p:tgtEl>
                                      </p:cBhvr>
                                    </p:animEffect>
                                  </p:childTnLst>
                                </p:cTn>
                              </p:par>
                              <p:par>
                                <p:cTn id="14" presetID="9" presetClass="entr" presetSubtype="0" dur="500" fill="hold" grpId="0" nodeType="withEffect">
                                  <p:stCondLst>
                                    <p:cond delay="0"/>
                                  </p:stCondLst>
                                  <p:childTnLst>
                                    <p:set>
                                      <p:cBhvr>
                                        <p:cTn id="15" dur="1" fill="hold">
                                          <p:stCondLst>
                                            <p:cond delay="0"/>
                                          </p:stCondLst>
                                        </p:cTn>
                                        <p:tgtEl>
                                          <p:spTgt spid="18435">
                                            <p:txEl>
                                              <p:pRg st="3" end="3"/>
                                            </p:txEl>
                                          </p:spTgt>
                                        </p:tgtEl>
                                        <p:attrNameLst>
                                          <p:attrName>style.visibility</p:attrName>
                                        </p:attrNameLst>
                                      </p:cBhvr>
                                      <p:to>
                                        <p:strVal val="visible"/>
                                      </p:to>
                                    </p:set>
                                    <p:animEffect transition="in" filter="dissolve">
                                      <p:cBhvr>
                                        <p:cTn id="16" dur="500"/>
                                        <p:tgtEl>
                                          <p:spTgt spid="18435">
                                            <p:txEl>
                                              <p:pRg st="3" end="3"/>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9" presetClass="entr" presetSubtype="0" dur="500" fill="hold" grpId="0" nodeType="clickEffect">
                                  <p:stCondLst>
                                    <p:cond delay="0"/>
                                  </p:stCondLst>
                                  <p:childTnLst>
                                    <p:set>
                                      <p:cBhvr>
                                        <p:cTn id="20" dur="1" fill="hold">
                                          <p:stCondLst>
                                            <p:cond delay="0"/>
                                          </p:stCondLst>
                                        </p:cTn>
                                        <p:tgtEl>
                                          <p:spTgt spid="18437"/>
                                        </p:tgtEl>
                                        <p:attrNameLst>
                                          <p:attrName>style.visibility</p:attrName>
                                        </p:attrNameLst>
                                      </p:cBhvr>
                                      <p:to>
                                        <p:strVal val="visible"/>
                                      </p:to>
                                    </p:set>
                                    <p:animEffect transition="in" filter="dissolve">
                                      <p:cBhvr>
                                        <p:cTn id="21" dur="500"/>
                                        <p:tgtEl>
                                          <p:spTgt spid="184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uiExpand="1" build="p"/>
      <p:bldP spid="18437"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 name="页脚占位符 2"/>
          <p:cNvSpPr>
            <a:spLocks noGrp="1"/>
          </p:cNvSpPr>
          <p:nvPr>
            <p:ph type="ftr" sz="quarter" idx="11"/>
          </p:nvPr>
        </p:nvSpPr>
        <p:spPr/>
        <p:txBody>
          <a:bodyPr/>
          <a:lstStyle/>
          <a:p>
            <a:r>
              <a:rPr lang="en-US" altLang="zh-CN"/>
              <a:t>第二章 现金流量及其构成</a:t>
            </a:r>
          </a:p>
        </p:txBody>
      </p:sp>
      <p:sp>
        <p:nvSpPr>
          <p:cNvPr id="14" name="灯片编号占位符 3"/>
          <p:cNvSpPr>
            <a:spLocks noGrp="1"/>
          </p:cNvSpPr>
          <p:nvPr>
            <p:ph type="sldNum" sz="quarter" idx="12"/>
          </p:nvPr>
        </p:nvSpPr>
        <p:spPr/>
        <p:txBody>
          <a:bodyPr/>
          <a:lstStyle/>
          <a:p>
            <a:fld id="{993FC3B7-3200-41CF-8EE0-69D453477AD4}" type="slidenum">
              <a:rPr lang="en-US" altLang="zh-CN"/>
              <a:t>2</a:t>
            </a:fld>
            <a:endParaRPr lang="en-US" altLang="zh-CN"/>
          </a:p>
        </p:txBody>
      </p:sp>
      <p:sp>
        <p:nvSpPr>
          <p:cNvPr id="375810" name="Rectangle 2"/>
          <p:cNvSpPr>
            <a:spLocks noGrp="1" noChangeArrowheads="1"/>
          </p:cNvSpPr>
          <p:nvPr>
            <p:ph type="title" idx="4294967295"/>
          </p:nvPr>
        </p:nvSpPr>
        <p:spPr>
          <a:xfrm>
            <a:off x="2951163" y="304800"/>
            <a:ext cx="6192837" cy="769938"/>
          </a:xfrm>
          <a:prstGeom prst="rect">
            <a:avLst/>
          </a:prstGeom>
          <a:noFill/>
          <a:extLst>
            <a:ext uri="{91240B29-F687-4F45-9708-019B960494DF}">
              <a14:hiddenLine xmlns:a14="http://schemas.microsoft.com/office/drawing/2010/main" w="9525" cap="flat" cmpd="sng">
                <a:solidFill>
                  <a:schemeClr val="tx1"/>
                </a:solidFill>
                <a:prstDash val="solid"/>
                <a:miter lim="800000"/>
                <a:headEnd/>
                <a:tailEnd/>
              </a14:hiddenLine>
            </a:ext>
          </a:extLst>
        </p:spPr>
        <p:txBody>
          <a:bodyPr/>
          <a:lstStyle/>
          <a:p>
            <a:pPr>
              <a:buFont typeface="Wingdings 2" pitchFamily="18" charset="2"/>
              <a:buNone/>
            </a:pPr>
            <a:r>
              <a:rPr lang="zh-CN" altLang="en-US" sz="4000" b="1">
                <a:solidFill>
                  <a:schemeClr val="folHlink"/>
                </a:solidFill>
              </a:rPr>
              <a:t>第一节  现金流量的概念</a:t>
            </a:r>
          </a:p>
        </p:txBody>
      </p:sp>
      <p:sp>
        <p:nvSpPr>
          <p:cNvPr id="375811" name="Text Box 3"/>
          <p:cNvSpPr txBox="1">
            <a:spLocks noChangeArrowheads="1"/>
          </p:cNvSpPr>
          <p:nvPr/>
        </p:nvSpPr>
        <p:spPr bwMode="auto">
          <a:xfrm>
            <a:off x="468313" y="1143000"/>
            <a:ext cx="8424862" cy="26797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lnSpc>
                <a:spcPct val="110000"/>
              </a:lnSpc>
              <a:spcBef>
                <a:spcPct val="20000"/>
              </a:spcBef>
              <a:buClr>
                <a:srgbClr val="CC0000"/>
              </a:buClr>
              <a:buSzPct val="60000"/>
              <a:buFont typeface="Wingdings" pitchFamily="2" charset="2"/>
              <a:buNone/>
            </a:pPr>
            <a:r>
              <a:rPr lang="en-US" altLang="zh-CN" sz="3200">
                <a:solidFill>
                  <a:schemeClr val="tx2"/>
                </a:solidFill>
                <a:effectLst/>
                <a:latin typeface="宋体" pitchFamily="2" charset="-122"/>
              </a:rPr>
              <a:t>  </a:t>
            </a:r>
            <a:r>
              <a:rPr lang="zh-CN" altLang="en-US" sz="3200">
                <a:solidFill>
                  <a:schemeClr val="tx2"/>
                </a:solidFill>
                <a:effectLst/>
                <a:latin typeface="宋体" pitchFamily="2" charset="-122"/>
              </a:rPr>
              <a:t>一、基本概念</a:t>
            </a:r>
            <a:endParaRPr lang="zh-CN" altLang="en-US" sz="3200">
              <a:effectLst/>
              <a:latin typeface="宋体" pitchFamily="2" charset="-122"/>
            </a:endParaRPr>
          </a:p>
          <a:p>
            <a:pPr algn="l">
              <a:lnSpc>
                <a:spcPct val="110000"/>
              </a:lnSpc>
              <a:spcBef>
                <a:spcPct val="20000"/>
              </a:spcBef>
              <a:buClr>
                <a:srgbClr val="CC0000"/>
              </a:buClr>
              <a:buSzPct val="60000"/>
              <a:buFont typeface="Wingdings" pitchFamily="2" charset="2"/>
              <a:buNone/>
            </a:pPr>
            <a:r>
              <a:rPr lang="en-US" altLang="zh-CN" sz="2800">
                <a:solidFill>
                  <a:schemeClr val="tx2"/>
                </a:solidFill>
                <a:effectLst/>
                <a:latin typeface="宋体" pitchFamily="2" charset="-122"/>
              </a:rPr>
              <a:t>1.</a:t>
            </a:r>
            <a:r>
              <a:rPr lang="zh-CN" altLang="en-US" sz="2800">
                <a:solidFill>
                  <a:srgbClr val="CC0000"/>
                </a:solidFill>
                <a:effectLst/>
                <a:latin typeface="宋体" pitchFamily="2" charset="-122"/>
              </a:rPr>
              <a:t>现金流出</a:t>
            </a:r>
            <a:r>
              <a:rPr lang="zh-CN" altLang="en-US" sz="2800">
                <a:solidFill>
                  <a:schemeClr val="tx2"/>
                </a:solidFill>
                <a:effectLst/>
                <a:latin typeface="宋体" pitchFamily="2" charset="-122"/>
              </a:rPr>
              <a:t>：</a:t>
            </a:r>
            <a:r>
              <a:rPr lang="zh-CN" altLang="en-US" sz="2800" u="sng">
                <a:solidFill>
                  <a:schemeClr val="tx2"/>
                </a:solidFill>
                <a:effectLst/>
                <a:latin typeface="宋体" pitchFamily="2" charset="-122"/>
              </a:rPr>
              <a:t>相对</a:t>
            </a:r>
            <a:r>
              <a:rPr lang="zh-CN" altLang="en-US" sz="2800">
                <a:solidFill>
                  <a:schemeClr val="tx2"/>
                </a:solidFill>
                <a:effectLst/>
                <a:latin typeface="宋体" pitchFamily="2" charset="-122"/>
              </a:rPr>
              <a:t>某个系统，指在某一时点上流出系统的资金或货币量，如投资、成本费用等。</a:t>
            </a:r>
            <a:r>
              <a:rPr lang="zh-CN" altLang="en-US" sz="2400">
                <a:solidFill>
                  <a:srgbClr val="FF0000"/>
                </a:solidFill>
                <a:effectLst/>
                <a:latin typeface="宋体" pitchFamily="2" charset="-122"/>
              </a:rPr>
              <a:t>用</a:t>
            </a:r>
            <a:r>
              <a:rPr lang="en-US" altLang="zh-CN" sz="2800">
                <a:solidFill>
                  <a:srgbClr val="FF0000"/>
                </a:solidFill>
                <a:effectLst/>
                <a:latin typeface="宋体" pitchFamily="2" charset="-122"/>
              </a:rPr>
              <a:t>CO</a:t>
            </a:r>
            <a:r>
              <a:rPr lang="zh-CN" altLang="en-US" sz="2800">
                <a:solidFill>
                  <a:srgbClr val="FF0000"/>
                </a:solidFill>
                <a:effectLst/>
                <a:latin typeface="宋体" pitchFamily="2" charset="-122"/>
              </a:rPr>
              <a:t>表示</a:t>
            </a:r>
          </a:p>
          <a:p>
            <a:pPr algn="l">
              <a:lnSpc>
                <a:spcPct val="110000"/>
              </a:lnSpc>
              <a:spcBef>
                <a:spcPct val="20000"/>
              </a:spcBef>
              <a:buClr>
                <a:srgbClr val="CC0000"/>
              </a:buClr>
              <a:buSzPct val="60000"/>
              <a:buFont typeface="Wingdings" pitchFamily="2" charset="2"/>
              <a:buNone/>
            </a:pPr>
            <a:r>
              <a:rPr lang="en-US" altLang="zh-CN" sz="2800">
                <a:solidFill>
                  <a:schemeClr val="tx2"/>
                </a:solidFill>
                <a:effectLst/>
                <a:latin typeface="宋体" pitchFamily="2" charset="-122"/>
              </a:rPr>
              <a:t>2.</a:t>
            </a:r>
            <a:r>
              <a:rPr lang="zh-CN" altLang="en-US" sz="2800">
                <a:solidFill>
                  <a:srgbClr val="CC0000"/>
                </a:solidFill>
                <a:effectLst/>
                <a:latin typeface="宋体" pitchFamily="2" charset="-122"/>
              </a:rPr>
              <a:t>现金流入</a:t>
            </a:r>
            <a:r>
              <a:rPr lang="zh-CN" altLang="en-US" sz="2800">
                <a:solidFill>
                  <a:schemeClr val="tx2"/>
                </a:solidFill>
                <a:effectLst/>
                <a:latin typeface="宋体" pitchFamily="2" charset="-122"/>
              </a:rPr>
              <a:t>：</a:t>
            </a:r>
            <a:r>
              <a:rPr lang="zh-CN" altLang="en-US" sz="2800" u="sng">
                <a:solidFill>
                  <a:schemeClr val="tx2"/>
                </a:solidFill>
                <a:effectLst/>
                <a:latin typeface="宋体" pitchFamily="2" charset="-122"/>
              </a:rPr>
              <a:t>相对</a:t>
            </a:r>
            <a:r>
              <a:rPr lang="zh-CN" altLang="en-US" sz="2800">
                <a:solidFill>
                  <a:schemeClr val="tx2"/>
                </a:solidFill>
                <a:effectLst/>
                <a:latin typeface="宋体" pitchFamily="2" charset="-122"/>
              </a:rPr>
              <a:t>一个系统，指在某一时点上流入系统的资金或货币量，如销售收入等。</a:t>
            </a:r>
            <a:r>
              <a:rPr lang="zh-CN" altLang="en-US" sz="2400">
                <a:solidFill>
                  <a:srgbClr val="FF0000"/>
                </a:solidFill>
                <a:effectLst/>
                <a:latin typeface="宋体" pitchFamily="2" charset="-122"/>
              </a:rPr>
              <a:t>用</a:t>
            </a:r>
            <a:r>
              <a:rPr lang="en-US" altLang="zh-CN" sz="2800">
                <a:solidFill>
                  <a:srgbClr val="FF0000"/>
                </a:solidFill>
                <a:effectLst/>
                <a:latin typeface="宋体" pitchFamily="2" charset="-122"/>
              </a:rPr>
              <a:t>CI</a:t>
            </a:r>
            <a:r>
              <a:rPr lang="zh-CN" altLang="en-US" sz="2800">
                <a:solidFill>
                  <a:srgbClr val="FF0000"/>
                </a:solidFill>
                <a:effectLst/>
                <a:latin typeface="宋体" pitchFamily="2" charset="-122"/>
              </a:rPr>
              <a:t>表示</a:t>
            </a:r>
          </a:p>
        </p:txBody>
      </p:sp>
      <p:sp>
        <p:nvSpPr>
          <p:cNvPr id="375813" name="Oval 5"/>
          <p:cNvSpPr>
            <a:spLocks noChangeArrowheads="1"/>
          </p:cNvSpPr>
          <p:nvPr/>
        </p:nvSpPr>
        <p:spPr bwMode="auto">
          <a:xfrm>
            <a:off x="3022600" y="4630738"/>
            <a:ext cx="1219200" cy="1143000"/>
          </a:xfrm>
          <a:prstGeom prst="ellipse">
            <a:avLst/>
          </a:prstGeom>
          <a:noFill/>
          <a:ln w="12700" cap="sq">
            <a:solidFill>
              <a:schemeClr val="tx1"/>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75814" name="AutoShape 6"/>
          <p:cNvSpPr>
            <a:spLocks noChangeArrowheads="1"/>
          </p:cNvSpPr>
          <p:nvPr/>
        </p:nvSpPr>
        <p:spPr bwMode="auto">
          <a:xfrm>
            <a:off x="3708400" y="4005263"/>
            <a:ext cx="503238" cy="854075"/>
          </a:xfrm>
          <a:custGeom>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chemeClr val="accent1"/>
          </a:solidFill>
          <a:ln w="12700" cap="sq">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75815" name="Text Box 7"/>
          <p:cNvSpPr txBox="1">
            <a:spLocks noChangeArrowheads="1"/>
          </p:cNvSpPr>
          <p:nvPr/>
        </p:nvSpPr>
        <p:spPr bwMode="auto">
          <a:xfrm>
            <a:off x="4427538" y="4076700"/>
            <a:ext cx="2057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400">
                <a:effectLst/>
                <a:latin typeface="黑体" pitchFamily="49" charset="-122"/>
                <a:ea typeface="黑体" pitchFamily="49" charset="-122"/>
              </a:rPr>
              <a:t>现金流出量 </a:t>
            </a:r>
          </a:p>
        </p:txBody>
      </p:sp>
      <p:sp>
        <p:nvSpPr>
          <p:cNvPr id="375816" name="AutoShape 8"/>
          <p:cNvSpPr>
            <a:spLocks noChangeArrowheads="1"/>
          </p:cNvSpPr>
          <p:nvPr/>
        </p:nvSpPr>
        <p:spPr bwMode="auto">
          <a:xfrm rot="-16200000" flipH="1" flipV="1">
            <a:off x="3749675" y="5546726"/>
            <a:ext cx="636587" cy="576262"/>
          </a:xfrm>
          <a:custGeom>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chemeClr val="accent1"/>
          </a:solidFill>
          <a:ln w="12700" cap="sq">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75818" name="Text Box 10"/>
          <p:cNvSpPr txBox="1">
            <a:spLocks noChangeArrowheads="1"/>
          </p:cNvSpPr>
          <p:nvPr/>
        </p:nvSpPr>
        <p:spPr bwMode="auto">
          <a:xfrm>
            <a:off x="4500563" y="5805488"/>
            <a:ext cx="1752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400">
                <a:effectLst/>
                <a:latin typeface="黑体" pitchFamily="49" charset="-122"/>
                <a:ea typeface="黑体" pitchFamily="49" charset="-122"/>
              </a:rPr>
              <a:t>现金流入量</a:t>
            </a:r>
          </a:p>
        </p:txBody>
      </p:sp>
      <p:sp>
        <p:nvSpPr>
          <p:cNvPr id="375819" name="Text Box 11"/>
          <p:cNvSpPr txBox="1">
            <a:spLocks noChangeArrowheads="1"/>
          </p:cNvSpPr>
          <p:nvPr/>
        </p:nvSpPr>
        <p:spPr bwMode="auto">
          <a:xfrm>
            <a:off x="3251200" y="5011738"/>
            <a:ext cx="1066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400">
                <a:effectLst/>
                <a:latin typeface="黑体" pitchFamily="49" charset="-122"/>
                <a:ea typeface="黑体" pitchFamily="49" charset="-122"/>
              </a:rPr>
              <a:t>系统</a:t>
            </a:r>
          </a:p>
        </p:txBody>
      </p:sp>
      <p:sp>
        <p:nvSpPr>
          <p:cNvPr id="375820" name="Text Box 12"/>
          <p:cNvSpPr txBox="1">
            <a:spLocks noChangeArrowheads="1"/>
          </p:cNvSpPr>
          <p:nvPr/>
        </p:nvSpPr>
        <p:spPr bwMode="auto">
          <a:xfrm>
            <a:off x="1908175" y="5949950"/>
            <a:ext cx="1828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000">
                <a:effectLst/>
                <a:latin typeface="黑体" pitchFamily="49" charset="-122"/>
                <a:ea typeface="黑体" pitchFamily="49" charset="-122"/>
              </a:rPr>
              <a:t>现金方式收入</a:t>
            </a:r>
          </a:p>
        </p:txBody>
      </p:sp>
      <p:sp>
        <p:nvSpPr>
          <p:cNvPr id="375821" name="Text Box 13"/>
          <p:cNvSpPr txBox="1">
            <a:spLocks noChangeArrowheads="1"/>
          </p:cNvSpPr>
          <p:nvPr/>
        </p:nvSpPr>
        <p:spPr bwMode="auto">
          <a:xfrm>
            <a:off x="1835150" y="3933825"/>
            <a:ext cx="20574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000">
                <a:effectLst/>
                <a:latin typeface="黑体" pitchFamily="49" charset="-122"/>
                <a:ea typeface="黑体" pitchFamily="49" charset="-122"/>
              </a:rPr>
              <a:t>现金方式支出</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375811">
                                            <p:txEl>
                                              <p:pRg st="1" end="1"/>
                                            </p:txEl>
                                          </p:spTgt>
                                        </p:tgtEl>
                                        <p:attrNameLst>
                                          <p:attrName>style.visibility</p:attrName>
                                        </p:attrNameLst>
                                      </p:cBhvr>
                                      <p:to>
                                        <p:strVal val="visible"/>
                                      </p:to>
                                    </p:set>
                                    <p:animEffect transition="in" filter="dissolve">
                                      <p:cBhvr>
                                        <p:cTn id="7" dur="500"/>
                                        <p:tgtEl>
                                          <p:spTgt spid="37581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dur="500" fill="hold" grpId="0" nodeType="clickEffect">
                                  <p:stCondLst>
                                    <p:cond delay="0"/>
                                  </p:stCondLst>
                                  <p:childTnLst>
                                    <p:set>
                                      <p:cBhvr>
                                        <p:cTn id="11" dur="1" fill="hold">
                                          <p:stCondLst>
                                            <p:cond delay="0"/>
                                          </p:stCondLst>
                                        </p:cTn>
                                        <p:tgtEl>
                                          <p:spTgt spid="375811">
                                            <p:txEl>
                                              <p:pRg st="2" end="2"/>
                                            </p:txEl>
                                          </p:spTgt>
                                        </p:tgtEl>
                                        <p:attrNameLst>
                                          <p:attrName>style.visibility</p:attrName>
                                        </p:attrNameLst>
                                      </p:cBhvr>
                                      <p:to>
                                        <p:strVal val="visible"/>
                                      </p:to>
                                    </p:set>
                                    <p:animEffect transition="in" filter="dissolve">
                                      <p:cBhvr>
                                        <p:cTn id="12" dur="500"/>
                                        <p:tgtEl>
                                          <p:spTgt spid="3758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5811" grpId="0" uiExpand="1" build="p"/>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页脚占位符 2"/>
          <p:cNvSpPr>
            <a:spLocks noGrp="1"/>
          </p:cNvSpPr>
          <p:nvPr>
            <p:ph type="ftr" sz="quarter" idx="11"/>
          </p:nvPr>
        </p:nvSpPr>
        <p:spPr/>
        <p:txBody>
          <a:bodyPr/>
          <a:lstStyle/>
          <a:p>
            <a:r>
              <a:rPr lang="en-US" altLang="zh-CN"/>
              <a:t>第二章 现金流量及其构成</a:t>
            </a:r>
          </a:p>
        </p:txBody>
      </p:sp>
      <p:sp>
        <p:nvSpPr>
          <p:cNvPr id="7" name="灯片编号占位符 3"/>
          <p:cNvSpPr>
            <a:spLocks noGrp="1"/>
          </p:cNvSpPr>
          <p:nvPr>
            <p:ph type="sldNum" sz="quarter" idx="12"/>
          </p:nvPr>
        </p:nvSpPr>
        <p:spPr/>
        <p:txBody>
          <a:bodyPr/>
          <a:lstStyle/>
          <a:p>
            <a:fld id="{2BC194D9-DFFA-4E47-98DD-509D53F613D4}" type="slidenum">
              <a:rPr lang="en-US" altLang="zh-CN"/>
              <a:t>3</a:t>
            </a:fld>
            <a:endParaRPr lang="en-US" altLang="zh-CN"/>
          </a:p>
        </p:txBody>
      </p:sp>
      <p:sp>
        <p:nvSpPr>
          <p:cNvPr id="376834" name="Rectangle 2"/>
          <p:cNvSpPr>
            <a:spLocks noGrp="1" noChangeArrowheads="1"/>
          </p:cNvSpPr>
          <p:nvPr>
            <p:ph type="title" idx="4294967295"/>
          </p:nvPr>
        </p:nvSpPr>
        <p:spPr>
          <a:xfrm>
            <a:off x="2951163" y="304800"/>
            <a:ext cx="6192837" cy="769938"/>
          </a:xfrm>
          <a:prstGeom prst="rect">
            <a:avLst/>
          </a:prstGeom>
          <a:noFill/>
          <a:extLst>
            <a:ext uri="{91240B29-F687-4F45-9708-019B960494DF}">
              <a14:hiddenLine xmlns:a14="http://schemas.microsoft.com/office/drawing/2010/main" w="9525" cap="flat" cmpd="sng">
                <a:solidFill>
                  <a:schemeClr val="tx1"/>
                </a:solidFill>
                <a:prstDash val="solid"/>
                <a:miter lim="800000"/>
                <a:headEnd/>
                <a:tailEnd/>
              </a14:hiddenLine>
            </a:ext>
          </a:extLst>
        </p:spPr>
        <p:txBody>
          <a:bodyPr/>
          <a:lstStyle/>
          <a:p>
            <a:pPr>
              <a:buFont typeface="Wingdings 2" pitchFamily="18" charset="2"/>
              <a:buNone/>
            </a:pPr>
            <a:r>
              <a:rPr lang="zh-CN" altLang="en-US" sz="4000" b="1">
                <a:solidFill>
                  <a:schemeClr val="folHlink"/>
                </a:solidFill>
              </a:rPr>
              <a:t>第一节  现金流量的概念</a:t>
            </a:r>
          </a:p>
        </p:txBody>
      </p:sp>
      <p:sp>
        <p:nvSpPr>
          <p:cNvPr id="376835" name="Text Box 3"/>
          <p:cNvSpPr txBox="1">
            <a:spLocks noChangeArrowheads="1"/>
          </p:cNvSpPr>
          <p:nvPr/>
        </p:nvSpPr>
        <p:spPr bwMode="auto">
          <a:xfrm>
            <a:off x="468313" y="1700213"/>
            <a:ext cx="8424862" cy="276542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lnSpc>
                <a:spcPct val="110000"/>
              </a:lnSpc>
              <a:spcBef>
                <a:spcPct val="20000"/>
              </a:spcBef>
              <a:buClr>
                <a:srgbClr val="CC0000"/>
              </a:buClr>
              <a:buSzPct val="60000"/>
              <a:buFont typeface="Wingdings" pitchFamily="2" charset="2"/>
              <a:buNone/>
            </a:pPr>
            <a:r>
              <a:rPr lang="en-US" altLang="zh-CN" sz="3200">
                <a:solidFill>
                  <a:schemeClr val="tx2"/>
                </a:solidFill>
                <a:effectLst/>
                <a:latin typeface="宋体" pitchFamily="2" charset="-122"/>
              </a:rPr>
              <a:t>  </a:t>
            </a:r>
            <a:r>
              <a:rPr lang="zh-CN" altLang="en-US" sz="3200">
                <a:solidFill>
                  <a:schemeClr val="tx2"/>
                </a:solidFill>
                <a:effectLst/>
                <a:latin typeface="宋体" pitchFamily="2" charset="-122"/>
              </a:rPr>
              <a:t>一、基本概念</a:t>
            </a:r>
            <a:endParaRPr lang="zh-CN" altLang="en-US" sz="3200">
              <a:effectLst/>
              <a:latin typeface="宋体" pitchFamily="2" charset="-122"/>
            </a:endParaRPr>
          </a:p>
          <a:p>
            <a:pPr algn="l">
              <a:lnSpc>
                <a:spcPct val="110000"/>
              </a:lnSpc>
              <a:spcBef>
                <a:spcPct val="20000"/>
              </a:spcBef>
              <a:buClr>
                <a:srgbClr val="CC0000"/>
              </a:buClr>
              <a:buSzPct val="60000"/>
              <a:buFont typeface="Wingdings" pitchFamily="2" charset="2"/>
              <a:buNone/>
            </a:pPr>
            <a:r>
              <a:rPr lang="en-US" altLang="zh-CN" sz="2800">
                <a:solidFill>
                  <a:schemeClr val="tx2"/>
                </a:solidFill>
                <a:effectLst/>
                <a:latin typeface="宋体" pitchFamily="2" charset="-122"/>
              </a:rPr>
              <a:t>3.</a:t>
            </a:r>
            <a:r>
              <a:rPr lang="zh-CN" altLang="en-US" sz="2800">
                <a:solidFill>
                  <a:srgbClr val="CC0000"/>
                </a:solidFill>
                <a:effectLst/>
                <a:latin typeface="宋体" pitchFamily="2" charset="-122"/>
              </a:rPr>
              <a:t>净现金流量 </a:t>
            </a:r>
            <a:r>
              <a:rPr lang="en-US" altLang="zh-CN" sz="2800">
                <a:solidFill>
                  <a:schemeClr val="tx2"/>
                </a:solidFill>
                <a:effectLst/>
                <a:latin typeface="宋体" pitchFamily="2" charset="-122"/>
              </a:rPr>
              <a:t>= </a:t>
            </a:r>
            <a:r>
              <a:rPr lang="zh-CN" altLang="en-US" sz="2800">
                <a:solidFill>
                  <a:schemeClr val="tx2"/>
                </a:solidFill>
                <a:effectLst/>
                <a:latin typeface="宋体" pitchFamily="2" charset="-122"/>
              </a:rPr>
              <a:t>现金流入 </a:t>
            </a:r>
            <a:r>
              <a:rPr lang="en-US" altLang="zh-CN" sz="2800">
                <a:solidFill>
                  <a:schemeClr val="tx2"/>
                </a:solidFill>
                <a:effectLst/>
                <a:latin typeface="宋体" pitchFamily="2" charset="-122"/>
              </a:rPr>
              <a:t>- </a:t>
            </a:r>
            <a:r>
              <a:rPr lang="zh-CN" altLang="en-US" sz="2800">
                <a:solidFill>
                  <a:schemeClr val="tx2"/>
                </a:solidFill>
                <a:effectLst/>
                <a:latin typeface="宋体" pitchFamily="2" charset="-122"/>
              </a:rPr>
              <a:t>现金流出</a:t>
            </a:r>
          </a:p>
          <a:p>
            <a:pPr algn="l">
              <a:lnSpc>
                <a:spcPct val="110000"/>
              </a:lnSpc>
              <a:spcBef>
                <a:spcPct val="20000"/>
              </a:spcBef>
              <a:buClr>
                <a:srgbClr val="CC0000"/>
              </a:buClr>
              <a:buSzPct val="60000"/>
              <a:buFont typeface="Wingdings" pitchFamily="2" charset="2"/>
              <a:buNone/>
            </a:pPr>
            <a:r>
              <a:rPr lang="zh-CN" altLang="en-US" sz="2800">
                <a:solidFill>
                  <a:schemeClr val="tx2"/>
                </a:solidFill>
                <a:effectLst/>
                <a:latin typeface="宋体" pitchFamily="2" charset="-122"/>
              </a:rPr>
              <a:t>      </a:t>
            </a:r>
            <a:r>
              <a:rPr lang="zh-CN" altLang="en-US" sz="2800">
                <a:solidFill>
                  <a:schemeClr val="hlink"/>
                </a:solidFill>
                <a:effectLst/>
                <a:latin typeface="宋体" pitchFamily="2" charset="-122"/>
              </a:rPr>
              <a:t>用（</a:t>
            </a:r>
            <a:r>
              <a:rPr lang="en-US" altLang="zh-CN" sz="2800">
                <a:solidFill>
                  <a:schemeClr val="hlink"/>
                </a:solidFill>
                <a:effectLst/>
                <a:latin typeface="宋体" pitchFamily="2" charset="-122"/>
              </a:rPr>
              <a:t>CI—CO</a:t>
            </a:r>
            <a:r>
              <a:rPr lang="zh-CN" altLang="en-US" sz="2800">
                <a:solidFill>
                  <a:schemeClr val="hlink"/>
                </a:solidFill>
                <a:effectLst/>
                <a:latin typeface="宋体" pitchFamily="2" charset="-122"/>
              </a:rPr>
              <a:t>）</a:t>
            </a:r>
            <a:r>
              <a:rPr lang="en-US" altLang="zh-CN" sz="2800">
                <a:solidFill>
                  <a:schemeClr val="hlink"/>
                </a:solidFill>
                <a:effectLst/>
                <a:latin typeface="宋体" pitchFamily="2" charset="-122"/>
              </a:rPr>
              <a:t>t</a:t>
            </a:r>
            <a:r>
              <a:rPr lang="zh-CN" altLang="en-US" sz="2800">
                <a:solidFill>
                  <a:schemeClr val="hlink"/>
                </a:solidFill>
                <a:effectLst/>
                <a:latin typeface="宋体" pitchFamily="2" charset="-122"/>
              </a:rPr>
              <a:t>表示</a:t>
            </a:r>
          </a:p>
          <a:p>
            <a:pPr algn="l">
              <a:lnSpc>
                <a:spcPct val="110000"/>
              </a:lnSpc>
              <a:spcBef>
                <a:spcPct val="20000"/>
              </a:spcBef>
              <a:buClr>
                <a:srgbClr val="CC0000"/>
              </a:buClr>
              <a:buSzPct val="60000"/>
              <a:buFont typeface="Wingdings" pitchFamily="2" charset="2"/>
              <a:buNone/>
            </a:pPr>
            <a:r>
              <a:rPr lang="en-US" altLang="zh-CN" sz="2800">
                <a:solidFill>
                  <a:schemeClr val="tx2"/>
                </a:solidFill>
                <a:effectLst/>
                <a:latin typeface="宋体" pitchFamily="2" charset="-122"/>
              </a:rPr>
              <a:t>4.</a:t>
            </a:r>
            <a:r>
              <a:rPr lang="zh-CN" altLang="en-US" sz="2800">
                <a:solidFill>
                  <a:srgbClr val="CC0000"/>
                </a:solidFill>
                <a:effectLst/>
                <a:latin typeface="宋体" pitchFamily="2" charset="-122"/>
              </a:rPr>
              <a:t>现金流量</a:t>
            </a:r>
            <a:r>
              <a:rPr lang="zh-CN" altLang="en-US" sz="2800">
                <a:solidFill>
                  <a:schemeClr val="tx2"/>
                </a:solidFill>
                <a:effectLst/>
                <a:latin typeface="宋体" pitchFamily="2" charset="-122"/>
              </a:rPr>
              <a:t>：指各个时点上实际发生的资金流出或资金流入（现金流入、现金流出及净现金流量的统称）</a:t>
            </a:r>
          </a:p>
        </p:txBody>
      </p:sp>
      <p:sp>
        <p:nvSpPr>
          <p:cNvPr id="376836" name="Text Box 4"/>
          <p:cNvSpPr txBox="1">
            <a:spLocks noChangeArrowheads="1"/>
          </p:cNvSpPr>
          <p:nvPr/>
        </p:nvSpPr>
        <p:spPr bwMode="auto">
          <a:xfrm>
            <a:off x="1547813" y="5157788"/>
            <a:ext cx="6324600" cy="519112"/>
          </a:xfrm>
          <a:prstGeom prst="rect">
            <a:avLst/>
          </a:prstGeom>
          <a:solidFill>
            <a:srgbClr val="FFCC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50000"/>
              </a:spcBef>
            </a:pPr>
            <a:r>
              <a:rPr lang="zh-CN" altLang="en-US" sz="2800">
                <a:solidFill>
                  <a:schemeClr val="hlink"/>
                </a:solidFill>
                <a:effectLst/>
              </a:rPr>
              <a:t>现金流量的三要素：时点、大小、方向</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376835">
                                            <p:txEl>
                                              <p:pRg st="1" end="1"/>
                                            </p:txEl>
                                          </p:spTgt>
                                        </p:tgtEl>
                                        <p:attrNameLst>
                                          <p:attrName>style.visibility</p:attrName>
                                        </p:attrNameLst>
                                      </p:cBhvr>
                                      <p:to>
                                        <p:strVal val="visible"/>
                                      </p:to>
                                    </p:set>
                                    <p:animEffect transition="in" filter="dissolve">
                                      <p:cBhvr>
                                        <p:cTn id="7" dur="500"/>
                                        <p:tgtEl>
                                          <p:spTgt spid="37683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dur="500" fill="hold" grpId="0" nodeType="clickEffect">
                                  <p:stCondLst>
                                    <p:cond delay="0"/>
                                  </p:stCondLst>
                                  <p:childTnLst>
                                    <p:set>
                                      <p:cBhvr>
                                        <p:cTn id="11" dur="1" fill="hold">
                                          <p:stCondLst>
                                            <p:cond delay="0"/>
                                          </p:stCondLst>
                                        </p:cTn>
                                        <p:tgtEl>
                                          <p:spTgt spid="376835">
                                            <p:txEl>
                                              <p:pRg st="2" end="2"/>
                                            </p:txEl>
                                          </p:spTgt>
                                        </p:tgtEl>
                                        <p:attrNameLst>
                                          <p:attrName>style.visibility</p:attrName>
                                        </p:attrNameLst>
                                      </p:cBhvr>
                                      <p:to>
                                        <p:strVal val="visible"/>
                                      </p:to>
                                    </p:set>
                                    <p:animEffect transition="in" filter="dissolve">
                                      <p:cBhvr>
                                        <p:cTn id="12" dur="500"/>
                                        <p:tgtEl>
                                          <p:spTgt spid="37683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dur="500" fill="hold" grpId="0" nodeType="clickEffect">
                                  <p:stCondLst>
                                    <p:cond delay="0"/>
                                  </p:stCondLst>
                                  <p:childTnLst>
                                    <p:set>
                                      <p:cBhvr>
                                        <p:cTn id="16" dur="1" fill="hold">
                                          <p:stCondLst>
                                            <p:cond delay="0"/>
                                          </p:stCondLst>
                                        </p:cTn>
                                        <p:tgtEl>
                                          <p:spTgt spid="376835">
                                            <p:txEl>
                                              <p:pRg st="3" end="3"/>
                                            </p:txEl>
                                          </p:spTgt>
                                        </p:tgtEl>
                                        <p:attrNameLst>
                                          <p:attrName>style.visibility</p:attrName>
                                        </p:attrNameLst>
                                      </p:cBhvr>
                                      <p:to>
                                        <p:strVal val="visible"/>
                                      </p:to>
                                    </p:set>
                                    <p:animEffect transition="in" filter="dissolve">
                                      <p:cBhvr>
                                        <p:cTn id="17" dur="500"/>
                                        <p:tgtEl>
                                          <p:spTgt spid="37683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376836"/>
                                        </p:tgtEl>
                                        <p:attrNameLst>
                                          <p:attrName>style.visibility</p:attrName>
                                        </p:attrNameLst>
                                      </p:cBhvr>
                                      <p:to>
                                        <p:strVal val="visible"/>
                                      </p:to>
                                    </p:set>
                                    <p:animEffect transition="in" filter="blinds(horizontal)">
                                      <p:cBhvr>
                                        <p:cTn id="22" dur="500"/>
                                        <p:tgtEl>
                                          <p:spTgt spid="3768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6835" grpId="0" uiExpand="1" build="p"/>
      <p:bldP spid="376836"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2" name="页脚占位符 2"/>
          <p:cNvSpPr>
            <a:spLocks noGrp="1"/>
          </p:cNvSpPr>
          <p:nvPr>
            <p:ph type="ftr" sz="quarter" idx="11"/>
          </p:nvPr>
        </p:nvSpPr>
        <p:spPr/>
        <p:txBody>
          <a:bodyPr/>
          <a:lstStyle/>
          <a:p>
            <a:r>
              <a:rPr lang="en-US" altLang="zh-CN"/>
              <a:t>第二章 现金流量及其构成</a:t>
            </a:r>
          </a:p>
        </p:txBody>
      </p:sp>
      <p:sp>
        <p:nvSpPr>
          <p:cNvPr id="63" name="灯片编号占位符 3"/>
          <p:cNvSpPr>
            <a:spLocks noGrp="1"/>
          </p:cNvSpPr>
          <p:nvPr>
            <p:ph type="sldNum" sz="quarter" idx="12"/>
          </p:nvPr>
        </p:nvSpPr>
        <p:spPr/>
        <p:txBody>
          <a:bodyPr/>
          <a:lstStyle/>
          <a:p>
            <a:fld id="{19B5C207-81C2-40F8-A0A3-0399F6BCE97E}" type="slidenum">
              <a:rPr lang="en-US" altLang="zh-CN"/>
              <a:t>4</a:t>
            </a:fld>
            <a:endParaRPr lang="en-US" altLang="zh-CN"/>
          </a:p>
        </p:txBody>
      </p:sp>
      <p:sp>
        <p:nvSpPr>
          <p:cNvPr id="195587" name="Text Box 3"/>
          <p:cNvSpPr txBox="1">
            <a:spLocks noChangeArrowheads="1"/>
          </p:cNvSpPr>
          <p:nvPr/>
        </p:nvSpPr>
        <p:spPr bwMode="auto">
          <a:xfrm>
            <a:off x="395288" y="620713"/>
            <a:ext cx="7924800" cy="165417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lnSpc>
                <a:spcPct val="110000"/>
              </a:lnSpc>
              <a:spcBef>
                <a:spcPct val="20000"/>
              </a:spcBef>
              <a:buClr>
                <a:srgbClr val="CC0000"/>
              </a:buClr>
              <a:buSzPct val="60000"/>
              <a:buFont typeface="Wingdings" pitchFamily="2" charset="2"/>
              <a:buNone/>
            </a:pPr>
            <a:r>
              <a:rPr lang="zh-CN" altLang="en-US" sz="3200">
                <a:solidFill>
                  <a:schemeClr val="tx2"/>
                </a:solidFill>
                <a:effectLst/>
                <a:latin typeface="宋体" pitchFamily="2" charset="-122"/>
              </a:rPr>
              <a:t>二、现金流量的表示方法</a:t>
            </a:r>
            <a:endParaRPr lang="zh-CN" altLang="en-US" sz="3200">
              <a:effectLst/>
              <a:latin typeface="宋体" pitchFamily="2" charset="-122"/>
            </a:endParaRPr>
          </a:p>
          <a:p>
            <a:pPr algn="l">
              <a:lnSpc>
                <a:spcPct val="110000"/>
              </a:lnSpc>
              <a:spcBef>
                <a:spcPct val="20000"/>
              </a:spcBef>
              <a:buClr>
                <a:srgbClr val="CC0000"/>
              </a:buClr>
              <a:buSzPct val="60000"/>
              <a:buFont typeface="Wingdings" pitchFamily="2" charset="2"/>
              <a:buNone/>
            </a:pPr>
            <a:r>
              <a:rPr lang="en-US" altLang="zh-CN" sz="2800">
                <a:solidFill>
                  <a:schemeClr val="tx2"/>
                </a:solidFill>
                <a:effectLst/>
                <a:latin typeface="宋体" pitchFamily="2" charset="-122"/>
              </a:rPr>
              <a:t>1.</a:t>
            </a:r>
            <a:r>
              <a:rPr lang="zh-CN" altLang="en-US" sz="2800">
                <a:solidFill>
                  <a:srgbClr val="CC0000"/>
                </a:solidFill>
                <a:effectLst/>
                <a:latin typeface="宋体" pitchFamily="2" charset="-122"/>
              </a:rPr>
              <a:t>现金流量表</a:t>
            </a:r>
            <a:r>
              <a:rPr lang="zh-CN" altLang="en-US" sz="2800">
                <a:solidFill>
                  <a:schemeClr val="tx2"/>
                </a:solidFill>
                <a:effectLst/>
                <a:latin typeface="宋体" pitchFamily="2" charset="-122"/>
              </a:rPr>
              <a:t>：用表格的形式描述不同</a:t>
            </a:r>
            <a:r>
              <a:rPr lang="zh-CN" altLang="en-US" sz="2800">
                <a:solidFill>
                  <a:srgbClr val="FF5050"/>
                </a:solidFill>
                <a:effectLst/>
                <a:latin typeface="宋体" pitchFamily="2" charset="-122"/>
              </a:rPr>
              <a:t>时点</a:t>
            </a:r>
            <a:r>
              <a:rPr lang="zh-CN" altLang="en-US" sz="2800">
                <a:solidFill>
                  <a:schemeClr val="tx2"/>
                </a:solidFill>
                <a:effectLst/>
                <a:latin typeface="宋体" pitchFamily="2" charset="-122"/>
              </a:rPr>
              <a:t>上发生的各种现金流量的</a:t>
            </a:r>
            <a:r>
              <a:rPr lang="zh-CN" altLang="en-US" sz="2800">
                <a:solidFill>
                  <a:srgbClr val="FF5050"/>
                </a:solidFill>
                <a:effectLst/>
                <a:latin typeface="宋体" pitchFamily="2" charset="-122"/>
              </a:rPr>
              <a:t>大小</a:t>
            </a:r>
            <a:r>
              <a:rPr lang="zh-CN" altLang="en-US" sz="2800">
                <a:solidFill>
                  <a:schemeClr val="tx2"/>
                </a:solidFill>
                <a:effectLst/>
                <a:latin typeface="宋体" pitchFamily="2" charset="-122"/>
              </a:rPr>
              <a:t>和</a:t>
            </a:r>
            <a:r>
              <a:rPr lang="zh-CN" altLang="en-US" sz="2800">
                <a:solidFill>
                  <a:srgbClr val="FF5050"/>
                </a:solidFill>
                <a:effectLst/>
                <a:latin typeface="宋体" pitchFamily="2" charset="-122"/>
              </a:rPr>
              <a:t>方向</a:t>
            </a:r>
            <a:r>
              <a:rPr lang="zh-CN" altLang="en-US" sz="2800">
                <a:solidFill>
                  <a:schemeClr val="tx2"/>
                </a:solidFill>
                <a:effectLst/>
                <a:latin typeface="宋体" pitchFamily="2" charset="-122"/>
              </a:rPr>
              <a:t>。</a:t>
            </a:r>
          </a:p>
        </p:txBody>
      </p:sp>
      <p:graphicFrame>
        <p:nvGraphicFramePr>
          <p:cNvPr id="196325" name="Group 741"/>
          <p:cNvGraphicFramePr>
            <a:graphicFrameLocks noGrp="1"/>
          </p:cNvGraphicFramePr>
          <p:nvPr/>
        </p:nvGraphicFramePr>
        <p:xfrm>
          <a:off x="395288" y="2997200"/>
          <a:ext cx="8153400" cy="2057400"/>
        </p:xfrm>
        <a:graphic>
          <a:graphicData uri="http://schemas.openxmlformats.org/drawingml/2006/table">
            <a:tbl>
              <a:tblPr/>
              <a:tblGrid>
                <a:gridCol w="1565275"/>
                <a:gridCol w="781050"/>
                <a:gridCol w="627062"/>
                <a:gridCol w="641350"/>
                <a:gridCol w="787400"/>
                <a:gridCol w="785813"/>
                <a:gridCol w="785812"/>
                <a:gridCol w="650875"/>
                <a:gridCol w="801688"/>
                <a:gridCol w="727075"/>
              </a:tblGrid>
              <a:tr h="527050">
                <a:tc>
                  <a:txBody>
                    <a:bodyPr vert="horz" wrap="square"/>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zh-CN" altLang="en-US" sz="20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年末</a:t>
                      </a:r>
                    </a:p>
                  </a:txBody>
                  <a:tcPr horzOverflow="overflow">
                    <a:lnL w="12700" cap="flat" cmpd="sng" algn="ctr">
                      <a:solidFill>
                        <a:srgbClr val="D60093"/>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D60093"/>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 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D60093"/>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 1</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D60093"/>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 2</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D60093"/>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 3</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D60093"/>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 4</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D60093"/>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 5</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D60093"/>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D60093"/>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n-1</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D60093"/>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 n</a:t>
                      </a:r>
                    </a:p>
                  </a:txBody>
                  <a:tcPr horzOverflow="overflow">
                    <a:lnL w="12700" cap="flat" cmpd="sng" algn="ctr">
                      <a:solidFill>
                        <a:schemeClr val="bg1"/>
                      </a:solidFill>
                      <a:prstDash val="solid"/>
                      <a:round/>
                      <a:headEnd type="none" w="med" len="med"/>
                      <a:tailEnd type="none" w="med" len="med"/>
                    </a:lnL>
                    <a:lnR w="12700" cap="flat" cmpd="sng" algn="ctr">
                      <a:solidFill>
                        <a:srgbClr val="D60093"/>
                      </a:solidFill>
                      <a:prstDash val="solid"/>
                      <a:round/>
                      <a:headEnd type="none" w="med" len="med"/>
                      <a:tailEnd type="none" w="med" len="med"/>
                    </a:lnR>
                    <a:lnT w="12700" cap="flat" cmpd="sng" algn="ctr">
                      <a:solidFill>
                        <a:srgbClr val="D60093"/>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r>
              <a:tr h="509588">
                <a:tc>
                  <a:txBody>
                    <a:bodyPr vert="horz" wrap="square"/>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zh-CN" altLang="en-US" sz="20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现金流入</a:t>
                      </a:r>
                    </a:p>
                  </a:txBody>
                  <a:tcPr horzOverflow="overflow">
                    <a:lnL w="12700" cap="flat" cmpd="sng" algn="ctr">
                      <a:solidFill>
                        <a:srgbClr val="D60093"/>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endParaRPr kumimoji="1" lang="zh-CN"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endParaRPr kumimoji="1" lang="zh-CN"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endParaRPr kumimoji="1" lang="zh-CN"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1300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1900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2500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2500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2900</a:t>
                      </a:r>
                    </a:p>
                  </a:txBody>
                  <a:tcPr horzOverflow="overflow">
                    <a:lnL w="12700" cap="flat" cmpd="sng" algn="ctr">
                      <a:solidFill>
                        <a:schemeClr val="bg1"/>
                      </a:solidFill>
                      <a:prstDash val="solid"/>
                      <a:round/>
                      <a:headEnd type="none" w="med" len="med"/>
                      <a:tailEnd type="none" w="med" len="med"/>
                    </a:lnL>
                    <a:lnR w="12700" cap="flat" cmpd="sng" algn="ctr">
                      <a:solidFill>
                        <a:srgbClr val="D60093"/>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r>
              <a:tr h="511175">
                <a:tc>
                  <a:txBody>
                    <a:bodyPr vert="horz" wrap="square"/>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zh-CN" altLang="en-US" sz="20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现金流出</a:t>
                      </a:r>
                    </a:p>
                  </a:txBody>
                  <a:tcPr horzOverflow="overflow">
                    <a:lnL w="12700" cap="flat" cmpd="sng" algn="ctr">
                      <a:solidFill>
                        <a:srgbClr val="D60093"/>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6000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endParaRPr kumimoji="1" lang="zh-CN"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endParaRPr kumimoji="1" lang="zh-CN"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500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700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900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900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900</a:t>
                      </a:r>
                    </a:p>
                  </a:txBody>
                  <a:tcPr horzOverflow="overflow">
                    <a:lnL w="12700" cap="flat" cmpd="sng" algn="ctr">
                      <a:solidFill>
                        <a:schemeClr val="bg1"/>
                      </a:solidFill>
                      <a:prstDash val="solid"/>
                      <a:round/>
                      <a:headEnd type="none" w="med" len="med"/>
                      <a:tailEnd type="none" w="med" len="med"/>
                    </a:lnL>
                    <a:lnR w="12700" cap="flat" cmpd="sng" algn="ctr">
                      <a:solidFill>
                        <a:srgbClr val="D60093"/>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folHlink"/>
                    </a:solidFill>
                  </a:tcPr>
                </a:tc>
              </a:tr>
              <a:tr h="509588">
                <a:tc>
                  <a:txBody>
                    <a:bodyPr vert="horz" wrap="square"/>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zh-CN" altLang="en-US" sz="20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净现金流量</a:t>
                      </a:r>
                    </a:p>
                  </a:txBody>
                  <a:tcPr horzOverflow="overflow">
                    <a:lnL w="12700" cap="flat" cmpd="sng" algn="ctr">
                      <a:solidFill>
                        <a:srgbClr val="D60093"/>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D60093"/>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-6000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D60093"/>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 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D60093"/>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D60093"/>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800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D60093"/>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1200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D60093"/>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1600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D60093"/>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D60093"/>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1600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D60093"/>
                      </a:solidFill>
                      <a:prstDash val="solid"/>
                      <a:round/>
                      <a:headEnd type="none" w="med" len="med"/>
                      <a:tailEnd type="none" w="med" len="med"/>
                    </a:lnB>
                    <a:lnTlToBr>
                      <a:noFill/>
                    </a:lnTlToBr>
                    <a:lnBlToTr>
                      <a:noFill/>
                    </a:lnBlToTr>
                    <a:solidFill>
                      <a:schemeClr val="folHlink"/>
                    </a:solidFill>
                  </a:tcPr>
                </a:tc>
                <a:tc>
                  <a:txBody>
                    <a:bodyPr vert="horz" wrap="square"/>
                    <a:lstStyle/>
                    <a:p>
                      <a:pPr marL="0" marR="0" lvl="0" indent="0" algn="r" defTabSz="914400" rtl="0" eaLnBrk="1" fontAlgn="base" latinLnBrk="0" hangingPunct="1">
                        <a:lnSpc>
                          <a:spcPct val="100000"/>
                        </a:lnSpc>
                        <a:spcBef>
                          <a:spcPct val="20000"/>
                        </a:spcBef>
                        <a:spcAft>
                          <a:spcPct val="0"/>
                        </a:spcAft>
                        <a:buClr>
                          <a:schemeClr val="folHlink"/>
                        </a:buClr>
                        <a:buSzPct val="60000"/>
                        <a:buFont typeface="Wingdings" pitchFamily="2" charset="2"/>
                        <a:buNone/>
                      </a:pPr>
                      <a:r>
                        <a:rPr kumimoji="1" lang="en-US" altLang="zh-CN" sz="1800" b="0" i="0" u="none" strike="noStrike" cap="none" normalizeH="0" baseline="0" smtClean="0">
                          <a:ln>
                            <a:noFill/>
                          </a:ln>
                          <a:solidFill>
                            <a:schemeClr val="bg1"/>
                          </a:solidFill>
                          <a:effectLst>
                            <a:outerShdw blurRad="38100" dist="38100" dir="2700000" algn="tl">
                              <a:srgbClr val="000000"/>
                            </a:outerShdw>
                          </a:effectLst>
                          <a:latin typeface="Tahoma" pitchFamily="34" charset="0"/>
                          <a:ea typeface="宋体" pitchFamily="2" charset="-122"/>
                        </a:rPr>
                        <a:t>2000</a:t>
                      </a:r>
                    </a:p>
                  </a:txBody>
                  <a:tcPr horzOverflow="overflow">
                    <a:lnL w="12700" cap="flat" cmpd="sng" algn="ctr">
                      <a:solidFill>
                        <a:schemeClr val="bg1"/>
                      </a:solidFill>
                      <a:prstDash val="solid"/>
                      <a:round/>
                      <a:headEnd type="none" w="med" len="med"/>
                      <a:tailEnd type="none" w="med" len="med"/>
                    </a:lnL>
                    <a:lnR w="12700" cap="flat" cmpd="sng" algn="ctr">
                      <a:solidFill>
                        <a:srgbClr val="D60093"/>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D60093"/>
                      </a:solidFill>
                      <a:prstDash val="solid"/>
                      <a:round/>
                      <a:headEnd type="none" w="med" len="med"/>
                      <a:tailEnd type="none" w="med" len="med"/>
                    </a:lnB>
                    <a:lnTlToBr>
                      <a:noFill/>
                    </a:lnTlToBr>
                    <a:lnBlToTr>
                      <a:noFill/>
                    </a:lnBlToTr>
                    <a:solidFill>
                      <a:schemeClr val="folHlink"/>
                    </a:solidFill>
                  </a:tcPr>
                </a:tc>
              </a:tr>
            </a:tbl>
          </a:graphicData>
        </a:graphic>
      </p:graphicFrame>
      <p:sp>
        <p:nvSpPr>
          <p:cNvPr id="196326" name="Text Box 742"/>
          <p:cNvSpPr txBox="1">
            <a:spLocks noChangeArrowheads="1"/>
          </p:cNvSpPr>
          <p:nvPr/>
        </p:nvSpPr>
        <p:spPr bwMode="auto">
          <a:xfrm>
            <a:off x="827088" y="5734050"/>
            <a:ext cx="7273925" cy="457200"/>
          </a:xfrm>
          <a:prstGeom prst="rect">
            <a:avLst/>
          </a:prstGeom>
          <a:solidFill>
            <a:srgbClr val="CC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r>
              <a:rPr lang="zh-CN" altLang="en-US" sz="2400">
                <a:effectLst/>
              </a:rPr>
              <a:t>项目寿命周期：建设期＋试产期＋达产期（处理期）</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dur="500" fill="hold" nodeType="clickEffect">
                                  <p:stCondLst>
                                    <p:cond delay="0"/>
                                  </p:stCondLst>
                                  <p:childTnLst>
                                    <p:set>
                                      <p:cBhvr>
                                        <p:cTn id="6" dur="1" fill="hold">
                                          <p:stCondLst>
                                            <p:cond delay="0"/>
                                          </p:stCondLst>
                                        </p:cTn>
                                        <p:tgtEl>
                                          <p:spTgt spid="196325"/>
                                        </p:tgtEl>
                                        <p:attrNameLst>
                                          <p:attrName>style.visibility</p:attrName>
                                        </p:attrNameLst>
                                      </p:cBhvr>
                                      <p:to>
                                        <p:strVal val="visible"/>
                                      </p:to>
                                    </p:set>
                                    <p:animEffect transition="in" filter="slide(fromBottom)">
                                      <p:cBhvr>
                                        <p:cTn id="7" dur="500"/>
                                        <p:tgtEl>
                                          <p:spTgt spid="19632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dur="500" fill="hold" grpId="0" nodeType="clickEffect">
                                  <p:stCondLst>
                                    <p:cond delay="0"/>
                                  </p:stCondLst>
                                  <p:childTnLst>
                                    <p:set>
                                      <p:cBhvr>
                                        <p:cTn id="11" dur="1" fill="hold">
                                          <p:stCondLst>
                                            <p:cond delay="0"/>
                                          </p:stCondLst>
                                        </p:cTn>
                                        <p:tgtEl>
                                          <p:spTgt spid="196326"/>
                                        </p:tgtEl>
                                        <p:attrNameLst>
                                          <p:attrName>style.visibility</p:attrName>
                                        </p:attrNameLst>
                                      </p:cBhvr>
                                      <p:to>
                                        <p:strVal val="visible"/>
                                      </p:to>
                                    </p:set>
                                    <p:animEffect transition="in" filter="wipe(down)">
                                      <p:cBhvr>
                                        <p:cTn id="12" dur="500"/>
                                        <p:tgtEl>
                                          <p:spTgt spid="1963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6326"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85698" name="Rectangle 2"/>
          <p:cNvSpPr>
            <a:spLocks noGrp="1" noChangeArrowheads="1"/>
          </p:cNvSpPr>
          <p:nvPr>
            <p:ph type="title"/>
          </p:nvPr>
        </p:nvSpPr>
        <p:spPr>
          <a:xfrm>
            <a:off x="1219200" y="228600"/>
            <a:ext cx="6316663" cy="541338"/>
          </a:xfrm>
        </p:spPr>
        <p:txBody>
          <a:bodyPr/>
          <a:lstStyle/>
          <a:p>
            <a:r>
              <a:rPr lang="en-US" altLang="zh-CN" sz="2800" b="1">
                <a:latin typeface="宋体" pitchFamily="2" charset="-122"/>
              </a:rPr>
              <a:t>2.</a:t>
            </a:r>
            <a:r>
              <a:rPr lang="zh-CN" altLang="en-US" sz="2800" b="1">
                <a:solidFill>
                  <a:srgbClr val="CC0000"/>
                </a:solidFill>
                <a:latin typeface="宋体" pitchFamily="2" charset="-122"/>
              </a:rPr>
              <a:t>现金流量图</a:t>
            </a:r>
          </a:p>
        </p:txBody>
      </p:sp>
      <p:sp>
        <p:nvSpPr>
          <p:cNvPr id="30" name="页脚占位符 4"/>
          <p:cNvSpPr>
            <a:spLocks noGrp="1"/>
          </p:cNvSpPr>
          <p:nvPr>
            <p:ph type="ftr" sz="quarter" idx="11"/>
          </p:nvPr>
        </p:nvSpPr>
        <p:spPr/>
        <p:txBody>
          <a:bodyPr/>
          <a:lstStyle/>
          <a:p>
            <a:r>
              <a:rPr lang="en-US" altLang="zh-CN"/>
              <a:t>第二章 现金流量及其构成</a:t>
            </a:r>
          </a:p>
        </p:txBody>
      </p:sp>
      <p:sp>
        <p:nvSpPr>
          <p:cNvPr id="31" name="灯片编号占位符 5"/>
          <p:cNvSpPr>
            <a:spLocks noGrp="1"/>
          </p:cNvSpPr>
          <p:nvPr>
            <p:ph type="sldNum" sz="quarter" idx="12"/>
          </p:nvPr>
        </p:nvSpPr>
        <p:spPr/>
        <p:txBody>
          <a:bodyPr/>
          <a:lstStyle/>
          <a:p>
            <a:fld id="{B9FC7C86-CC1A-4A09-83F7-B0074BE1F88A}" type="slidenum">
              <a:rPr lang="en-US" altLang="zh-CN"/>
              <a:t>5</a:t>
            </a:fld>
            <a:endParaRPr lang="en-US" altLang="zh-CN"/>
          </a:p>
        </p:txBody>
      </p:sp>
      <p:sp>
        <p:nvSpPr>
          <p:cNvPr id="285702" name="Line 6"/>
          <p:cNvSpPr>
            <a:spLocks noChangeShapeType="1"/>
          </p:cNvSpPr>
          <p:nvPr/>
        </p:nvSpPr>
        <p:spPr bwMode="auto">
          <a:xfrm>
            <a:off x="2286000" y="3943350"/>
            <a:ext cx="5257800" cy="0"/>
          </a:xfrm>
          <a:prstGeom prst="line">
            <a:avLst/>
          </a:prstGeom>
          <a:noFill/>
          <a:ln w="38100">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85703" name="Text Box 7"/>
          <p:cNvSpPr txBox="1">
            <a:spLocks noChangeArrowheads="1"/>
          </p:cNvSpPr>
          <p:nvPr/>
        </p:nvSpPr>
        <p:spPr bwMode="auto">
          <a:xfrm>
            <a:off x="6858000" y="3957638"/>
            <a:ext cx="11430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a:effectLst>
                  <a:outerShdw blurRad="38100" dist="38100" dir="2700000" algn="tl">
                    <a:srgbClr val="C0C0C0"/>
                  </a:outerShdw>
                </a:effectLst>
              </a:rPr>
              <a:t>时间   </a:t>
            </a:r>
            <a:r>
              <a:rPr lang="en-US" altLang="zh-CN">
                <a:effectLst>
                  <a:outerShdw blurRad="38100" dist="38100" dir="2700000" algn="tl">
                    <a:srgbClr val="C0C0C0"/>
                  </a:outerShdw>
                </a:effectLst>
              </a:rPr>
              <a:t>t</a:t>
            </a:r>
          </a:p>
        </p:txBody>
      </p:sp>
      <p:grpSp>
        <p:nvGrpSpPr>
          <p:cNvPr id="285744" name="Group 48"/>
          <p:cNvGrpSpPr/>
          <p:nvPr/>
        </p:nvGrpSpPr>
        <p:grpSpPr>
          <a:xfrm>
            <a:off x="2057400" y="3790950"/>
            <a:ext cx="2514600" cy="533400"/>
            <a:chOff x="960" y="1920"/>
            <a:chExt cx="1584" cy="336"/>
          </a:xfrm>
        </p:grpSpPr>
        <p:grpSp>
          <p:nvGrpSpPr>
            <p:cNvPr id="285705" name="Group 9"/>
            <p:cNvGrpSpPr/>
            <p:nvPr/>
          </p:nvGrpSpPr>
          <p:grpSpPr>
            <a:xfrm>
              <a:off x="1488" y="1920"/>
              <a:ext cx="912" cy="96"/>
              <a:chOff x="1392" y="2208"/>
              <a:chExt cx="912" cy="96"/>
            </a:xfrm>
          </p:grpSpPr>
          <p:sp>
            <p:nvSpPr>
              <p:cNvPr id="285706" name="Line 10"/>
              <p:cNvSpPr>
                <a:spLocks noChangeShapeType="1"/>
              </p:cNvSpPr>
              <p:nvPr/>
            </p:nvSpPr>
            <p:spPr bwMode="auto">
              <a:xfrm flipH="1" flipV="1">
                <a:off x="1392" y="2208"/>
                <a:ext cx="0" cy="96"/>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85707" name="Line 11"/>
              <p:cNvSpPr>
                <a:spLocks noChangeShapeType="1"/>
              </p:cNvSpPr>
              <p:nvPr/>
            </p:nvSpPr>
            <p:spPr bwMode="auto">
              <a:xfrm flipH="1" flipV="1">
                <a:off x="1824" y="2208"/>
                <a:ext cx="0" cy="96"/>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85708" name="Line 12"/>
              <p:cNvSpPr>
                <a:spLocks noChangeShapeType="1"/>
              </p:cNvSpPr>
              <p:nvPr/>
            </p:nvSpPr>
            <p:spPr bwMode="auto">
              <a:xfrm flipH="1" flipV="1">
                <a:off x="2304" y="2208"/>
                <a:ext cx="0" cy="96"/>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sp>
          <p:nvSpPr>
            <p:cNvPr id="285709" name="Text Box 13"/>
            <p:cNvSpPr txBox="1">
              <a:spLocks noChangeArrowheads="1"/>
            </p:cNvSpPr>
            <p:nvPr/>
          </p:nvSpPr>
          <p:spPr bwMode="auto">
            <a:xfrm>
              <a:off x="960" y="1968"/>
              <a:ext cx="158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en-US" altLang="zh-CN" sz="2400" b="0">
                  <a:effectLst/>
                </a:rPr>
                <a:t>0       1       2        3</a:t>
              </a:r>
            </a:p>
          </p:txBody>
        </p:sp>
      </p:grpSp>
      <p:sp>
        <p:nvSpPr>
          <p:cNvPr id="285713" name="AutoShape 17"/>
          <p:cNvSpPr>
            <a:spLocks noChangeArrowheads="1"/>
          </p:cNvSpPr>
          <p:nvPr/>
        </p:nvSpPr>
        <p:spPr bwMode="auto">
          <a:xfrm>
            <a:off x="5943600" y="2362200"/>
            <a:ext cx="2895600" cy="762000"/>
          </a:xfrm>
          <a:prstGeom prst="wedgeRoundRectCallout">
            <a:avLst>
              <a:gd name="adj1" fmla="val -105264"/>
              <a:gd name="adj2" fmla="val 155417"/>
              <a:gd name="adj3" fmla="val 16667"/>
            </a:avLst>
          </a:prstGeom>
          <a:solidFill>
            <a:srgbClr val="FFCC99"/>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r>
              <a:rPr lang="zh-CN" altLang="en-US" sz="2000">
                <a:solidFill>
                  <a:schemeClr val="folHlink"/>
                </a:solidFill>
                <a:effectLst>
                  <a:outerShdw blurRad="38100" dist="38100" dir="2700000" algn="tl">
                    <a:srgbClr val="000000"/>
                  </a:outerShdw>
                </a:effectLst>
              </a:rPr>
              <a:t>时点，表示这一年的年末，下一年的年初</a:t>
            </a:r>
          </a:p>
        </p:txBody>
      </p:sp>
      <p:grpSp>
        <p:nvGrpSpPr>
          <p:cNvPr id="285743" name="Group 47"/>
          <p:cNvGrpSpPr/>
          <p:nvPr/>
        </p:nvGrpSpPr>
        <p:grpSpPr>
          <a:xfrm>
            <a:off x="1981200" y="2571750"/>
            <a:ext cx="1371600" cy="3162300"/>
            <a:chOff x="912" y="1152"/>
            <a:chExt cx="864" cy="1992"/>
          </a:xfrm>
        </p:grpSpPr>
        <p:sp>
          <p:nvSpPr>
            <p:cNvPr id="285715" name="Line 19"/>
            <p:cNvSpPr>
              <a:spLocks noChangeShapeType="1"/>
            </p:cNvSpPr>
            <p:nvPr/>
          </p:nvSpPr>
          <p:spPr bwMode="auto">
            <a:xfrm flipH="1">
              <a:off x="1104" y="2016"/>
              <a:ext cx="0" cy="816"/>
            </a:xfrm>
            <a:prstGeom prst="line">
              <a:avLst/>
            </a:prstGeom>
            <a:noFill/>
            <a:ln w="38100">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85716" name="Line 20"/>
            <p:cNvSpPr>
              <a:spLocks noChangeShapeType="1"/>
            </p:cNvSpPr>
            <p:nvPr/>
          </p:nvSpPr>
          <p:spPr bwMode="auto">
            <a:xfrm flipH="1" flipV="1">
              <a:off x="1488" y="1488"/>
              <a:ext cx="0" cy="528"/>
            </a:xfrm>
            <a:prstGeom prst="line">
              <a:avLst/>
            </a:prstGeom>
            <a:noFill/>
            <a:ln w="38100">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85717" name="Text Box 21"/>
            <p:cNvSpPr txBox="1">
              <a:spLocks noChangeArrowheads="1"/>
            </p:cNvSpPr>
            <p:nvPr/>
          </p:nvSpPr>
          <p:spPr bwMode="auto">
            <a:xfrm>
              <a:off x="912" y="2832"/>
              <a:ext cx="480" cy="312"/>
            </a:xfrm>
            <a:prstGeom prst="rect">
              <a:avLst/>
            </a:prstGeom>
            <a:noFill/>
            <a:ln w="38100">
              <a:solidFill>
                <a:schemeClr val="bg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en-US" altLang="zh-CN" sz="2400" b="0">
                  <a:effectLst/>
                </a:rPr>
                <a:t>200</a:t>
              </a:r>
            </a:p>
          </p:txBody>
        </p:sp>
        <p:sp>
          <p:nvSpPr>
            <p:cNvPr id="285718" name="Text Box 22"/>
            <p:cNvSpPr txBox="1">
              <a:spLocks noChangeArrowheads="1"/>
            </p:cNvSpPr>
            <p:nvPr/>
          </p:nvSpPr>
          <p:spPr bwMode="auto">
            <a:xfrm>
              <a:off x="1344" y="1152"/>
              <a:ext cx="432" cy="312"/>
            </a:xfrm>
            <a:prstGeom prst="rect">
              <a:avLst/>
            </a:prstGeom>
            <a:noFill/>
            <a:ln w="38100">
              <a:solidFill>
                <a:schemeClr val="bg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en-US" altLang="zh-CN" sz="2400" b="0">
                  <a:effectLst/>
                </a:rPr>
                <a:t>150</a:t>
              </a:r>
            </a:p>
          </p:txBody>
        </p:sp>
      </p:grpSp>
      <p:grpSp>
        <p:nvGrpSpPr>
          <p:cNvPr id="285726" name="Group 30"/>
          <p:cNvGrpSpPr/>
          <p:nvPr/>
        </p:nvGrpSpPr>
        <p:grpSpPr>
          <a:xfrm>
            <a:off x="990600" y="2419350"/>
            <a:ext cx="1600200" cy="1981200"/>
            <a:chOff x="192" y="1824"/>
            <a:chExt cx="1008" cy="1248"/>
          </a:xfrm>
        </p:grpSpPr>
        <p:sp>
          <p:nvSpPr>
            <p:cNvPr id="285720" name="AutoShape 24"/>
            <p:cNvSpPr/>
            <p:nvPr/>
          </p:nvSpPr>
          <p:spPr bwMode="auto">
            <a:xfrm>
              <a:off x="192" y="1824"/>
              <a:ext cx="1008" cy="384"/>
            </a:xfrm>
            <a:prstGeom prst="borderCallout3">
              <a:avLst>
                <a:gd name="adj1" fmla="val 18750"/>
                <a:gd name="adj2" fmla="val -4764"/>
                <a:gd name="adj3" fmla="val 18750"/>
                <a:gd name="adj4" fmla="val -12699"/>
                <a:gd name="adj5" fmla="val 155468"/>
                <a:gd name="adj6" fmla="val -12699"/>
                <a:gd name="adj7" fmla="val 177343"/>
                <a:gd name="adj8" fmla="val 115972"/>
              </a:avLst>
            </a:prstGeom>
            <a:solidFill>
              <a:srgbClr val="00FF99"/>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r>
                <a:rPr lang="zh-CN" altLang="en-US" sz="2400">
                  <a:effectLst>
                    <a:outerShdw blurRad="38100" dist="38100" dir="2700000" algn="tl">
                      <a:srgbClr val="FFFFFF"/>
                    </a:outerShdw>
                  </a:effectLst>
                  <a:hlinkClick r:id="rId2" action="ppaction://hlinksldjump?num=3"/>
                </a:rPr>
                <a:t>现金流量</a:t>
              </a:r>
              <a:endParaRPr lang="zh-CN" altLang="en-US" sz="2400">
                <a:effectLst>
                  <a:outerShdw blurRad="38100" dist="38100" dir="2700000" algn="tl">
                    <a:srgbClr val="FFFFFF"/>
                  </a:outerShdw>
                </a:effectLst>
              </a:endParaRPr>
            </a:p>
          </p:txBody>
        </p:sp>
        <p:sp>
          <p:nvSpPr>
            <p:cNvPr id="285721" name="Line 25"/>
            <p:cNvSpPr>
              <a:spLocks noChangeShapeType="1"/>
            </p:cNvSpPr>
            <p:nvPr/>
          </p:nvSpPr>
          <p:spPr bwMode="auto">
            <a:xfrm flipH="1" flipV="1">
              <a:off x="536" y="2448"/>
              <a:ext cx="472" cy="624"/>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sp>
        <p:nvSpPr>
          <p:cNvPr id="285722" name="AutoShape 26"/>
          <p:cNvSpPr/>
          <p:nvPr/>
        </p:nvSpPr>
        <p:spPr bwMode="auto">
          <a:xfrm>
            <a:off x="3779838" y="1916113"/>
            <a:ext cx="1752600" cy="533400"/>
          </a:xfrm>
          <a:prstGeom prst="borderCallout2">
            <a:avLst>
              <a:gd name="adj1" fmla="val 21431"/>
              <a:gd name="adj2" fmla="val -4347"/>
              <a:gd name="adj3" fmla="val 21431"/>
              <a:gd name="adj4" fmla="val -13949"/>
              <a:gd name="adj5" fmla="val 334819"/>
              <a:gd name="adj6" fmla="val -48551"/>
            </a:avLst>
          </a:prstGeom>
          <a:solidFill>
            <a:srgbClr val="00FF99"/>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r>
              <a:rPr lang="zh-CN" altLang="en-US" sz="2400">
                <a:effectLst>
                  <a:outerShdw blurRad="38100" dist="38100" dir="2700000" algn="tl">
                    <a:srgbClr val="FFFFFF"/>
                  </a:outerShdw>
                </a:effectLst>
                <a:hlinkClick r:id="rId2" action="ppaction://hlinksldjump?num=3"/>
              </a:rPr>
              <a:t>现金流入</a:t>
            </a:r>
            <a:endParaRPr lang="zh-CN" altLang="en-US" sz="2400">
              <a:effectLst>
                <a:outerShdw blurRad="38100" dist="38100" dir="2700000" algn="tl">
                  <a:srgbClr val="FFFFFF"/>
                </a:outerShdw>
              </a:effectLst>
            </a:endParaRPr>
          </a:p>
        </p:txBody>
      </p:sp>
      <p:sp>
        <p:nvSpPr>
          <p:cNvPr id="285723" name="AutoShape 27"/>
          <p:cNvSpPr/>
          <p:nvPr/>
        </p:nvSpPr>
        <p:spPr bwMode="auto">
          <a:xfrm>
            <a:off x="152400" y="4495800"/>
            <a:ext cx="1752600" cy="547688"/>
          </a:xfrm>
          <a:prstGeom prst="borderCallout2">
            <a:avLst>
              <a:gd name="adj1" fmla="val 20870"/>
              <a:gd name="adj2" fmla="val 104347"/>
              <a:gd name="adj3" fmla="val 20870"/>
              <a:gd name="adj4" fmla="val 107972"/>
              <a:gd name="adj5" fmla="val 43769"/>
              <a:gd name="adj6" fmla="val 121375"/>
            </a:avLst>
          </a:prstGeom>
          <a:solidFill>
            <a:srgbClr val="00FF99"/>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r>
              <a:rPr lang="zh-CN" altLang="en-US" sz="2400">
                <a:effectLst>
                  <a:outerShdw blurRad="38100" dist="38100" dir="2700000" algn="tl">
                    <a:srgbClr val="FFFFFF"/>
                  </a:outerShdw>
                </a:effectLst>
                <a:hlinkClick r:id="rId2" action="ppaction://hlinksldjump?num=3"/>
              </a:rPr>
              <a:t>现金流出</a:t>
            </a:r>
            <a:endParaRPr lang="zh-CN" altLang="en-US" sz="2400">
              <a:effectLst>
                <a:outerShdw blurRad="38100" dist="38100" dir="2700000" algn="tl">
                  <a:srgbClr val="FFFFFF"/>
                </a:outerShdw>
              </a:effectLst>
            </a:endParaRPr>
          </a:p>
        </p:txBody>
      </p:sp>
      <p:sp>
        <p:nvSpPr>
          <p:cNvPr id="285724" name="Text Box 28"/>
          <p:cNvSpPr txBox="1">
            <a:spLocks noChangeArrowheads="1"/>
          </p:cNvSpPr>
          <p:nvPr/>
        </p:nvSpPr>
        <p:spPr bwMode="auto">
          <a:xfrm>
            <a:off x="5334000" y="4400550"/>
            <a:ext cx="3657600" cy="1920875"/>
          </a:xfrm>
          <a:prstGeom prst="rect">
            <a:avLst/>
          </a:prstGeom>
          <a:solidFill>
            <a:srgbClr val="3333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000">
                <a:solidFill>
                  <a:schemeClr val="bg1"/>
                </a:solidFill>
                <a:effectLst>
                  <a:outerShdw blurRad="38100" dist="38100" dir="2700000" algn="tl">
                    <a:srgbClr val="000000"/>
                  </a:outerShdw>
                </a:effectLst>
              </a:rPr>
              <a:t>注意：若无特别说明</a:t>
            </a:r>
          </a:p>
          <a:p>
            <a:pPr algn="l">
              <a:spcBef>
                <a:spcPct val="50000"/>
              </a:spcBef>
              <a:buFontTx/>
              <a:buChar char="•"/>
            </a:pPr>
            <a:r>
              <a:rPr lang="zh-CN" altLang="en-US" sz="2000">
                <a:solidFill>
                  <a:schemeClr val="bg1"/>
                </a:solidFill>
                <a:effectLst>
                  <a:outerShdw blurRad="38100" dist="38100" dir="2700000" algn="tl">
                    <a:srgbClr val="000000"/>
                  </a:outerShdw>
                </a:effectLst>
              </a:rPr>
              <a:t>时间单位均为年；</a:t>
            </a:r>
          </a:p>
          <a:p>
            <a:pPr algn="l">
              <a:spcBef>
                <a:spcPct val="50000"/>
              </a:spcBef>
              <a:buFontTx/>
              <a:buChar char="•"/>
            </a:pPr>
            <a:r>
              <a:rPr lang="zh-CN" altLang="en-US" sz="2000">
                <a:solidFill>
                  <a:schemeClr val="bg1"/>
                </a:solidFill>
                <a:effectLst>
                  <a:outerShdw blurRad="38100" dist="38100" dir="2700000" algn="tl">
                    <a:srgbClr val="000000"/>
                  </a:outerShdw>
                </a:effectLst>
              </a:rPr>
              <a:t> 投资发生在年初，销售收入、经营成本及残值回收等发生在年末</a:t>
            </a:r>
          </a:p>
        </p:txBody>
      </p:sp>
      <p:sp>
        <p:nvSpPr>
          <p:cNvPr id="285745" name="Rectangle 49"/>
          <p:cNvSpPr>
            <a:spLocks noChangeArrowheads="1"/>
          </p:cNvSpPr>
          <p:nvPr/>
        </p:nvSpPr>
        <p:spPr bwMode="auto">
          <a:xfrm>
            <a:off x="1066800" y="914400"/>
            <a:ext cx="7924800" cy="8223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buClr>
                <a:schemeClr val="folHlink"/>
              </a:buClr>
              <a:buFont typeface="Wingdings" pitchFamily="2" charset="2"/>
              <a:buNone/>
            </a:pPr>
            <a:r>
              <a:rPr lang="en-US" altLang="zh-CN" sz="2400">
                <a:effectLst/>
                <a:latin typeface="Tahoma" pitchFamily="34" charset="0"/>
              </a:rPr>
              <a:t>    </a:t>
            </a:r>
            <a:r>
              <a:rPr lang="zh-CN" altLang="en-US" sz="2400">
                <a:effectLst/>
                <a:latin typeface="Tahoma" pitchFamily="34" charset="0"/>
              </a:rPr>
              <a:t>与横轴相连的垂直线，箭头向上表示现金流入，向下表示现金流出，长短为现金流量的大小，箭头处标明金额。</a:t>
            </a:r>
          </a:p>
        </p:txBody>
      </p:sp>
      <p:sp>
        <p:nvSpPr>
          <p:cNvPr id="285750" name="AutoShape 54"/>
          <p:cNvSpPr>
            <a:spLocks noChangeArrowheads="1"/>
          </p:cNvSpPr>
          <p:nvPr/>
        </p:nvSpPr>
        <p:spPr bwMode="auto">
          <a:xfrm>
            <a:off x="323850" y="5805488"/>
            <a:ext cx="1828800" cy="914400"/>
          </a:xfrm>
          <a:prstGeom prst="wedgeRectCallout">
            <a:avLst>
              <a:gd name="adj1" fmla="val 50000"/>
              <a:gd name="adj2" fmla="val -105384"/>
            </a:avLst>
          </a:prstGeom>
          <a:solidFill>
            <a:srgbClr val="00FF99"/>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r>
              <a:rPr lang="zh-CN" altLang="en-US" sz="2400">
                <a:solidFill>
                  <a:schemeClr val="hlink"/>
                </a:solidFill>
                <a:effectLst>
                  <a:outerShdw blurRad="38100" dist="38100" dir="2700000" algn="tl">
                    <a:srgbClr val="000000"/>
                  </a:outerShdw>
                </a:effectLst>
                <a:latin typeface="Tahoma" pitchFamily="34" charset="0"/>
              </a:rPr>
              <a:t>现金流量的</a:t>
            </a:r>
          </a:p>
          <a:p>
            <a:r>
              <a:rPr lang="zh-CN" altLang="en-US" sz="2400">
                <a:solidFill>
                  <a:schemeClr val="hlink"/>
                </a:solidFill>
                <a:effectLst>
                  <a:outerShdw blurRad="38100" dist="38100" dir="2700000" algn="tl">
                    <a:srgbClr val="000000"/>
                  </a:outerShdw>
                </a:effectLst>
                <a:latin typeface="Tahoma" pitchFamily="34" charset="0"/>
              </a:rPr>
              <a:t>大小及方向</a:t>
            </a:r>
          </a:p>
        </p:txBody>
      </p:sp>
      <p:sp>
        <p:nvSpPr>
          <p:cNvPr id="285752" name="AutoShape 56"/>
          <p:cNvSpPr>
            <a:spLocks noChangeArrowheads="1"/>
          </p:cNvSpPr>
          <p:nvPr/>
        </p:nvSpPr>
        <p:spPr bwMode="auto">
          <a:xfrm>
            <a:off x="3348038" y="4292600"/>
            <a:ext cx="838200" cy="2438400"/>
          </a:xfrm>
          <a:prstGeom prst="wedgeRoundRectCallout">
            <a:avLst>
              <a:gd name="adj1" fmla="val -100759"/>
              <a:gd name="adj2" fmla="val -63542"/>
              <a:gd name="adj3" fmla="val 16667"/>
            </a:avLst>
          </a:prstGeom>
          <a:solidFill>
            <a:srgbClr val="FFCC99">
              <a:alpha val="50000"/>
            </a:srgbClr>
          </a:solidFill>
          <a:ln w="9525">
            <a:solidFill>
              <a:schemeClr val="tx1"/>
            </a:solidFill>
            <a:miter lim="800000"/>
          </a:ln>
          <a:effectLst/>
          <a:extLst>
            <a:ext uri="{AF507438-7753-43E0-B8FC-AC1667EBCBE1}">
              <a14:hiddenEffects xmlns:a14="http://schemas.microsoft.com/office/drawing/2010/main">
                <a:effectLst>
                  <a:outerShdw dist="89803" dir="2700000" algn="ctr" rotWithShape="0">
                    <a:schemeClr val="bg2"/>
                  </a:outerShdw>
                </a:effectLst>
              </a14:hiddenEffects>
            </a:ext>
          </a:extLst>
        </p:spPr>
        <p:txBody>
          <a:bodyPr vert="eaVert"/>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50000"/>
              </a:spcBef>
            </a:pPr>
            <a:r>
              <a:rPr lang="zh-CN" altLang="en-US" sz="2000">
                <a:solidFill>
                  <a:srgbClr val="000000"/>
                </a:solidFill>
                <a:effectLst/>
                <a:latin typeface="Arial" pitchFamily="34" charset="0"/>
                <a:ea typeface="仿宋_GB2312" pitchFamily="1" charset="-122"/>
              </a:rPr>
              <a:t>第一年年末，也是第二年年初</a:t>
            </a:r>
          </a:p>
        </p:txBody>
      </p:sp>
      <p:sp>
        <p:nvSpPr>
          <p:cNvPr id="285753" name="AutoShape 57"/>
          <p:cNvSpPr/>
          <p:nvPr/>
        </p:nvSpPr>
        <p:spPr bwMode="auto">
          <a:xfrm rot="16200000">
            <a:off x="3802856" y="3261520"/>
            <a:ext cx="288925" cy="766762"/>
          </a:xfrm>
          <a:prstGeom prst="rightBrace">
            <a:avLst>
              <a:gd name="adj1" fmla="val 22115"/>
              <a:gd name="adj2" fmla="val 50000"/>
            </a:avLst>
          </a:prstGeom>
          <a:noFill/>
          <a:ln w="9525">
            <a:solidFill>
              <a:srgbClr val="0000CC"/>
            </a:solidFill>
            <a:round/>
          </a:ln>
          <a:effectLst/>
          <a:extLst>
            <a:ext uri="{909E8E84-426E-40DD-AFC4-6F175D3DCCD1}">
              <a14:hiddenFill xmlns:a14="http://schemas.microsoft.com/office/drawing/2010/main">
                <a:solidFill>
                  <a:srgbClr val="C0C0C0">
                    <a:alpha val="50000"/>
                  </a:srgbClr>
                </a:solidFill>
              </a14:hiddenFill>
            </a:ext>
            <a:ext uri="{AF507438-7753-43E0-B8FC-AC1667EBCBE1}">
              <a14:hiddenEffects xmlns:a14="http://schemas.microsoft.com/office/drawing/2010/main">
                <a:effectLst>
                  <a:outerShdw dist="89803"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85754" name="Text Box 58"/>
          <p:cNvSpPr txBox="1">
            <a:spLocks noChangeArrowheads="1"/>
          </p:cNvSpPr>
          <p:nvPr/>
        </p:nvSpPr>
        <p:spPr bwMode="auto">
          <a:xfrm>
            <a:off x="1295400" y="1752600"/>
            <a:ext cx="1981200" cy="396875"/>
          </a:xfrm>
          <a:prstGeom prst="rect">
            <a:avLst/>
          </a:prstGeom>
          <a:noFill/>
          <a:ln>
            <a:noFill/>
          </a:ln>
          <a:effectLst/>
          <a:extLst>
            <a:ext uri="{909E8E84-426E-40DD-AFC4-6F175D3DCCD1}">
              <a14:hiddenFill xmlns:a14="http://schemas.microsoft.com/office/drawing/2010/main">
                <a:solidFill>
                  <a:srgbClr val="C0C0C0">
                    <a:alpha val="50000"/>
                  </a:srgbClr>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89803" dir="2700000" algn="ctr" rotWithShape="0">
                    <a:schemeClr val="bg2"/>
                  </a:outerShdw>
                </a:effectLst>
              </a14:hiddenEffects>
            </a:ext>
          </a:extLst>
        </p:spPr>
        <p:txBody>
          <a:bodyPr anchor="b">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000">
                <a:solidFill>
                  <a:srgbClr val="000000"/>
                </a:solidFill>
                <a:effectLst/>
                <a:latin typeface="Arial" pitchFamily="34" charset="0"/>
                <a:ea typeface="仿宋_GB2312" pitchFamily="1" charset="-122"/>
              </a:rPr>
              <a:t>一个计息周期</a:t>
            </a:r>
          </a:p>
        </p:txBody>
      </p:sp>
      <p:sp>
        <p:nvSpPr>
          <p:cNvPr id="285755" name="Text Box 59"/>
          <p:cNvSpPr txBox="1">
            <a:spLocks noChangeArrowheads="1"/>
          </p:cNvSpPr>
          <p:nvPr/>
        </p:nvSpPr>
        <p:spPr bwMode="auto">
          <a:xfrm>
            <a:off x="3492500" y="2914650"/>
            <a:ext cx="1981200" cy="406400"/>
          </a:xfrm>
          <a:prstGeom prst="rect">
            <a:avLst/>
          </a:prstGeom>
          <a:solidFill>
            <a:srgbClr val="CCFFCC">
              <a:alpha val="50000"/>
            </a:srgbClr>
          </a:solidFill>
          <a:ln w="9525">
            <a:solidFill>
              <a:srgbClr val="FF0000"/>
            </a:solidFill>
            <a:miter lim="800000"/>
          </a:ln>
          <a:effectLst/>
          <a:extLst>
            <a:ext uri="{AF507438-7753-43E0-B8FC-AC1667EBCBE1}">
              <a14:hiddenEffects xmlns:a14="http://schemas.microsoft.com/office/drawing/2010/main">
                <a:effectLst>
                  <a:outerShdw dist="89803" dir="2700000" algn="ctr" rotWithShape="0">
                    <a:schemeClr val="bg2"/>
                  </a:outerShdw>
                </a:effectLst>
              </a14:hiddenEffects>
            </a:ext>
          </a:extLst>
        </p:spPr>
        <p:txBody>
          <a:bodyPr anchor="b">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000">
                <a:solidFill>
                  <a:srgbClr val="000000"/>
                </a:solidFill>
                <a:effectLst/>
                <a:latin typeface="Arial" pitchFamily="34" charset="0"/>
                <a:ea typeface="仿宋_GB2312" pitchFamily="1" charset="-122"/>
              </a:rPr>
              <a:t>一个计息周期</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285702"/>
                                        </p:tgtEl>
                                        <p:attrNameLst>
                                          <p:attrName>style.visibility</p:attrName>
                                        </p:attrNameLst>
                                      </p:cBhvr>
                                      <p:to>
                                        <p:strVal val="visible"/>
                                      </p:to>
                                    </p:set>
                                    <p:animEffect transition="in" filter="slide(fromBottom)">
                                      <p:cBhvr>
                                        <p:cTn id="7" dur="500"/>
                                        <p:tgtEl>
                                          <p:spTgt spid="28570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5" presetClass="entr" presetSubtype="0" dur="1000" fill="hold" grpId="0" nodeType="clickEffect">
                                  <p:stCondLst>
                                    <p:cond delay="0"/>
                                  </p:stCondLst>
                                  <p:childTnLst>
                                    <p:set>
                                      <p:cBhvr>
                                        <p:cTn id="11" dur="1" fill="hold">
                                          <p:stCondLst>
                                            <p:cond delay="0"/>
                                          </p:stCondLst>
                                        </p:cTn>
                                        <p:tgtEl>
                                          <p:spTgt spid="285703"/>
                                        </p:tgtEl>
                                        <p:attrNameLst>
                                          <p:attrName>style.visibility</p:attrName>
                                        </p:attrNameLst>
                                      </p:cBhvr>
                                      <p:to>
                                        <p:strVal val="visible"/>
                                      </p:to>
                                    </p:set>
                                    <p:anim calcmode="lin" valueType="num">
                                      <p:cBhvr>
                                        <p:cTn id="12" dur="1000" fill="hold"/>
                                        <p:tgtEl>
                                          <p:spTgt spid="285703"/>
                                        </p:tgtEl>
                                        <p:attrNameLst>
                                          <p:attrName>ppt_w</p:attrName>
                                        </p:attrNameLst>
                                      </p:cBhvr>
                                      <p:tavLst>
                                        <p:tav tm="0">
                                          <p:val>
                                            <p:fltVal val="0"/>
                                          </p:val>
                                        </p:tav>
                                        <p:tav tm="100000">
                                          <p:val>
                                            <p:strVal val="#ppt_w"/>
                                          </p:val>
                                        </p:tav>
                                      </p:tavLst>
                                    </p:anim>
                                    <p:anim calcmode="lin" valueType="num">
                                      <p:cBhvr>
                                        <p:cTn id="13" dur="1000" fill="hold"/>
                                        <p:tgtEl>
                                          <p:spTgt spid="285703"/>
                                        </p:tgtEl>
                                        <p:attrNameLst>
                                          <p:attrName>ppt_h</p:attrName>
                                        </p:attrNameLst>
                                      </p:cBhvr>
                                      <p:tavLst>
                                        <p:tav tm="0">
                                          <p:val>
                                            <p:fltVal val="0"/>
                                          </p:val>
                                        </p:tav>
                                        <p:tav tm="100000">
                                          <p:val>
                                            <p:strVal val="#ppt_h"/>
                                          </p:val>
                                        </p:tav>
                                      </p:tavLst>
                                    </p:anim>
                                    <p:anim calcmode="lin" valueType="num">
                                      <p:cBhvr>
                                        <p:cTn id="14" dur="1000" fill="hold"/>
                                        <p:tgtEl>
                                          <p:spTgt spid="285703"/>
                                        </p:tgtEl>
                                        <p:attrNameLst>
                                          <p:attrName>ppt_x</p:attrName>
                                        </p:attrNameLst>
                                      </p:cBhvr>
                                      <p:tavLst>
                                        <p:tav tm="0" fmla="#ppt_x+(cos(-2*pi*(1-$))*-#ppt_x-sin(-2*pi*(1-$))*(1-#ppt_y))*(1-$)">
                                          <p:val>
                                            <p:fltVal val="0"/>
                                          </p:val>
                                        </p:tav>
                                        <p:tav tm="100000">
                                          <p:val>
                                            <p:fltVal val="1"/>
                                          </p:val>
                                        </p:tav>
                                      </p:tavLst>
                                    </p:anim>
                                    <p:anim calcmode="lin" valueType="num">
                                      <p:cBhvr>
                                        <p:cTn id="15" dur="1000" fill="hold"/>
                                        <p:tgtEl>
                                          <p:spTgt spid="285703"/>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6" fill="hold" nodeType="clickPar">
                      <p:stCondLst>
                        <p:cond delay="indefinite"/>
                      </p:stCondLst>
                      <p:childTnLst>
                        <p:par>
                          <p:cTn id="17" fill="hold" nodeType="withGroup">
                            <p:stCondLst>
                              <p:cond delay="0"/>
                            </p:stCondLst>
                            <p:childTnLst>
                              <p:par>
                                <p:cTn id="18" presetID="12" presetClass="entr" presetSubtype="4" dur="500" fill="hold" nodeType="clickEffect">
                                  <p:stCondLst>
                                    <p:cond delay="0"/>
                                  </p:stCondLst>
                                  <p:childTnLst>
                                    <p:set>
                                      <p:cBhvr>
                                        <p:cTn id="19" dur="1" fill="hold">
                                          <p:stCondLst>
                                            <p:cond delay="0"/>
                                          </p:stCondLst>
                                        </p:cTn>
                                        <p:tgtEl>
                                          <p:spTgt spid="285744"/>
                                        </p:tgtEl>
                                        <p:attrNameLst>
                                          <p:attrName>style.visibility</p:attrName>
                                        </p:attrNameLst>
                                      </p:cBhvr>
                                      <p:to>
                                        <p:strVal val="visible"/>
                                      </p:to>
                                    </p:set>
                                    <p:animEffect transition="in" filter="slide(fromBottom)">
                                      <p:cBhvr>
                                        <p:cTn id="20" dur="500"/>
                                        <p:tgtEl>
                                          <p:spTgt spid="285744"/>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9" presetClass="entr" presetSubtype="0" dur="500" fill="hold" grpId="0" nodeType="clickEffect">
                                  <p:stCondLst>
                                    <p:cond delay="0"/>
                                  </p:stCondLst>
                                  <p:childTnLst>
                                    <p:set>
                                      <p:cBhvr>
                                        <p:cTn id="24" dur="1" fill="hold">
                                          <p:stCondLst>
                                            <p:cond delay="0"/>
                                          </p:stCondLst>
                                        </p:cTn>
                                        <p:tgtEl>
                                          <p:spTgt spid="285753"/>
                                        </p:tgtEl>
                                        <p:attrNameLst>
                                          <p:attrName>style.visibility</p:attrName>
                                        </p:attrNameLst>
                                      </p:cBhvr>
                                      <p:to>
                                        <p:strVal val="visible"/>
                                      </p:to>
                                    </p:set>
                                    <p:animEffect transition="in" filter="dissolve">
                                      <p:cBhvr>
                                        <p:cTn id="25" dur="500"/>
                                        <p:tgtEl>
                                          <p:spTgt spid="285753"/>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9" presetClass="entr" presetSubtype="0" dur="500" fill="hold" grpId="0" nodeType="clickEffect">
                                  <p:stCondLst>
                                    <p:cond delay="0"/>
                                  </p:stCondLst>
                                  <p:childTnLst>
                                    <p:set>
                                      <p:cBhvr>
                                        <p:cTn id="29" dur="1" fill="hold">
                                          <p:stCondLst>
                                            <p:cond delay="0"/>
                                          </p:stCondLst>
                                        </p:cTn>
                                        <p:tgtEl>
                                          <p:spTgt spid="285755"/>
                                        </p:tgtEl>
                                        <p:attrNameLst>
                                          <p:attrName>style.visibility</p:attrName>
                                        </p:attrNameLst>
                                      </p:cBhvr>
                                      <p:to>
                                        <p:strVal val="visible"/>
                                      </p:to>
                                    </p:set>
                                    <p:animEffect transition="in" filter="dissolve">
                                      <p:cBhvr>
                                        <p:cTn id="30" dur="500"/>
                                        <p:tgtEl>
                                          <p:spTgt spid="285755"/>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9" presetClass="entr" presetSubtype="0" dur="500" fill="hold" grpId="0" nodeType="clickEffect">
                                  <p:stCondLst>
                                    <p:cond delay="0"/>
                                  </p:stCondLst>
                                  <p:childTnLst>
                                    <p:set>
                                      <p:cBhvr>
                                        <p:cTn id="34" dur="1" fill="hold">
                                          <p:stCondLst>
                                            <p:cond delay="0"/>
                                          </p:stCondLst>
                                        </p:cTn>
                                        <p:tgtEl>
                                          <p:spTgt spid="285713"/>
                                        </p:tgtEl>
                                        <p:attrNameLst>
                                          <p:attrName>style.visibility</p:attrName>
                                        </p:attrNameLst>
                                      </p:cBhvr>
                                      <p:to>
                                        <p:strVal val="visible"/>
                                      </p:to>
                                    </p:set>
                                    <p:animEffect transition="in" filter="dissolve">
                                      <p:cBhvr>
                                        <p:cTn id="35" dur="500"/>
                                        <p:tgtEl>
                                          <p:spTgt spid="285713"/>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17" presetClass="entr" presetSubtype="1" dur="500" fill="hold" grpId="0" nodeType="clickEffect">
                                  <p:stCondLst>
                                    <p:cond delay="0"/>
                                  </p:stCondLst>
                                  <p:childTnLst>
                                    <p:set>
                                      <p:cBhvr>
                                        <p:cTn id="39" dur="1" fill="hold">
                                          <p:stCondLst>
                                            <p:cond delay="0"/>
                                          </p:stCondLst>
                                        </p:cTn>
                                        <p:tgtEl>
                                          <p:spTgt spid="285752"/>
                                        </p:tgtEl>
                                        <p:attrNameLst>
                                          <p:attrName>style.visibility</p:attrName>
                                        </p:attrNameLst>
                                      </p:cBhvr>
                                      <p:to>
                                        <p:strVal val="visible"/>
                                      </p:to>
                                    </p:set>
                                    <p:anim calcmode="lin" valueType="num">
                                      <p:cBhvr>
                                        <p:cTn id="40" dur="500" fill="hold"/>
                                        <p:tgtEl>
                                          <p:spTgt spid="285752"/>
                                        </p:tgtEl>
                                        <p:attrNameLst>
                                          <p:attrName>ppt_x</p:attrName>
                                        </p:attrNameLst>
                                      </p:cBhvr>
                                      <p:tavLst>
                                        <p:tav tm="0">
                                          <p:val>
                                            <p:strVal val="#ppt_x"/>
                                          </p:val>
                                        </p:tav>
                                        <p:tav tm="100000">
                                          <p:val>
                                            <p:strVal val="#ppt_x"/>
                                          </p:val>
                                        </p:tav>
                                      </p:tavLst>
                                    </p:anim>
                                    <p:anim calcmode="lin" valueType="num">
                                      <p:cBhvr>
                                        <p:cTn id="41" dur="500" fill="hold"/>
                                        <p:tgtEl>
                                          <p:spTgt spid="285752"/>
                                        </p:tgtEl>
                                        <p:attrNameLst>
                                          <p:attrName>ppt_y</p:attrName>
                                        </p:attrNameLst>
                                      </p:cBhvr>
                                      <p:tavLst>
                                        <p:tav tm="0">
                                          <p:val>
                                            <p:strVal val="#ppt_y-#ppt_h/2"/>
                                          </p:val>
                                        </p:tav>
                                        <p:tav tm="100000">
                                          <p:val>
                                            <p:strVal val="#ppt_y"/>
                                          </p:val>
                                        </p:tav>
                                      </p:tavLst>
                                    </p:anim>
                                    <p:anim calcmode="lin" valueType="num">
                                      <p:cBhvr>
                                        <p:cTn id="42" dur="500" fill="hold"/>
                                        <p:tgtEl>
                                          <p:spTgt spid="285752"/>
                                        </p:tgtEl>
                                        <p:attrNameLst>
                                          <p:attrName>ppt_w</p:attrName>
                                        </p:attrNameLst>
                                      </p:cBhvr>
                                      <p:tavLst>
                                        <p:tav tm="0">
                                          <p:val>
                                            <p:strVal val="#ppt_w"/>
                                          </p:val>
                                        </p:tav>
                                        <p:tav tm="100000">
                                          <p:val>
                                            <p:strVal val="#ppt_w"/>
                                          </p:val>
                                        </p:tav>
                                      </p:tavLst>
                                    </p:anim>
                                    <p:anim calcmode="lin" valueType="num">
                                      <p:cBhvr>
                                        <p:cTn id="43" dur="500" fill="hold"/>
                                        <p:tgtEl>
                                          <p:spTgt spid="285752"/>
                                        </p:tgtEl>
                                        <p:attrNameLst>
                                          <p:attrName>ppt_h</p:attrName>
                                        </p:attrNameLst>
                                      </p:cBhvr>
                                      <p:tavLst>
                                        <p:tav tm="0">
                                          <p:val>
                                            <p:fltVal val="0"/>
                                          </p:val>
                                        </p:tav>
                                        <p:tav tm="100000">
                                          <p:val>
                                            <p:strVal val="#ppt_h"/>
                                          </p:val>
                                        </p:tav>
                                      </p:tavLst>
                                    </p:anim>
                                  </p:childTnLst>
                                </p:cTn>
                              </p:par>
                            </p:childTnLst>
                          </p:cTn>
                        </p:par>
                      </p:childTnLst>
                    </p:cTn>
                  </p:par>
                  <p:par>
                    <p:cTn id="44" fill="hold" nodeType="clickPar">
                      <p:stCondLst>
                        <p:cond delay="indefinite"/>
                      </p:stCondLst>
                      <p:childTnLst>
                        <p:par>
                          <p:cTn id="45" fill="hold" nodeType="withGroup">
                            <p:stCondLst>
                              <p:cond delay="0"/>
                            </p:stCondLst>
                            <p:childTnLst>
                              <p:par>
                                <p:cTn id="46" presetID="9" presetClass="entr" presetSubtype="0" dur="500" fill="hold" nodeType="clickEffect">
                                  <p:stCondLst>
                                    <p:cond delay="0"/>
                                  </p:stCondLst>
                                  <p:childTnLst>
                                    <p:set>
                                      <p:cBhvr>
                                        <p:cTn id="47" dur="1" fill="hold">
                                          <p:stCondLst>
                                            <p:cond delay="0"/>
                                          </p:stCondLst>
                                        </p:cTn>
                                        <p:tgtEl>
                                          <p:spTgt spid="285743"/>
                                        </p:tgtEl>
                                        <p:attrNameLst>
                                          <p:attrName>style.visibility</p:attrName>
                                        </p:attrNameLst>
                                      </p:cBhvr>
                                      <p:to>
                                        <p:strVal val="visible"/>
                                      </p:to>
                                    </p:set>
                                    <p:animEffect transition="in" filter="dissolve">
                                      <p:cBhvr>
                                        <p:cTn id="48" dur="500"/>
                                        <p:tgtEl>
                                          <p:spTgt spid="285743"/>
                                        </p:tgtEl>
                                      </p:cBhvr>
                                    </p:animEffect>
                                  </p:childTnLst>
                                </p:cTn>
                              </p:par>
                            </p:childTnLst>
                          </p:cTn>
                        </p:par>
                      </p:childTnLst>
                    </p:cTn>
                  </p:par>
                  <p:par>
                    <p:cTn id="49" fill="hold" nodeType="clickPar">
                      <p:stCondLst>
                        <p:cond delay="indefinite"/>
                      </p:stCondLst>
                      <p:childTnLst>
                        <p:par>
                          <p:cTn id="50" fill="hold" nodeType="withGroup">
                            <p:stCondLst>
                              <p:cond delay="0"/>
                            </p:stCondLst>
                            <p:childTnLst>
                              <p:par>
                                <p:cTn id="51" presetID="9" presetClass="entr" presetSubtype="0" dur="500" fill="hold" nodeType="clickEffect">
                                  <p:stCondLst>
                                    <p:cond delay="0"/>
                                  </p:stCondLst>
                                  <p:childTnLst>
                                    <p:set>
                                      <p:cBhvr>
                                        <p:cTn id="52" dur="1" fill="hold">
                                          <p:stCondLst>
                                            <p:cond delay="0"/>
                                          </p:stCondLst>
                                        </p:cTn>
                                        <p:tgtEl>
                                          <p:spTgt spid="285726"/>
                                        </p:tgtEl>
                                        <p:attrNameLst>
                                          <p:attrName>style.visibility</p:attrName>
                                        </p:attrNameLst>
                                      </p:cBhvr>
                                      <p:to>
                                        <p:strVal val="visible"/>
                                      </p:to>
                                    </p:set>
                                    <p:animEffect transition="in" filter="dissolve">
                                      <p:cBhvr>
                                        <p:cTn id="53" dur="500"/>
                                        <p:tgtEl>
                                          <p:spTgt spid="285726"/>
                                        </p:tgtEl>
                                      </p:cBhvr>
                                    </p:animEffect>
                                  </p:childTnLst>
                                </p:cTn>
                              </p:par>
                            </p:childTnLst>
                          </p:cTn>
                        </p:par>
                      </p:childTnLst>
                    </p:cTn>
                  </p:par>
                  <p:par>
                    <p:cTn id="54" fill="hold" nodeType="clickPar">
                      <p:stCondLst>
                        <p:cond delay="indefinite"/>
                      </p:stCondLst>
                      <p:childTnLst>
                        <p:par>
                          <p:cTn id="55" fill="hold" nodeType="withGroup">
                            <p:stCondLst>
                              <p:cond delay="0"/>
                            </p:stCondLst>
                            <p:childTnLst>
                              <p:par>
                                <p:cTn id="56" presetID="9" presetClass="entr" presetSubtype="0" dur="500" fill="hold" grpId="0" nodeType="clickEffect">
                                  <p:stCondLst>
                                    <p:cond delay="0"/>
                                  </p:stCondLst>
                                  <p:childTnLst>
                                    <p:set>
                                      <p:cBhvr>
                                        <p:cTn id="57" dur="1" fill="hold">
                                          <p:stCondLst>
                                            <p:cond delay="0"/>
                                          </p:stCondLst>
                                        </p:cTn>
                                        <p:tgtEl>
                                          <p:spTgt spid="285722"/>
                                        </p:tgtEl>
                                        <p:attrNameLst>
                                          <p:attrName>style.visibility</p:attrName>
                                        </p:attrNameLst>
                                      </p:cBhvr>
                                      <p:to>
                                        <p:strVal val="visible"/>
                                      </p:to>
                                    </p:set>
                                    <p:animEffect transition="in" filter="dissolve">
                                      <p:cBhvr>
                                        <p:cTn id="58" dur="500"/>
                                        <p:tgtEl>
                                          <p:spTgt spid="285722"/>
                                        </p:tgtEl>
                                      </p:cBhvr>
                                    </p:animEffect>
                                  </p:childTnLst>
                                </p:cTn>
                              </p:par>
                            </p:childTnLst>
                          </p:cTn>
                        </p:par>
                      </p:childTnLst>
                    </p:cTn>
                  </p:par>
                  <p:par>
                    <p:cTn id="59" fill="hold" nodeType="clickPar">
                      <p:stCondLst>
                        <p:cond delay="indefinite"/>
                      </p:stCondLst>
                      <p:childTnLst>
                        <p:par>
                          <p:cTn id="60" fill="hold" nodeType="withGroup">
                            <p:stCondLst>
                              <p:cond delay="0"/>
                            </p:stCondLst>
                            <p:childTnLst>
                              <p:par>
                                <p:cTn id="61" presetID="9" presetClass="entr" presetSubtype="0" dur="500" fill="hold" grpId="0" nodeType="clickEffect">
                                  <p:stCondLst>
                                    <p:cond delay="0"/>
                                  </p:stCondLst>
                                  <p:childTnLst>
                                    <p:set>
                                      <p:cBhvr>
                                        <p:cTn id="62" dur="1" fill="hold">
                                          <p:stCondLst>
                                            <p:cond delay="0"/>
                                          </p:stCondLst>
                                        </p:cTn>
                                        <p:tgtEl>
                                          <p:spTgt spid="285723"/>
                                        </p:tgtEl>
                                        <p:attrNameLst>
                                          <p:attrName>style.visibility</p:attrName>
                                        </p:attrNameLst>
                                      </p:cBhvr>
                                      <p:to>
                                        <p:strVal val="visible"/>
                                      </p:to>
                                    </p:set>
                                    <p:animEffect transition="in" filter="dissolve">
                                      <p:cBhvr>
                                        <p:cTn id="63" dur="500"/>
                                        <p:tgtEl>
                                          <p:spTgt spid="285723"/>
                                        </p:tgtEl>
                                      </p:cBhvr>
                                    </p:animEffect>
                                  </p:childTnLst>
                                </p:cTn>
                              </p:par>
                            </p:childTnLst>
                          </p:cTn>
                        </p:par>
                      </p:childTnLst>
                    </p:cTn>
                  </p:par>
                  <p:par>
                    <p:cTn id="64" fill="hold" nodeType="clickPar">
                      <p:stCondLst>
                        <p:cond delay="indefinite"/>
                      </p:stCondLst>
                      <p:childTnLst>
                        <p:par>
                          <p:cTn id="65" fill="hold" nodeType="withGroup">
                            <p:stCondLst>
                              <p:cond delay="0"/>
                            </p:stCondLst>
                            <p:childTnLst>
                              <p:par>
                                <p:cTn id="66" presetID="2" presetClass="entr" presetSubtype="4" dur="500" fill="hold" grpId="0" nodeType="clickEffect">
                                  <p:stCondLst>
                                    <p:cond delay="0"/>
                                  </p:stCondLst>
                                  <p:childTnLst>
                                    <p:set>
                                      <p:cBhvr>
                                        <p:cTn id="67" dur="1" fill="hold">
                                          <p:stCondLst>
                                            <p:cond delay="0"/>
                                          </p:stCondLst>
                                        </p:cTn>
                                        <p:tgtEl>
                                          <p:spTgt spid="285750"/>
                                        </p:tgtEl>
                                        <p:attrNameLst>
                                          <p:attrName>style.visibility</p:attrName>
                                        </p:attrNameLst>
                                      </p:cBhvr>
                                      <p:to>
                                        <p:strVal val="visible"/>
                                      </p:to>
                                    </p:set>
                                    <p:anim calcmode="lin" valueType="num">
                                      <p:cBhvr additive="base">
                                        <p:cTn id="68" dur="500" fill="hold"/>
                                        <p:tgtEl>
                                          <p:spTgt spid="285750"/>
                                        </p:tgtEl>
                                        <p:attrNameLst>
                                          <p:attrName>ppt_x</p:attrName>
                                        </p:attrNameLst>
                                      </p:cBhvr>
                                      <p:tavLst>
                                        <p:tav tm="0">
                                          <p:val>
                                            <p:strVal val="#ppt_x"/>
                                          </p:val>
                                        </p:tav>
                                        <p:tav tm="100000">
                                          <p:val>
                                            <p:strVal val="#ppt_x"/>
                                          </p:val>
                                        </p:tav>
                                      </p:tavLst>
                                    </p:anim>
                                    <p:anim calcmode="lin" valueType="num">
                                      <p:cBhvr additive="base">
                                        <p:cTn id="69" dur="500" fill="hold"/>
                                        <p:tgtEl>
                                          <p:spTgt spid="285750"/>
                                        </p:tgtEl>
                                        <p:attrNameLst>
                                          <p:attrName>ppt_y</p:attrName>
                                        </p:attrNameLst>
                                      </p:cBhvr>
                                      <p:tavLst>
                                        <p:tav tm="0">
                                          <p:val>
                                            <p:strVal val="1+#ppt_h/2"/>
                                          </p:val>
                                        </p:tav>
                                        <p:tav tm="100000">
                                          <p:val>
                                            <p:strVal val="#ppt_y"/>
                                          </p:val>
                                        </p:tav>
                                      </p:tavLst>
                                    </p:anim>
                                  </p:childTnLst>
                                </p:cTn>
                              </p:par>
                            </p:childTnLst>
                          </p:cTn>
                        </p:par>
                      </p:childTnLst>
                    </p:cTn>
                  </p:par>
                  <p:par>
                    <p:cTn id="70" fill="hold" nodeType="clickPar">
                      <p:stCondLst>
                        <p:cond delay="indefinite"/>
                      </p:stCondLst>
                      <p:childTnLst>
                        <p:par>
                          <p:cTn id="71" fill="hold" nodeType="withGroup">
                            <p:stCondLst>
                              <p:cond delay="0"/>
                            </p:stCondLst>
                            <p:childTnLst>
                              <p:par>
                                <p:cTn id="72" presetID="12" presetClass="entr" presetSubtype="4" dur="500" fill="hold" grpId="0" nodeType="clickEffect">
                                  <p:stCondLst>
                                    <p:cond delay="0"/>
                                  </p:stCondLst>
                                  <p:childTnLst>
                                    <p:set>
                                      <p:cBhvr>
                                        <p:cTn id="73" dur="1" fill="hold">
                                          <p:stCondLst>
                                            <p:cond delay="0"/>
                                          </p:stCondLst>
                                        </p:cTn>
                                        <p:tgtEl>
                                          <p:spTgt spid="285724"/>
                                        </p:tgtEl>
                                        <p:attrNameLst>
                                          <p:attrName>style.visibility</p:attrName>
                                        </p:attrNameLst>
                                      </p:cBhvr>
                                      <p:to>
                                        <p:strVal val="visible"/>
                                      </p:to>
                                    </p:set>
                                    <p:animEffect transition="in" filter="slide(fromBottom)">
                                      <p:cBhvr>
                                        <p:cTn id="74" dur="500"/>
                                        <p:tgtEl>
                                          <p:spTgt spid="285724"/>
                                        </p:tgtEl>
                                      </p:cBhvr>
                                    </p:animEffect>
                                  </p:childTnLst>
                                </p:cTn>
                              </p:par>
                            </p:childTnLst>
                          </p:cTn>
                        </p:par>
                      </p:childTnLst>
                    </p:cTn>
                  </p:par>
                  <p:par>
                    <p:cTn id="75" fill="hold" nodeType="clickPar">
                      <p:stCondLst>
                        <p:cond delay="indefinite"/>
                      </p:stCondLst>
                      <p:childTnLst>
                        <p:par>
                          <p:cTn id="76" fill="hold" nodeType="withGroup">
                            <p:stCondLst>
                              <p:cond delay="0"/>
                            </p:stCondLst>
                            <p:childTnLst>
                              <p:par>
                                <p:cTn id="77" presetID="9" presetClass="entr" presetSubtype="0" dur="500" fill="hold" grpId="0" nodeType="clickEffect">
                                  <p:stCondLst>
                                    <p:cond delay="0"/>
                                  </p:stCondLst>
                                  <p:childTnLst>
                                    <p:set>
                                      <p:cBhvr>
                                        <p:cTn id="78" dur="1" fill="hold">
                                          <p:stCondLst>
                                            <p:cond delay="0"/>
                                          </p:stCondLst>
                                        </p:cTn>
                                        <p:tgtEl>
                                          <p:spTgt spid="285754"/>
                                        </p:tgtEl>
                                        <p:attrNameLst>
                                          <p:attrName>style.visibility</p:attrName>
                                        </p:attrNameLst>
                                      </p:cBhvr>
                                      <p:to>
                                        <p:strVal val="visible"/>
                                      </p:to>
                                    </p:set>
                                    <p:animEffect transition="in" filter="dissolve">
                                      <p:cBhvr>
                                        <p:cTn id="79" dur="500"/>
                                        <p:tgtEl>
                                          <p:spTgt spid="2857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5702" grpId="0"/>
      <p:bldP spid="285703" grpId="0"/>
      <p:bldP spid="285713" grpId="0"/>
      <p:bldP spid="285722" grpId="0"/>
      <p:bldP spid="285723" grpId="0"/>
      <p:bldP spid="285724" grpId="0"/>
      <p:bldP spid="285750" grpId="0"/>
      <p:bldP spid="285752" grpId="0"/>
      <p:bldP spid="285753" grpId="0"/>
      <p:bldP spid="285754" grpId="0"/>
      <p:bldP spid="285755"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8" name="页脚占位符 2"/>
          <p:cNvSpPr>
            <a:spLocks noGrp="1"/>
          </p:cNvSpPr>
          <p:nvPr>
            <p:ph type="ftr" sz="quarter" idx="11"/>
          </p:nvPr>
        </p:nvSpPr>
        <p:spPr/>
        <p:txBody>
          <a:bodyPr/>
          <a:lstStyle/>
          <a:p>
            <a:r>
              <a:rPr lang="en-US" altLang="zh-CN"/>
              <a:t>第二章 现金流量及其构成</a:t>
            </a:r>
          </a:p>
        </p:txBody>
      </p:sp>
      <p:sp>
        <p:nvSpPr>
          <p:cNvPr id="49" name="灯片编号占位符 3"/>
          <p:cNvSpPr>
            <a:spLocks noGrp="1"/>
          </p:cNvSpPr>
          <p:nvPr>
            <p:ph type="sldNum" sz="quarter" idx="12"/>
          </p:nvPr>
        </p:nvSpPr>
        <p:spPr/>
        <p:txBody>
          <a:bodyPr/>
          <a:lstStyle/>
          <a:p>
            <a:fld id="{1E89D0C4-0E03-4CB1-B184-3B9CE64234E6}" type="slidenum">
              <a:rPr lang="en-US" altLang="zh-CN"/>
              <a:t>6</a:t>
            </a:fld>
            <a:endParaRPr lang="en-US" altLang="zh-CN"/>
          </a:p>
        </p:txBody>
      </p:sp>
      <p:sp>
        <p:nvSpPr>
          <p:cNvPr id="196610" name="Text Box 2"/>
          <p:cNvSpPr txBox="1">
            <a:spLocks noChangeArrowheads="1"/>
          </p:cNvSpPr>
          <p:nvPr/>
        </p:nvSpPr>
        <p:spPr bwMode="auto">
          <a:xfrm>
            <a:off x="2117725" y="838200"/>
            <a:ext cx="3825875"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buFont typeface="Wingdings 2" pitchFamily="18" charset="2"/>
              <a:buNone/>
            </a:pPr>
            <a:r>
              <a:rPr lang="zh-CN" altLang="en-US" sz="2800">
                <a:solidFill>
                  <a:schemeClr val="tx2"/>
                </a:solidFill>
                <a:effectLst/>
                <a:latin typeface="宋体" pitchFamily="2" charset="-122"/>
              </a:rPr>
              <a:t>例：</a:t>
            </a:r>
            <a:endParaRPr lang="zh-CN" altLang="en-US" sz="2800">
              <a:solidFill>
                <a:srgbClr val="CC0000"/>
              </a:solidFill>
              <a:effectLst/>
              <a:latin typeface="宋体" pitchFamily="2" charset="-122"/>
            </a:endParaRPr>
          </a:p>
        </p:txBody>
      </p:sp>
      <p:sp>
        <p:nvSpPr>
          <p:cNvPr id="196611" name="Text Box 3"/>
          <p:cNvSpPr txBox="1">
            <a:spLocks noChangeArrowheads="1"/>
          </p:cNvSpPr>
          <p:nvPr/>
        </p:nvSpPr>
        <p:spPr bwMode="auto">
          <a:xfrm>
            <a:off x="304800" y="4572000"/>
            <a:ext cx="48006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buClr>
                <a:schemeClr val="folHlink"/>
              </a:buClr>
              <a:buFont typeface="Wingdings" pitchFamily="2" charset="2"/>
              <a:buChar char="Ø"/>
            </a:pPr>
            <a:r>
              <a:rPr lang="zh-CN" altLang="en-US" sz="2400">
                <a:effectLst/>
                <a:latin typeface="Tahoma" pitchFamily="34" charset="0"/>
              </a:rPr>
              <a:t>现金流量图的几种简略画法</a:t>
            </a:r>
          </a:p>
        </p:txBody>
      </p:sp>
      <p:grpSp>
        <p:nvGrpSpPr>
          <p:cNvPr id="196638" name="Group 30"/>
          <p:cNvGrpSpPr/>
          <p:nvPr/>
        </p:nvGrpSpPr>
        <p:grpSpPr>
          <a:xfrm>
            <a:off x="609600" y="5194300"/>
            <a:ext cx="2667000" cy="1219200"/>
            <a:chOff x="384" y="3504"/>
            <a:chExt cx="1680" cy="768"/>
          </a:xfrm>
        </p:grpSpPr>
        <p:sp>
          <p:nvSpPr>
            <p:cNvPr id="196612" name="Line 4"/>
            <p:cNvSpPr>
              <a:spLocks noChangeShapeType="1"/>
            </p:cNvSpPr>
            <p:nvPr/>
          </p:nvSpPr>
          <p:spPr bwMode="auto">
            <a:xfrm>
              <a:off x="384" y="3792"/>
              <a:ext cx="1680" cy="0"/>
            </a:xfrm>
            <a:prstGeom prst="line">
              <a:avLst/>
            </a:prstGeom>
            <a:noFill/>
            <a:ln w="19050">
              <a:solidFill>
                <a:schemeClr val="tx2"/>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nvGrpSpPr>
            <p:cNvPr id="196618" name="Group 10"/>
            <p:cNvGrpSpPr/>
            <p:nvPr/>
          </p:nvGrpSpPr>
          <p:grpSpPr>
            <a:xfrm>
              <a:off x="384" y="3792"/>
              <a:ext cx="96" cy="480"/>
              <a:chOff x="480" y="3792"/>
              <a:chExt cx="96" cy="480"/>
            </a:xfrm>
          </p:grpSpPr>
          <p:sp>
            <p:nvSpPr>
              <p:cNvPr id="196614" name="Line 6"/>
              <p:cNvSpPr>
                <a:spLocks noChangeShapeType="1"/>
              </p:cNvSpPr>
              <p:nvPr/>
            </p:nvSpPr>
            <p:spPr bwMode="auto">
              <a:xfrm flipH="1">
                <a:off x="480" y="3792"/>
                <a:ext cx="0" cy="96"/>
              </a:xfrm>
              <a:prstGeom prst="line">
                <a:avLst/>
              </a:prstGeom>
              <a:noFill/>
              <a:ln w="9525">
                <a:solidFill>
                  <a:schemeClr val="tx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15" name="Line 7"/>
              <p:cNvSpPr>
                <a:spLocks noChangeShapeType="1"/>
              </p:cNvSpPr>
              <p:nvPr/>
            </p:nvSpPr>
            <p:spPr bwMode="auto">
              <a:xfrm>
                <a:off x="480" y="3888"/>
                <a:ext cx="96" cy="48"/>
              </a:xfrm>
              <a:prstGeom prst="line">
                <a:avLst/>
              </a:prstGeom>
              <a:noFill/>
              <a:ln w="9525">
                <a:solidFill>
                  <a:schemeClr val="tx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16" name="Line 8"/>
              <p:cNvSpPr>
                <a:spLocks noChangeShapeType="1"/>
              </p:cNvSpPr>
              <p:nvPr/>
            </p:nvSpPr>
            <p:spPr bwMode="auto">
              <a:xfrm flipH="1">
                <a:off x="480" y="3936"/>
                <a:ext cx="96" cy="48"/>
              </a:xfrm>
              <a:prstGeom prst="line">
                <a:avLst/>
              </a:prstGeom>
              <a:noFill/>
              <a:ln w="9525">
                <a:solidFill>
                  <a:schemeClr val="tx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17" name="Line 9"/>
              <p:cNvSpPr>
                <a:spLocks noChangeShapeType="1"/>
              </p:cNvSpPr>
              <p:nvPr/>
            </p:nvSpPr>
            <p:spPr bwMode="auto">
              <a:xfrm flipH="1">
                <a:off x="480" y="3984"/>
                <a:ext cx="0" cy="288"/>
              </a:xfrm>
              <a:prstGeom prst="line">
                <a:avLst/>
              </a:prstGeom>
              <a:noFill/>
              <a:ln w="9525">
                <a:solidFill>
                  <a:schemeClr val="tx2"/>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sp>
          <p:nvSpPr>
            <p:cNvPr id="196619" name="Line 11"/>
            <p:cNvSpPr>
              <a:spLocks noChangeShapeType="1"/>
            </p:cNvSpPr>
            <p:nvPr/>
          </p:nvSpPr>
          <p:spPr bwMode="auto">
            <a:xfrm flipH="1">
              <a:off x="816" y="3504"/>
              <a:ext cx="0" cy="288"/>
            </a:xfrm>
            <a:prstGeom prst="line">
              <a:avLst/>
            </a:prstGeom>
            <a:noFill/>
            <a:ln w="9525">
              <a:solidFill>
                <a:schemeClr val="tx2"/>
              </a:solidFill>
              <a:round/>
              <a:head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grpSp>
        <p:nvGrpSpPr>
          <p:cNvPr id="196639" name="Group 31"/>
          <p:cNvGrpSpPr/>
          <p:nvPr/>
        </p:nvGrpSpPr>
        <p:grpSpPr>
          <a:xfrm>
            <a:off x="3733800" y="5346700"/>
            <a:ext cx="2209800" cy="762000"/>
            <a:chOff x="2352" y="3600"/>
            <a:chExt cx="1392" cy="480"/>
          </a:xfrm>
        </p:grpSpPr>
        <p:sp>
          <p:nvSpPr>
            <p:cNvPr id="196620" name="Line 12"/>
            <p:cNvSpPr>
              <a:spLocks noChangeShapeType="1"/>
            </p:cNvSpPr>
            <p:nvPr/>
          </p:nvSpPr>
          <p:spPr bwMode="auto">
            <a:xfrm>
              <a:off x="2352" y="3792"/>
              <a:ext cx="1392" cy="0"/>
            </a:xfrm>
            <a:prstGeom prst="line">
              <a:avLst/>
            </a:prstGeom>
            <a:noFill/>
            <a:ln w="19050">
              <a:solidFill>
                <a:schemeClr val="tx2"/>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21" name="Line 13"/>
            <p:cNvSpPr>
              <a:spLocks noChangeShapeType="1"/>
            </p:cNvSpPr>
            <p:nvPr/>
          </p:nvSpPr>
          <p:spPr bwMode="auto">
            <a:xfrm flipH="1">
              <a:off x="2352" y="3792"/>
              <a:ext cx="0" cy="288"/>
            </a:xfrm>
            <a:prstGeom prst="line">
              <a:avLst/>
            </a:prstGeom>
            <a:noFill/>
            <a:ln w="9525">
              <a:solidFill>
                <a:schemeClr val="tx2"/>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22" name="Line 14"/>
            <p:cNvSpPr>
              <a:spLocks noChangeShapeType="1"/>
            </p:cNvSpPr>
            <p:nvPr/>
          </p:nvSpPr>
          <p:spPr bwMode="auto">
            <a:xfrm flipH="1" flipV="1">
              <a:off x="2544" y="3600"/>
              <a:ext cx="0" cy="192"/>
            </a:xfrm>
            <a:prstGeom prst="line">
              <a:avLst/>
            </a:prstGeom>
            <a:noFill/>
            <a:ln w="9525">
              <a:solidFill>
                <a:schemeClr val="tx2"/>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23" name="Line 15"/>
            <p:cNvSpPr>
              <a:spLocks noChangeShapeType="1"/>
            </p:cNvSpPr>
            <p:nvPr/>
          </p:nvSpPr>
          <p:spPr bwMode="auto">
            <a:xfrm flipH="1" flipV="1">
              <a:off x="3504" y="3600"/>
              <a:ext cx="0" cy="192"/>
            </a:xfrm>
            <a:prstGeom prst="line">
              <a:avLst/>
            </a:prstGeom>
            <a:noFill/>
            <a:ln w="9525">
              <a:solidFill>
                <a:schemeClr val="tx2"/>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24" name="Freeform 16"/>
            <p:cNvSpPr/>
            <p:nvPr/>
          </p:nvSpPr>
          <p:spPr bwMode="auto">
            <a:xfrm>
              <a:off x="2544" y="3600"/>
              <a:ext cx="964" cy="1"/>
            </a:xfrm>
            <a:custGeom>
              <a:gdLst>
                <a:gd name="T0" fmla="*/ 0 w 964"/>
                <a:gd name="T1" fmla="*/ 0 h 1"/>
                <a:gd name="T2" fmla="*/ 964 w 964"/>
                <a:gd name="T3" fmla="*/ 0 h 1"/>
              </a:gdLst>
              <a:cxnLst>
                <a:cxn ang="0">
                  <a:pos x="T0" y="T1"/>
                </a:cxn>
                <a:cxn ang="0">
                  <a:pos x="T2" y="T3"/>
                </a:cxn>
              </a:cxnLst>
              <a:rect l="0" t="0" r="r" b="b"/>
              <a:pathLst>
                <a:path w="964" h="1">
                  <a:moveTo>
                    <a:pt x="0" y="0"/>
                  </a:moveTo>
                  <a:lnTo>
                    <a:pt x="964" y="0"/>
                  </a:lnTo>
                </a:path>
              </a:pathLst>
            </a:custGeom>
            <a:noFill/>
            <a:ln w="9525" cap="flat" cmpd="sng">
              <a:solidFill>
                <a:schemeClr val="tx2"/>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25" name="Line 17"/>
            <p:cNvSpPr>
              <a:spLocks noChangeShapeType="1"/>
            </p:cNvSpPr>
            <p:nvPr/>
          </p:nvSpPr>
          <p:spPr bwMode="auto">
            <a:xfrm flipH="1" flipV="1">
              <a:off x="2784" y="3600"/>
              <a:ext cx="0" cy="192"/>
            </a:xfrm>
            <a:prstGeom prst="line">
              <a:avLst/>
            </a:prstGeom>
            <a:noFill/>
            <a:ln w="9525">
              <a:solidFill>
                <a:schemeClr val="tx2"/>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26" name="Line 18"/>
            <p:cNvSpPr>
              <a:spLocks noChangeShapeType="1"/>
            </p:cNvSpPr>
            <p:nvPr/>
          </p:nvSpPr>
          <p:spPr bwMode="auto">
            <a:xfrm flipH="1" flipV="1">
              <a:off x="3264" y="3600"/>
              <a:ext cx="0" cy="192"/>
            </a:xfrm>
            <a:prstGeom prst="line">
              <a:avLst/>
            </a:prstGeom>
            <a:noFill/>
            <a:ln w="9525">
              <a:solidFill>
                <a:schemeClr val="tx2"/>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27" name="Line 19"/>
            <p:cNvSpPr>
              <a:spLocks noChangeShapeType="1"/>
            </p:cNvSpPr>
            <p:nvPr/>
          </p:nvSpPr>
          <p:spPr bwMode="auto">
            <a:xfrm flipH="1" flipV="1">
              <a:off x="3024" y="3600"/>
              <a:ext cx="0" cy="192"/>
            </a:xfrm>
            <a:prstGeom prst="line">
              <a:avLst/>
            </a:prstGeom>
            <a:noFill/>
            <a:ln w="9525">
              <a:solidFill>
                <a:schemeClr val="tx2"/>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grpSp>
        <p:nvGrpSpPr>
          <p:cNvPr id="196641" name="Group 33"/>
          <p:cNvGrpSpPr/>
          <p:nvPr/>
        </p:nvGrpSpPr>
        <p:grpSpPr>
          <a:xfrm>
            <a:off x="6324600" y="5181600"/>
            <a:ext cx="2514600" cy="1003300"/>
            <a:chOff x="3984" y="3496"/>
            <a:chExt cx="1584" cy="632"/>
          </a:xfrm>
        </p:grpSpPr>
        <p:grpSp>
          <p:nvGrpSpPr>
            <p:cNvPr id="196640" name="Group 32"/>
            <p:cNvGrpSpPr/>
            <p:nvPr/>
          </p:nvGrpSpPr>
          <p:grpSpPr>
            <a:xfrm>
              <a:off x="3984" y="3648"/>
              <a:ext cx="1584" cy="336"/>
              <a:chOff x="3984" y="3648"/>
              <a:chExt cx="1584" cy="336"/>
            </a:xfrm>
          </p:grpSpPr>
          <p:sp>
            <p:nvSpPr>
              <p:cNvPr id="196628" name="Line 20"/>
              <p:cNvSpPr>
                <a:spLocks noChangeShapeType="1"/>
              </p:cNvSpPr>
              <p:nvPr/>
            </p:nvSpPr>
            <p:spPr bwMode="auto">
              <a:xfrm>
                <a:off x="3984" y="3792"/>
                <a:ext cx="432" cy="0"/>
              </a:xfrm>
              <a:prstGeom prst="line">
                <a:avLst/>
              </a:prstGeom>
              <a:noFill/>
              <a:ln w="19050">
                <a:solidFill>
                  <a:schemeClr val="tx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29" name="Line 21"/>
              <p:cNvSpPr>
                <a:spLocks noChangeShapeType="1"/>
              </p:cNvSpPr>
              <p:nvPr/>
            </p:nvSpPr>
            <p:spPr bwMode="auto">
              <a:xfrm>
                <a:off x="4416" y="3792"/>
                <a:ext cx="192" cy="192"/>
              </a:xfrm>
              <a:prstGeom prst="line">
                <a:avLst/>
              </a:prstGeom>
              <a:noFill/>
              <a:ln w="19050">
                <a:solidFill>
                  <a:schemeClr val="tx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30" name="Line 22"/>
              <p:cNvSpPr>
                <a:spLocks noChangeShapeType="1"/>
              </p:cNvSpPr>
              <p:nvPr/>
            </p:nvSpPr>
            <p:spPr bwMode="auto">
              <a:xfrm flipV="1">
                <a:off x="4608" y="3648"/>
                <a:ext cx="192" cy="336"/>
              </a:xfrm>
              <a:prstGeom prst="line">
                <a:avLst/>
              </a:prstGeom>
              <a:noFill/>
              <a:ln w="19050">
                <a:solidFill>
                  <a:schemeClr val="tx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31" name="Line 23"/>
              <p:cNvSpPr>
                <a:spLocks noChangeShapeType="1"/>
              </p:cNvSpPr>
              <p:nvPr/>
            </p:nvSpPr>
            <p:spPr bwMode="auto">
              <a:xfrm>
                <a:off x="4800" y="3648"/>
                <a:ext cx="144" cy="144"/>
              </a:xfrm>
              <a:prstGeom prst="line">
                <a:avLst/>
              </a:prstGeom>
              <a:noFill/>
              <a:ln w="19050">
                <a:solidFill>
                  <a:schemeClr val="tx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32" name="Line 24"/>
              <p:cNvSpPr>
                <a:spLocks noChangeShapeType="1"/>
              </p:cNvSpPr>
              <p:nvPr/>
            </p:nvSpPr>
            <p:spPr bwMode="auto">
              <a:xfrm>
                <a:off x="4944" y="3792"/>
                <a:ext cx="624" cy="0"/>
              </a:xfrm>
              <a:prstGeom prst="line">
                <a:avLst/>
              </a:prstGeom>
              <a:noFill/>
              <a:ln w="19050">
                <a:solidFill>
                  <a:schemeClr val="tx2"/>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sp>
          <p:nvSpPr>
            <p:cNvPr id="196634" name="Line 26"/>
            <p:cNvSpPr>
              <a:spLocks noChangeShapeType="1"/>
            </p:cNvSpPr>
            <p:nvPr/>
          </p:nvSpPr>
          <p:spPr bwMode="auto">
            <a:xfrm flipH="1">
              <a:off x="3984" y="3792"/>
              <a:ext cx="0" cy="336"/>
            </a:xfrm>
            <a:prstGeom prst="line">
              <a:avLst/>
            </a:prstGeom>
            <a:noFill/>
            <a:ln w="9525">
              <a:solidFill>
                <a:schemeClr val="tx2"/>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35" name="Freeform 27"/>
            <p:cNvSpPr/>
            <p:nvPr/>
          </p:nvSpPr>
          <p:spPr bwMode="auto">
            <a:xfrm>
              <a:off x="4272" y="3496"/>
              <a:ext cx="1" cy="296"/>
            </a:xfrm>
            <a:custGeom>
              <a:gdLst>
                <a:gd name="T0" fmla="*/ 0 w 1"/>
                <a:gd name="T1" fmla="*/ 296 h 296"/>
                <a:gd name="T2" fmla="*/ 0 w 1"/>
                <a:gd name="T3" fmla="*/ 0 h 296"/>
              </a:gdLst>
              <a:cxnLst>
                <a:cxn ang="0">
                  <a:pos x="T0" y="T1"/>
                </a:cxn>
                <a:cxn ang="0">
                  <a:pos x="T2" y="T3"/>
                </a:cxn>
              </a:cxnLst>
              <a:rect l="0" t="0" r="r" b="b"/>
              <a:pathLst>
                <a:path w="1" h="296">
                  <a:moveTo>
                    <a:pt x="0" y="296"/>
                  </a:moveTo>
                  <a:lnTo>
                    <a:pt x="0" y="0"/>
                  </a:lnTo>
                </a:path>
              </a:pathLst>
            </a:custGeom>
            <a:noFill/>
            <a:ln w="9525" cap="flat" cmpd="sng">
              <a:solidFill>
                <a:schemeClr val="tx2"/>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36" name="Freeform 28"/>
            <p:cNvSpPr/>
            <p:nvPr/>
          </p:nvSpPr>
          <p:spPr bwMode="auto">
            <a:xfrm>
              <a:off x="5184" y="3500"/>
              <a:ext cx="1" cy="292"/>
            </a:xfrm>
            <a:custGeom>
              <a:gdLst>
                <a:gd name="T0" fmla="*/ 0 w 1"/>
                <a:gd name="T1" fmla="*/ 292 h 292"/>
                <a:gd name="T2" fmla="*/ 0 w 1"/>
                <a:gd name="T3" fmla="*/ 0 h 292"/>
              </a:gdLst>
              <a:cxnLst>
                <a:cxn ang="0">
                  <a:pos x="T0" y="T1"/>
                </a:cxn>
                <a:cxn ang="0">
                  <a:pos x="T2" y="T3"/>
                </a:cxn>
              </a:cxnLst>
              <a:rect l="0" t="0" r="r" b="b"/>
              <a:pathLst>
                <a:path w="1" h="292">
                  <a:moveTo>
                    <a:pt x="0" y="292"/>
                  </a:moveTo>
                  <a:lnTo>
                    <a:pt x="0" y="0"/>
                  </a:lnTo>
                </a:path>
              </a:pathLst>
            </a:custGeom>
            <a:noFill/>
            <a:ln w="9525" cap="flat" cmpd="sng">
              <a:solidFill>
                <a:schemeClr val="tx2"/>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37" name="Line 29"/>
            <p:cNvSpPr>
              <a:spLocks noChangeShapeType="1"/>
            </p:cNvSpPr>
            <p:nvPr/>
          </p:nvSpPr>
          <p:spPr bwMode="auto">
            <a:xfrm>
              <a:off x="4272" y="3504"/>
              <a:ext cx="912" cy="0"/>
            </a:xfrm>
            <a:prstGeom prst="line">
              <a:avLst/>
            </a:prstGeom>
            <a:noFill/>
            <a:ln w="9525">
              <a:solidFill>
                <a:schemeClr val="tx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grpSp>
        <p:nvGrpSpPr>
          <p:cNvPr id="196642" name="Group 34"/>
          <p:cNvGrpSpPr/>
          <p:nvPr/>
        </p:nvGrpSpPr>
        <p:grpSpPr>
          <a:xfrm>
            <a:off x="381000" y="1828800"/>
            <a:ext cx="8305800" cy="2514600"/>
            <a:chOff x="432" y="2496"/>
            <a:chExt cx="5232" cy="1584"/>
          </a:xfrm>
        </p:grpSpPr>
        <p:sp>
          <p:nvSpPr>
            <p:cNvPr id="196643" name="Text Box 35"/>
            <p:cNvSpPr txBox="1">
              <a:spLocks noChangeArrowheads="1"/>
            </p:cNvSpPr>
            <p:nvPr/>
          </p:nvSpPr>
          <p:spPr bwMode="auto">
            <a:xfrm>
              <a:off x="672" y="3360"/>
              <a:ext cx="4992"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en-US" altLang="zh-CN" sz="2400" b="0">
                  <a:solidFill>
                    <a:schemeClr val="tx2"/>
                  </a:solidFill>
                  <a:effectLst/>
                  <a:latin typeface="Tahoma" pitchFamily="34" charset="0"/>
                </a:rPr>
                <a:t>0      1      2       3       4      5      6            </a:t>
              </a:r>
              <a:r>
                <a:rPr lang="zh-CN" altLang="en-US" sz="2400">
                  <a:solidFill>
                    <a:schemeClr val="tx2"/>
                  </a:solidFill>
                  <a:effectLst/>
                  <a:latin typeface="Tahoma" pitchFamily="34" charset="0"/>
                </a:rPr>
                <a:t>时间（年）</a:t>
              </a:r>
            </a:p>
          </p:txBody>
        </p:sp>
        <p:grpSp>
          <p:nvGrpSpPr>
            <p:cNvPr id="196644" name="Group 36"/>
            <p:cNvGrpSpPr/>
            <p:nvPr/>
          </p:nvGrpSpPr>
          <p:grpSpPr>
            <a:xfrm>
              <a:off x="720" y="2736"/>
              <a:ext cx="4128" cy="1104"/>
              <a:chOff x="720" y="2736"/>
              <a:chExt cx="4128" cy="1104"/>
            </a:xfrm>
          </p:grpSpPr>
          <p:sp>
            <p:nvSpPr>
              <p:cNvPr id="196645" name="Line 37"/>
              <p:cNvSpPr>
                <a:spLocks noChangeShapeType="1"/>
              </p:cNvSpPr>
              <p:nvPr/>
            </p:nvSpPr>
            <p:spPr bwMode="auto">
              <a:xfrm>
                <a:off x="720" y="3408"/>
                <a:ext cx="4128" cy="0"/>
              </a:xfrm>
              <a:prstGeom prst="line">
                <a:avLst/>
              </a:prstGeom>
              <a:noFill/>
              <a:ln w="9525">
                <a:solidFill>
                  <a:srgbClr val="CC0000"/>
                </a:solidFill>
                <a:miter lim="800000"/>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46" name="Line 38"/>
              <p:cNvSpPr>
                <a:spLocks noChangeShapeType="1"/>
              </p:cNvSpPr>
              <p:nvPr/>
            </p:nvSpPr>
            <p:spPr bwMode="auto">
              <a:xfrm flipH="1">
                <a:off x="720" y="3408"/>
                <a:ext cx="0" cy="432"/>
              </a:xfrm>
              <a:prstGeom prst="line">
                <a:avLst/>
              </a:prstGeom>
              <a:noFill/>
              <a:ln w="9525">
                <a:solidFill>
                  <a:srgbClr val="CC0000"/>
                </a:solidFill>
                <a:miter lim="800000"/>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47" name="Line 39"/>
              <p:cNvSpPr>
                <a:spLocks noChangeShapeType="1"/>
              </p:cNvSpPr>
              <p:nvPr/>
            </p:nvSpPr>
            <p:spPr bwMode="auto">
              <a:xfrm flipH="1">
                <a:off x="1200" y="3408"/>
                <a:ext cx="0" cy="432"/>
              </a:xfrm>
              <a:prstGeom prst="line">
                <a:avLst/>
              </a:prstGeom>
              <a:noFill/>
              <a:ln w="9525">
                <a:solidFill>
                  <a:srgbClr val="CC0000"/>
                </a:solidFill>
                <a:miter lim="800000"/>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48" name="Line 40"/>
              <p:cNvSpPr>
                <a:spLocks noChangeShapeType="1"/>
              </p:cNvSpPr>
              <p:nvPr/>
            </p:nvSpPr>
            <p:spPr bwMode="auto">
              <a:xfrm flipH="1">
                <a:off x="1680" y="3168"/>
                <a:ext cx="0" cy="240"/>
              </a:xfrm>
              <a:prstGeom prst="line">
                <a:avLst/>
              </a:prstGeom>
              <a:noFill/>
              <a:ln w="9525">
                <a:solidFill>
                  <a:srgbClr val="CC0000"/>
                </a:solidFill>
                <a:miter lim="800000"/>
                <a:head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49" name="Line 41"/>
              <p:cNvSpPr>
                <a:spLocks noChangeShapeType="1"/>
              </p:cNvSpPr>
              <p:nvPr/>
            </p:nvSpPr>
            <p:spPr bwMode="auto">
              <a:xfrm flipH="1">
                <a:off x="3648" y="2736"/>
                <a:ext cx="0" cy="672"/>
              </a:xfrm>
              <a:prstGeom prst="line">
                <a:avLst/>
              </a:prstGeom>
              <a:noFill/>
              <a:ln w="9525">
                <a:solidFill>
                  <a:srgbClr val="CC0000"/>
                </a:solidFill>
                <a:miter lim="800000"/>
                <a:head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50" name="Line 42"/>
              <p:cNvSpPr>
                <a:spLocks noChangeShapeType="1"/>
              </p:cNvSpPr>
              <p:nvPr/>
            </p:nvSpPr>
            <p:spPr bwMode="auto">
              <a:xfrm flipH="1">
                <a:off x="3168" y="2976"/>
                <a:ext cx="0" cy="432"/>
              </a:xfrm>
              <a:prstGeom prst="line">
                <a:avLst/>
              </a:prstGeom>
              <a:noFill/>
              <a:ln w="9525">
                <a:solidFill>
                  <a:srgbClr val="CC0000"/>
                </a:solidFill>
                <a:miter lim="800000"/>
                <a:head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51" name="Line 43"/>
              <p:cNvSpPr>
                <a:spLocks noChangeShapeType="1"/>
              </p:cNvSpPr>
              <p:nvPr/>
            </p:nvSpPr>
            <p:spPr bwMode="auto">
              <a:xfrm flipH="1">
                <a:off x="2688" y="2976"/>
                <a:ext cx="0" cy="432"/>
              </a:xfrm>
              <a:prstGeom prst="line">
                <a:avLst/>
              </a:prstGeom>
              <a:noFill/>
              <a:ln w="9525">
                <a:solidFill>
                  <a:srgbClr val="CC0000"/>
                </a:solidFill>
                <a:miter lim="800000"/>
                <a:head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196652" name="Line 44"/>
              <p:cNvSpPr>
                <a:spLocks noChangeShapeType="1"/>
              </p:cNvSpPr>
              <p:nvPr/>
            </p:nvSpPr>
            <p:spPr bwMode="auto">
              <a:xfrm flipH="1">
                <a:off x="2208" y="2976"/>
                <a:ext cx="0" cy="432"/>
              </a:xfrm>
              <a:prstGeom prst="line">
                <a:avLst/>
              </a:prstGeom>
              <a:noFill/>
              <a:ln w="9525">
                <a:solidFill>
                  <a:srgbClr val="CC0000"/>
                </a:solidFill>
                <a:miter lim="800000"/>
                <a:head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sp>
          <p:nvSpPr>
            <p:cNvPr id="196653" name="Text Box 45"/>
            <p:cNvSpPr txBox="1">
              <a:spLocks noChangeArrowheads="1"/>
            </p:cNvSpPr>
            <p:nvPr/>
          </p:nvSpPr>
          <p:spPr bwMode="auto">
            <a:xfrm>
              <a:off x="432" y="3792"/>
              <a:ext cx="1152"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50000"/>
                </a:spcBef>
              </a:pPr>
              <a:r>
                <a:rPr lang="en-US" altLang="zh-CN" sz="2400" b="0">
                  <a:solidFill>
                    <a:schemeClr val="tx2"/>
                  </a:solidFill>
                  <a:effectLst/>
                  <a:latin typeface="Tahoma" pitchFamily="34" charset="0"/>
                </a:rPr>
                <a:t>200   200</a:t>
              </a:r>
            </a:p>
          </p:txBody>
        </p:sp>
        <p:sp>
          <p:nvSpPr>
            <p:cNvPr id="196654" name="Text Box 46"/>
            <p:cNvSpPr txBox="1">
              <a:spLocks noChangeArrowheads="1"/>
            </p:cNvSpPr>
            <p:nvPr/>
          </p:nvSpPr>
          <p:spPr bwMode="auto">
            <a:xfrm>
              <a:off x="1488" y="2976"/>
              <a:ext cx="48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en-US" altLang="zh-CN" sz="2400" b="0">
                  <a:solidFill>
                    <a:schemeClr val="tx2"/>
                  </a:solidFill>
                  <a:effectLst/>
                  <a:latin typeface="Tahoma" pitchFamily="34" charset="0"/>
                </a:rPr>
                <a:t>100</a:t>
              </a:r>
            </a:p>
          </p:txBody>
        </p:sp>
        <p:sp>
          <p:nvSpPr>
            <p:cNvPr id="196655" name="Text Box 47"/>
            <p:cNvSpPr txBox="1">
              <a:spLocks noChangeArrowheads="1"/>
            </p:cNvSpPr>
            <p:nvPr/>
          </p:nvSpPr>
          <p:spPr bwMode="auto">
            <a:xfrm>
              <a:off x="1968" y="2784"/>
              <a:ext cx="158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en-US" altLang="zh-CN" sz="2400" b="0">
                  <a:solidFill>
                    <a:schemeClr val="tx2"/>
                  </a:solidFill>
                  <a:effectLst/>
                  <a:latin typeface="Tahoma" pitchFamily="34" charset="0"/>
                </a:rPr>
                <a:t>200   200    200</a:t>
              </a:r>
            </a:p>
          </p:txBody>
        </p:sp>
        <p:sp>
          <p:nvSpPr>
            <p:cNvPr id="196656" name="Text Box 48"/>
            <p:cNvSpPr txBox="1">
              <a:spLocks noChangeArrowheads="1"/>
            </p:cNvSpPr>
            <p:nvPr/>
          </p:nvSpPr>
          <p:spPr bwMode="auto">
            <a:xfrm>
              <a:off x="3504" y="2496"/>
              <a:ext cx="62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en-US" altLang="zh-CN" sz="2400" b="0">
                  <a:solidFill>
                    <a:schemeClr val="tx2"/>
                  </a:solidFill>
                  <a:effectLst/>
                  <a:latin typeface="Tahoma" pitchFamily="34" charset="0"/>
                </a:rPr>
                <a:t>300</a:t>
              </a: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dur="500" fill="hold" nodeType="clickEffect">
                                  <p:stCondLst>
                                    <p:cond delay="0"/>
                                  </p:stCondLst>
                                  <p:childTnLst>
                                    <p:set>
                                      <p:cBhvr>
                                        <p:cTn id="6" dur="1" fill="hold">
                                          <p:stCondLst>
                                            <p:cond delay="0"/>
                                          </p:stCondLst>
                                        </p:cTn>
                                        <p:tgtEl>
                                          <p:spTgt spid="196642"/>
                                        </p:tgtEl>
                                        <p:attrNameLst>
                                          <p:attrName>style.visibility</p:attrName>
                                        </p:attrNameLst>
                                      </p:cBhvr>
                                      <p:to>
                                        <p:strVal val="visible"/>
                                      </p:to>
                                    </p:set>
                                    <p:animEffect transition="in" filter="dissolve">
                                      <p:cBhvr>
                                        <p:cTn id="7" dur="500"/>
                                        <p:tgtEl>
                                          <p:spTgt spid="19664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dur="500" fill="hold" grpId="0" nodeType="clickEffect">
                                  <p:stCondLst>
                                    <p:cond delay="0"/>
                                  </p:stCondLst>
                                  <p:childTnLst>
                                    <p:set>
                                      <p:cBhvr>
                                        <p:cTn id="11" dur="1" fill="hold">
                                          <p:stCondLst>
                                            <p:cond delay="0"/>
                                          </p:stCondLst>
                                        </p:cTn>
                                        <p:tgtEl>
                                          <p:spTgt spid="196611">
                                            <p:txEl>
                                              <p:pRg st="0" end="0"/>
                                            </p:txEl>
                                          </p:spTgt>
                                        </p:tgtEl>
                                        <p:attrNameLst>
                                          <p:attrName>style.visibility</p:attrName>
                                        </p:attrNameLst>
                                      </p:cBhvr>
                                      <p:to>
                                        <p:strVal val="visible"/>
                                      </p:to>
                                    </p:set>
                                    <p:animEffect transition="in" filter="dissolve">
                                      <p:cBhvr>
                                        <p:cTn id="12" dur="500"/>
                                        <p:tgtEl>
                                          <p:spTgt spid="196611">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dur="500" fill="hold" nodeType="clickEffect">
                                  <p:stCondLst>
                                    <p:cond delay="0"/>
                                  </p:stCondLst>
                                  <p:childTnLst>
                                    <p:set>
                                      <p:cBhvr>
                                        <p:cTn id="16" dur="1" fill="hold">
                                          <p:stCondLst>
                                            <p:cond delay="0"/>
                                          </p:stCondLst>
                                        </p:cTn>
                                        <p:tgtEl>
                                          <p:spTgt spid="196638"/>
                                        </p:tgtEl>
                                        <p:attrNameLst>
                                          <p:attrName>style.visibility</p:attrName>
                                        </p:attrNameLst>
                                      </p:cBhvr>
                                      <p:to>
                                        <p:strVal val="visible"/>
                                      </p:to>
                                    </p:set>
                                    <p:animEffect transition="in" filter="dissolve">
                                      <p:cBhvr>
                                        <p:cTn id="17" dur="500"/>
                                        <p:tgtEl>
                                          <p:spTgt spid="196638"/>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dur="500" fill="hold" nodeType="clickEffect">
                                  <p:stCondLst>
                                    <p:cond delay="0"/>
                                  </p:stCondLst>
                                  <p:childTnLst>
                                    <p:set>
                                      <p:cBhvr>
                                        <p:cTn id="21" dur="1" fill="hold">
                                          <p:stCondLst>
                                            <p:cond delay="0"/>
                                          </p:stCondLst>
                                        </p:cTn>
                                        <p:tgtEl>
                                          <p:spTgt spid="196639"/>
                                        </p:tgtEl>
                                        <p:attrNameLst>
                                          <p:attrName>style.visibility</p:attrName>
                                        </p:attrNameLst>
                                      </p:cBhvr>
                                      <p:to>
                                        <p:strVal val="visible"/>
                                      </p:to>
                                    </p:set>
                                    <p:animEffect transition="in" filter="dissolve">
                                      <p:cBhvr>
                                        <p:cTn id="22" dur="500"/>
                                        <p:tgtEl>
                                          <p:spTgt spid="196639"/>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dur="500" fill="hold" nodeType="clickEffect">
                                  <p:stCondLst>
                                    <p:cond delay="0"/>
                                  </p:stCondLst>
                                  <p:childTnLst>
                                    <p:set>
                                      <p:cBhvr>
                                        <p:cTn id="26" dur="1" fill="hold">
                                          <p:stCondLst>
                                            <p:cond delay="0"/>
                                          </p:stCondLst>
                                        </p:cTn>
                                        <p:tgtEl>
                                          <p:spTgt spid="196641"/>
                                        </p:tgtEl>
                                        <p:attrNameLst>
                                          <p:attrName>style.visibility</p:attrName>
                                        </p:attrNameLst>
                                      </p:cBhvr>
                                      <p:to>
                                        <p:strVal val="visible"/>
                                      </p:to>
                                    </p:set>
                                    <p:animEffect transition="in" filter="dissolve">
                                      <p:cBhvr>
                                        <p:cTn id="27" dur="500"/>
                                        <p:tgtEl>
                                          <p:spTgt spid="1966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6611" grpId="0"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页脚占位符 2"/>
          <p:cNvSpPr>
            <a:spLocks noGrp="1"/>
          </p:cNvSpPr>
          <p:nvPr>
            <p:ph type="ftr" sz="quarter" idx="11"/>
          </p:nvPr>
        </p:nvSpPr>
        <p:spPr/>
        <p:txBody>
          <a:bodyPr/>
          <a:lstStyle/>
          <a:p>
            <a:r>
              <a:rPr lang="en-US" altLang="zh-CN"/>
              <a:t>第二章 现金流量及其构成</a:t>
            </a:r>
          </a:p>
        </p:txBody>
      </p:sp>
      <p:sp>
        <p:nvSpPr>
          <p:cNvPr id="7" name="灯片编号占位符 3"/>
          <p:cNvSpPr>
            <a:spLocks noGrp="1"/>
          </p:cNvSpPr>
          <p:nvPr>
            <p:ph type="sldNum" sz="quarter" idx="12"/>
          </p:nvPr>
        </p:nvSpPr>
        <p:spPr/>
        <p:txBody>
          <a:bodyPr/>
          <a:lstStyle/>
          <a:p>
            <a:fld id="{04753C49-F79D-4D7A-A36A-938D63ED5883}" type="slidenum">
              <a:rPr lang="en-US" altLang="zh-CN"/>
              <a:t>7</a:t>
            </a:fld>
            <a:endParaRPr lang="en-US" altLang="zh-CN"/>
          </a:p>
        </p:txBody>
      </p:sp>
      <p:sp>
        <p:nvSpPr>
          <p:cNvPr id="48130" name="Rectangle 2"/>
          <p:cNvSpPr>
            <a:spLocks noGrp="1" noChangeArrowheads="1"/>
          </p:cNvSpPr>
          <p:nvPr>
            <p:ph type="title" idx="4294967295"/>
          </p:nvPr>
        </p:nvSpPr>
        <p:spPr>
          <a:xfrm>
            <a:off x="3027363" y="762000"/>
            <a:ext cx="6116637" cy="693738"/>
          </a:xfrm>
          <a:prstGeom prst="rect">
            <a:avLst/>
          </a:prstGeom>
          <a:noFill/>
          <a:extLst>
            <a:ext uri="{91240B29-F687-4F45-9708-019B960494DF}">
              <a14:hiddenLine xmlns:a14="http://schemas.microsoft.com/office/drawing/2010/main" w="9525" cap="flat" cmpd="sng">
                <a:solidFill>
                  <a:schemeClr val="tx1"/>
                </a:solidFill>
                <a:prstDash val="solid"/>
                <a:miter lim="800000"/>
                <a:headEnd/>
                <a:tailEnd/>
              </a14:hiddenLine>
            </a:ext>
          </a:extLst>
        </p:spPr>
        <p:txBody>
          <a:bodyPr/>
          <a:lstStyle/>
          <a:p>
            <a:pPr>
              <a:buFont typeface="Wingdings 2" pitchFamily="18" charset="2"/>
              <a:buNone/>
            </a:pPr>
            <a:r>
              <a:rPr lang="zh-CN" altLang="en-US" sz="4000" b="1">
                <a:solidFill>
                  <a:schemeClr val="folHlink"/>
                </a:solidFill>
              </a:rPr>
              <a:t>第二节   现金流量的构成</a:t>
            </a:r>
          </a:p>
        </p:txBody>
      </p:sp>
      <p:sp>
        <p:nvSpPr>
          <p:cNvPr id="48131" name="Rectangle 3"/>
          <p:cNvSpPr>
            <a:spLocks noGrp="1" noChangeArrowheads="1"/>
          </p:cNvSpPr>
          <p:nvPr>
            <p:ph type="body" idx="4294967295"/>
          </p:nvPr>
        </p:nvSpPr>
        <p:spPr>
          <a:xfrm>
            <a:off x="0" y="1905000"/>
            <a:ext cx="3124200" cy="4267200"/>
          </a:xfrm>
          <a:prstGeom prst="rect">
            <a:avLst/>
          </a:prstGeom>
        </p:spPr>
        <p:txBody>
          <a:bodyPr/>
          <a:lstStyle/>
          <a:p>
            <a:pPr>
              <a:lnSpc>
                <a:spcPct val="130000"/>
              </a:lnSpc>
              <a:buClr>
                <a:schemeClr val="tx2"/>
              </a:buClr>
              <a:buSzTx/>
              <a:buFont typeface="Wingdings" pitchFamily="2" charset="2"/>
              <a:buChar char="v"/>
            </a:pPr>
            <a:r>
              <a:rPr lang="zh-CN" altLang="en-US" sz="3600" b="1">
                <a:solidFill>
                  <a:schemeClr val="hlink"/>
                </a:solidFill>
              </a:rPr>
              <a:t>投资</a:t>
            </a:r>
            <a:endParaRPr lang="zh-CN" altLang="en-US" sz="3600" b="1">
              <a:solidFill>
                <a:schemeClr val="tx2"/>
              </a:solidFill>
            </a:endParaRPr>
          </a:p>
          <a:p>
            <a:pPr>
              <a:lnSpc>
                <a:spcPct val="130000"/>
              </a:lnSpc>
              <a:buClr>
                <a:schemeClr val="tx2"/>
              </a:buClr>
              <a:buSzTx/>
              <a:buFont typeface="Wingdings" pitchFamily="2" charset="2"/>
              <a:buChar char="v"/>
            </a:pPr>
            <a:r>
              <a:rPr lang="zh-CN" altLang="en-US" sz="3600" b="1">
                <a:solidFill>
                  <a:schemeClr val="hlink"/>
                </a:solidFill>
              </a:rPr>
              <a:t>成本费用</a:t>
            </a:r>
            <a:endParaRPr lang="zh-CN" altLang="en-US" sz="3600" b="1">
              <a:solidFill>
                <a:schemeClr val="tx2"/>
              </a:solidFill>
            </a:endParaRPr>
          </a:p>
          <a:p>
            <a:pPr>
              <a:lnSpc>
                <a:spcPct val="130000"/>
              </a:lnSpc>
              <a:buClr>
                <a:schemeClr val="tx2"/>
              </a:buClr>
              <a:buSzTx/>
              <a:buFont typeface="Wingdings" pitchFamily="2" charset="2"/>
              <a:buChar char="v"/>
            </a:pPr>
            <a:r>
              <a:rPr lang="zh-CN" altLang="en-US" sz="3600" b="1">
                <a:solidFill>
                  <a:schemeClr val="hlink"/>
                </a:solidFill>
              </a:rPr>
              <a:t>销售收入</a:t>
            </a:r>
          </a:p>
          <a:p>
            <a:pPr>
              <a:lnSpc>
                <a:spcPct val="130000"/>
              </a:lnSpc>
              <a:buClr>
                <a:schemeClr val="tx2"/>
              </a:buClr>
              <a:buSzTx/>
              <a:buFont typeface="Wingdings" pitchFamily="2" charset="2"/>
              <a:buChar char="v"/>
            </a:pPr>
            <a:r>
              <a:rPr lang="zh-CN" altLang="en-US" sz="3600" b="1">
                <a:solidFill>
                  <a:schemeClr val="hlink"/>
                </a:solidFill>
              </a:rPr>
              <a:t>税金</a:t>
            </a:r>
          </a:p>
          <a:p>
            <a:pPr>
              <a:lnSpc>
                <a:spcPct val="130000"/>
              </a:lnSpc>
              <a:buClr>
                <a:schemeClr val="tx2"/>
              </a:buClr>
              <a:buSzTx/>
              <a:buFont typeface="Wingdings" pitchFamily="2" charset="2"/>
              <a:buChar char="v"/>
            </a:pPr>
            <a:r>
              <a:rPr lang="zh-CN" altLang="en-US" sz="3600" b="1">
                <a:solidFill>
                  <a:schemeClr val="hlink"/>
                </a:solidFill>
              </a:rPr>
              <a:t>利润</a:t>
            </a:r>
          </a:p>
        </p:txBody>
      </p:sp>
      <p:pic>
        <p:nvPicPr>
          <p:cNvPr id="48134" name="Picture 6" descr="deng4"/>
          <p:cNvPicPr>
            <a:picLocks noChangeAspect="1" noChangeArrowheads="1" noCrop="1"/>
          </p:cNvPicPr>
          <p:nvPr/>
        </p:nvPicPr>
        <p:blipFill>
          <a:blip r:embed="rId2">
            <a:extLst>
              <a:ext uri="{28A0092B-C50C-407E-A947-70E740481C1C}">
                <a14:useLocalDpi xmlns:a14="http://schemas.microsoft.com/office/drawing/2010/main" val="0"/>
              </a:ext>
            </a:extLst>
          </a:blip>
          <a:stretch>
            <a:fillRect/>
          </a:stretch>
        </p:blipFill>
        <p:spPr bwMode="auto">
          <a:xfrm>
            <a:off x="6659563" y="4027488"/>
            <a:ext cx="1944687" cy="192563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08226" name="Text Box 2"/>
          <p:cNvSpPr txBox="1">
            <a:spLocks noGrp="1" noChangeArrowheads="1"/>
          </p:cNvSpPr>
          <p:nvPr>
            <p:ph type="title"/>
          </p:nvPr>
        </p:nvSpPr>
        <p:spPr>
          <a:xfrm>
            <a:off x="1187450" y="836613"/>
            <a:ext cx="7793038" cy="984250"/>
          </a:xfrm>
          <a:solidFill>
            <a:schemeClr val="bg1"/>
          </a:solidFill>
        </p:spPr>
        <p:txBody>
          <a:bodyPr/>
          <a:lstStyle/>
          <a:p>
            <a:pPr>
              <a:spcBef>
                <a:spcPct val="50000"/>
              </a:spcBef>
            </a:pPr>
            <a:r>
              <a:rPr lang="zh-CN" altLang="en-US" b="1"/>
              <a:t>一、投资</a:t>
            </a:r>
          </a:p>
        </p:txBody>
      </p:sp>
      <p:sp>
        <p:nvSpPr>
          <p:cNvPr id="308227" name="Text Box 3"/>
          <p:cNvSpPr txBox="1">
            <a:spLocks noGrp="1" noChangeArrowheads="1"/>
          </p:cNvSpPr>
          <p:nvPr>
            <p:ph idx="1"/>
          </p:nvPr>
        </p:nvSpPr>
        <p:spPr>
          <a:xfrm>
            <a:off x="323850" y="1989138"/>
            <a:ext cx="8569325" cy="2303462"/>
          </a:xfrm>
          <a:solidFill>
            <a:schemeClr val="bg1"/>
          </a:solidFill>
        </p:spPr>
        <p:txBody>
          <a:bodyPr/>
          <a:lstStyle/>
          <a:p>
            <a:pPr>
              <a:lnSpc>
                <a:spcPct val="105000"/>
              </a:lnSpc>
              <a:spcBef>
                <a:spcPct val="50000"/>
              </a:spcBef>
              <a:buClrTx/>
              <a:buSzTx/>
              <a:buFontTx/>
              <a:buNone/>
            </a:pPr>
            <a:r>
              <a:rPr lang="en-US" altLang="zh-CN"/>
              <a:t> </a:t>
            </a:r>
            <a:r>
              <a:rPr lang="zh-CN" altLang="en-US" b="1"/>
              <a:t>（一）</a:t>
            </a:r>
            <a:r>
              <a:rPr lang="zh-CN" altLang="en-US" b="1">
                <a:latin typeface="宋体" pitchFamily="2" charset="-122"/>
              </a:rPr>
              <a:t>定义：指投资主体为了实现赢利或避免风险，通过各种途径投放资金的活动。或指一定的资源（资金、人力、技术、信息）预先投入某项目以获取所期望的报酬。</a:t>
            </a:r>
          </a:p>
        </p:txBody>
      </p:sp>
      <p:sp>
        <p:nvSpPr>
          <p:cNvPr id="11" name="页脚占位符 4"/>
          <p:cNvSpPr>
            <a:spLocks noGrp="1"/>
          </p:cNvSpPr>
          <p:nvPr>
            <p:ph type="ftr" sz="quarter" idx="11"/>
          </p:nvPr>
        </p:nvSpPr>
        <p:spPr/>
        <p:txBody>
          <a:bodyPr/>
          <a:lstStyle/>
          <a:p>
            <a:r>
              <a:rPr lang="en-US" altLang="zh-CN"/>
              <a:t>第二章 现金流量及其构成</a:t>
            </a:r>
          </a:p>
        </p:txBody>
      </p:sp>
      <p:sp>
        <p:nvSpPr>
          <p:cNvPr id="12" name="灯片编号占位符 5"/>
          <p:cNvSpPr>
            <a:spLocks noGrp="1"/>
          </p:cNvSpPr>
          <p:nvPr>
            <p:ph type="sldNum" sz="quarter" idx="12"/>
          </p:nvPr>
        </p:nvSpPr>
        <p:spPr/>
        <p:txBody>
          <a:bodyPr/>
          <a:lstStyle/>
          <a:p>
            <a:fld id="{0E3BE1C6-0103-4450-AE2B-D83218C43BE2}" type="slidenum">
              <a:rPr lang="en-US" altLang="zh-CN"/>
              <a:t>8</a:t>
            </a:fld>
            <a:endParaRPr lang="en-US" altLang="zh-CN"/>
          </a:p>
        </p:txBody>
      </p:sp>
      <p:sp>
        <p:nvSpPr>
          <p:cNvPr id="308228" name="Text Box 4"/>
          <p:cNvSpPr txBox="1">
            <a:spLocks noChangeArrowheads="1"/>
          </p:cNvSpPr>
          <p:nvPr/>
        </p:nvSpPr>
        <p:spPr bwMode="auto">
          <a:xfrm>
            <a:off x="531813" y="4797425"/>
            <a:ext cx="611187" cy="158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ctr">
              <a:spcBef>
                <a:spcPct val="20000"/>
              </a:spcBef>
              <a:buClr>
                <a:schemeClr val="folHlink"/>
              </a:buClr>
              <a:buSzPct val="60000"/>
              <a:buFont typeface="Wingdings" pitchFamily="2" charset="2"/>
              <a:buNone/>
            </a:pPr>
            <a:r>
              <a:rPr kumimoji="0" lang="zh-CN" altLang="en-US" sz="2800">
                <a:solidFill>
                  <a:srgbClr val="FF5050"/>
                </a:solidFill>
                <a:effectLst/>
              </a:rPr>
              <a:t>三要素</a:t>
            </a:r>
          </a:p>
        </p:txBody>
      </p:sp>
      <p:sp>
        <p:nvSpPr>
          <p:cNvPr id="308229" name="AutoShape 5"/>
          <p:cNvSpPr/>
          <p:nvPr/>
        </p:nvSpPr>
        <p:spPr bwMode="auto">
          <a:xfrm>
            <a:off x="1187450" y="4581525"/>
            <a:ext cx="71438" cy="1871663"/>
          </a:xfrm>
          <a:prstGeom prst="leftBrace">
            <a:avLst>
              <a:gd name="adj1" fmla="val 218332"/>
              <a:gd name="adj2" fmla="val 46218"/>
            </a:avLst>
          </a:prstGeom>
          <a:noFill/>
          <a:ln w="9525">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08230" name="Text Box 6"/>
          <p:cNvSpPr txBox="1">
            <a:spLocks noChangeArrowheads="1"/>
          </p:cNvSpPr>
          <p:nvPr/>
        </p:nvSpPr>
        <p:spPr bwMode="auto">
          <a:xfrm>
            <a:off x="1331913" y="4365625"/>
            <a:ext cx="48069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ctr">
              <a:spcBef>
                <a:spcPct val="20000"/>
              </a:spcBef>
              <a:buClr>
                <a:schemeClr val="folHlink"/>
              </a:buClr>
              <a:buSzPct val="60000"/>
              <a:buFont typeface="Wingdings" pitchFamily="2" charset="2"/>
              <a:buNone/>
            </a:pPr>
            <a:r>
              <a:rPr kumimoji="0" lang="zh-CN" altLang="en-US" sz="2800">
                <a:effectLst/>
              </a:rPr>
              <a:t>投资主体：国家、个人、外商</a:t>
            </a:r>
          </a:p>
        </p:txBody>
      </p:sp>
      <p:sp>
        <p:nvSpPr>
          <p:cNvPr id="308231" name="Text Box 7">
            <a:hlinkClick r:id="rId2" action="ppaction://hlinksldjump?num=3"/>
          </p:cNvPr>
          <p:cNvSpPr txBox="1">
            <a:spLocks noChangeArrowheads="1"/>
          </p:cNvSpPr>
          <p:nvPr/>
        </p:nvSpPr>
        <p:spPr bwMode="auto">
          <a:xfrm>
            <a:off x="1331913" y="5157788"/>
            <a:ext cx="2017712"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zh-CN" altLang="en-US" sz="2800">
                <a:effectLst/>
              </a:rPr>
              <a:t>投资资本金</a:t>
            </a:r>
          </a:p>
        </p:txBody>
      </p:sp>
      <p:sp>
        <p:nvSpPr>
          <p:cNvPr id="308232" name="Text Box 8"/>
          <p:cNvSpPr txBox="1">
            <a:spLocks noChangeArrowheads="1"/>
          </p:cNvSpPr>
          <p:nvPr/>
        </p:nvSpPr>
        <p:spPr bwMode="auto">
          <a:xfrm>
            <a:off x="1331913" y="5949950"/>
            <a:ext cx="2744787"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ctr">
              <a:spcBef>
                <a:spcPct val="20000"/>
              </a:spcBef>
              <a:buClr>
                <a:schemeClr val="folHlink"/>
              </a:buClr>
              <a:buSzPct val="60000"/>
              <a:buFont typeface="Wingdings" pitchFamily="2" charset="2"/>
              <a:buNone/>
            </a:pPr>
            <a:r>
              <a:rPr kumimoji="0" lang="zh-CN" altLang="en-US" sz="2800">
                <a:effectLst/>
              </a:rPr>
              <a:t>投资动机：赢利</a:t>
            </a:r>
          </a:p>
        </p:txBody>
      </p:sp>
      <p:pic>
        <p:nvPicPr>
          <p:cNvPr id="308233" name="Picture 9" descr="123"/>
          <p:cNvPicPr>
            <a:picLocks noChangeAspect="1" noChangeArrowheads="1" noCrop="1"/>
          </p:cNvPicPr>
          <p:nvPr/>
        </p:nvPicPr>
        <p:blipFill>
          <a:blip r:embed="rId3">
            <a:extLst>
              <a:ext uri="{28A0092B-C50C-407E-A947-70E740481C1C}">
                <a14:useLocalDpi xmlns:a14="http://schemas.microsoft.com/office/drawing/2010/main" val="0"/>
              </a:ext>
            </a:extLst>
          </a:blip>
          <a:stretch>
            <a:fillRect/>
          </a:stretch>
        </p:blipFill>
        <p:spPr bwMode="auto">
          <a:xfrm>
            <a:off x="7596188" y="4941888"/>
            <a:ext cx="114300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308227"/>
                                        </p:tgtEl>
                                        <p:attrNameLst>
                                          <p:attrName>style.visibility</p:attrName>
                                        </p:attrNameLst>
                                      </p:cBhvr>
                                      <p:to>
                                        <p:strVal val="visible"/>
                                      </p:to>
                                    </p:set>
                                    <p:animEffect transition="in" filter="dissolve">
                                      <p:cBhvr>
                                        <p:cTn id="7" dur="500"/>
                                        <p:tgtEl>
                                          <p:spTgt spid="30822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4" dur="500" fill="hold" grpId="0" nodeType="clickEffect">
                                  <p:stCondLst>
                                    <p:cond delay="0"/>
                                  </p:stCondLst>
                                  <p:childTnLst>
                                    <p:set>
                                      <p:cBhvr>
                                        <p:cTn id="11" dur="1" fill="hold">
                                          <p:stCondLst>
                                            <p:cond delay="0"/>
                                          </p:stCondLst>
                                        </p:cTn>
                                        <p:tgtEl>
                                          <p:spTgt spid="308228"/>
                                        </p:tgtEl>
                                        <p:attrNameLst>
                                          <p:attrName>style.visibility</p:attrName>
                                        </p:attrNameLst>
                                      </p:cBhvr>
                                      <p:to>
                                        <p:strVal val="visible"/>
                                      </p:to>
                                    </p:set>
                                    <p:animEffect transition="in" filter="slide(fromBottom)">
                                      <p:cBhvr>
                                        <p:cTn id="12" dur="500"/>
                                        <p:tgtEl>
                                          <p:spTgt spid="308228"/>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5" presetClass="entr" presetSubtype="5" dur="500" fill="hold" grpId="0" nodeType="clickEffect">
                                  <p:stCondLst>
                                    <p:cond delay="0"/>
                                  </p:stCondLst>
                                  <p:childTnLst>
                                    <p:set>
                                      <p:cBhvr>
                                        <p:cTn id="16" dur="1" fill="hold">
                                          <p:stCondLst>
                                            <p:cond delay="0"/>
                                          </p:stCondLst>
                                        </p:cTn>
                                        <p:tgtEl>
                                          <p:spTgt spid="308229"/>
                                        </p:tgtEl>
                                        <p:attrNameLst>
                                          <p:attrName>style.visibility</p:attrName>
                                        </p:attrNameLst>
                                      </p:cBhvr>
                                      <p:to>
                                        <p:strVal val="visible"/>
                                      </p:to>
                                    </p:set>
                                    <p:animEffect transition="in" filter="checkerboard(down)">
                                      <p:cBhvr>
                                        <p:cTn id="17" dur="500"/>
                                        <p:tgtEl>
                                          <p:spTgt spid="308229"/>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2" presetClass="entr" presetSubtype="4" dur="500" fill="hold" grpId="0" nodeType="clickEffect">
                                  <p:stCondLst>
                                    <p:cond delay="0"/>
                                  </p:stCondLst>
                                  <p:childTnLst>
                                    <p:set>
                                      <p:cBhvr>
                                        <p:cTn id="21" dur="1" fill="hold">
                                          <p:stCondLst>
                                            <p:cond delay="0"/>
                                          </p:stCondLst>
                                        </p:cTn>
                                        <p:tgtEl>
                                          <p:spTgt spid="308230"/>
                                        </p:tgtEl>
                                        <p:attrNameLst>
                                          <p:attrName>style.visibility</p:attrName>
                                        </p:attrNameLst>
                                      </p:cBhvr>
                                      <p:to>
                                        <p:strVal val="visible"/>
                                      </p:to>
                                    </p:set>
                                    <p:animEffect transition="in" filter="slide(fromBottom)">
                                      <p:cBhvr>
                                        <p:cTn id="22" dur="500"/>
                                        <p:tgtEl>
                                          <p:spTgt spid="308230"/>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dur="500" fill="hold" grpId="0" nodeType="clickEffect">
                                  <p:stCondLst>
                                    <p:cond delay="0"/>
                                  </p:stCondLst>
                                  <p:childTnLst>
                                    <p:set>
                                      <p:cBhvr>
                                        <p:cTn id="26" dur="1" fill="hold">
                                          <p:stCondLst>
                                            <p:cond delay="0"/>
                                          </p:stCondLst>
                                        </p:cTn>
                                        <p:tgtEl>
                                          <p:spTgt spid="308231"/>
                                        </p:tgtEl>
                                        <p:attrNameLst>
                                          <p:attrName>style.visibility</p:attrName>
                                        </p:attrNameLst>
                                      </p:cBhvr>
                                      <p:to>
                                        <p:strVal val="visible"/>
                                      </p:to>
                                    </p:set>
                                    <p:animEffect transition="in" filter="dissolve">
                                      <p:cBhvr>
                                        <p:cTn id="27" dur="500"/>
                                        <p:tgtEl>
                                          <p:spTgt spid="308231"/>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2" presetClass="entr" presetSubtype="4" dur="500" fill="hold" grpId="0" nodeType="clickEffect">
                                  <p:stCondLst>
                                    <p:cond delay="0"/>
                                  </p:stCondLst>
                                  <p:childTnLst>
                                    <p:set>
                                      <p:cBhvr>
                                        <p:cTn id="31" dur="1" fill="hold">
                                          <p:stCondLst>
                                            <p:cond delay="0"/>
                                          </p:stCondLst>
                                        </p:cTn>
                                        <p:tgtEl>
                                          <p:spTgt spid="308232"/>
                                        </p:tgtEl>
                                        <p:attrNameLst>
                                          <p:attrName>style.visibility</p:attrName>
                                        </p:attrNameLst>
                                      </p:cBhvr>
                                      <p:to>
                                        <p:strVal val="visible"/>
                                      </p:to>
                                    </p:set>
                                    <p:animEffect transition="in" filter="slide(fromBottom)">
                                      <p:cBhvr>
                                        <p:cTn id="32" dur="500"/>
                                        <p:tgtEl>
                                          <p:spTgt spid="3082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8227" grpId="0"/>
      <p:bldP spid="308228" grpId="0"/>
      <p:bldP spid="308229" grpId="0"/>
      <p:bldP spid="308230" grpId="0"/>
      <p:bldP spid="308231" grpId="0"/>
      <p:bldP spid="308232"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8" name="页脚占位符 4"/>
          <p:cNvSpPr>
            <a:spLocks noGrp="1"/>
          </p:cNvSpPr>
          <p:nvPr>
            <p:ph type="ftr" sz="quarter" idx="11"/>
          </p:nvPr>
        </p:nvSpPr>
        <p:spPr/>
        <p:txBody>
          <a:bodyPr/>
          <a:lstStyle/>
          <a:p>
            <a:r>
              <a:rPr lang="en-US" altLang="zh-CN"/>
              <a:t>第二章 现金流量及其构成</a:t>
            </a:r>
          </a:p>
        </p:txBody>
      </p:sp>
      <p:sp>
        <p:nvSpPr>
          <p:cNvPr id="19" name="灯片编号占位符 5"/>
          <p:cNvSpPr>
            <a:spLocks noGrp="1"/>
          </p:cNvSpPr>
          <p:nvPr>
            <p:ph type="sldNum" sz="quarter" idx="12"/>
          </p:nvPr>
        </p:nvSpPr>
        <p:spPr/>
        <p:txBody>
          <a:bodyPr/>
          <a:lstStyle/>
          <a:p>
            <a:fld id="{B9FC5BFE-3242-45B4-BE10-EC43BBF7CC4A}" type="slidenum">
              <a:rPr lang="en-US" altLang="zh-CN"/>
              <a:t>9</a:t>
            </a:fld>
            <a:endParaRPr lang="en-US" altLang="zh-CN"/>
          </a:p>
        </p:txBody>
      </p:sp>
      <p:sp>
        <p:nvSpPr>
          <p:cNvPr id="309250" name="AutoShape 2"/>
          <p:cNvSpPr/>
          <p:nvPr/>
        </p:nvSpPr>
        <p:spPr bwMode="auto">
          <a:xfrm>
            <a:off x="395288" y="1989138"/>
            <a:ext cx="360362" cy="2663825"/>
          </a:xfrm>
          <a:prstGeom prst="leftBrace">
            <a:avLst>
              <a:gd name="adj1" fmla="val 61601"/>
              <a:gd name="adj2" fmla="val 46218"/>
            </a:avLst>
          </a:prstGeom>
          <a:noFill/>
          <a:ln w="9525">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09251" name="Text Box 3"/>
          <p:cNvSpPr txBox="1">
            <a:spLocks noChangeArrowheads="1"/>
          </p:cNvSpPr>
          <p:nvPr/>
        </p:nvSpPr>
        <p:spPr bwMode="auto">
          <a:xfrm>
            <a:off x="971550" y="1700213"/>
            <a:ext cx="2016125"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zh-CN" altLang="en-US" sz="2800">
                <a:effectLst/>
              </a:rPr>
              <a:t>直接投资</a:t>
            </a:r>
          </a:p>
        </p:txBody>
      </p:sp>
      <p:sp>
        <p:nvSpPr>
          <p:cNvPr id="309252" name="Text Box 4"/>
          <p:cNvSpPr txBox="1">
            <a:spLocks noChangeArrowheads="1"/>
          </p:cNvSpPr>
          <p:nvPr/>
        </p:nvSpPr>
        <p:spPr bwMode="auto">
          <a:xfrm>
            <a:off x="974725" y="4292600"/>
            <a:ext cx="17970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zh-CN" altLang="en-US" sz="2800">
                <a:effectLst/>
              </a:rPr>
              <a:t>间接投资</a:t>
            </a:r>
          </a:p>
        </p:txBody>
      </p:sp>
      <p:sp>
        <p:nvSpPr>
          <p:cNvPr id="309253" name="AutoShape 5"/>
          <p:cNvSpPr/>
          <p:nvPr/>
        </p:nvSpPr>
        <p:spPr bwMode="auto">
          <a:xfrm>
            <a:off x="2627313" y="3573463"/>
            <a:ext cx="144462" cy="2016125"/>
          </a:xfrm>
          <a:prstGeom prst="leftBrace">
            <a:avLst>
              <a:gd name="adj1" fmla="val 116301"/>
              <a:gd name="adj2" fmla="val 46218"/>
            </a:avLst>
          </a:prstGeom>
          <a:noFill/>
          <a:ln w="9525">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09254" name="Text Box 6"/>
          <p:cNvSpPr txBox="1">
            <a:spLocks noChangeArrowheads="1"/>
          </p:cNvSpPr>
          <p:nvPr/>
        </p:nvSpPr>
        <p:spPr bwMode="auto">
          <a:xfrm>
            <a:off x="2846388" y="3429000"/>
            <a:ext cx="1725612"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zh-CN" altLang="en-US" sz="2800">
                <a:effectLst/>
              </a:rPr>
              <a:t>信用投资</a:t>
            </a:r>
          </a:p>
        </p:txBody>
      </p:sp>
      <p:sp>
        <p:nvSpPr>
          <p:cNvPr id="309255" name="Text Box 7"/>
          <p:cNvSpPr txBox="1">
            <a:spLocks noChangeArrowheads="1"/>
          </p:cNvSpPr>
          <p:nvPr/>
        </p:nvSpPr>
        <p:spPr bwMode="auto">
          <a:xfrm>
            <a:off x="2919413" y="5084763"/>
            <a:ext cx="1868487" cy="5191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zh-CN" altLang="en-US" sz="2800">
                <a:effectLst/>
              </a:rPr>
              <a:t>证券投资</a:t>
            </a:r>
          </a:p>
        </p:txBody>
      </p:sp>
      <p:sp>
        <p:nvSpPr>
          <p:cNvPr id="309256" name="AutoShape 8"/>
          <p:cNvSpPr/>
          <p:nvPr/>
        </p:nvSpPr>
        <p:spPr bwMode="auto">
          <a:xfrm>
            <a:off x="4572000" y="2997200"/>
            <a:ext cx="71438" cy="1368425"/>
          </a:xfrm>
          <a:prstGeom prst="leftBrace">
            <a:avLst>
              <a:gd name="adj1" fmla="val 159629"/>
              <a:gd name="adj2" fmla="val 46218"/>
            </a:avLst>
          </a:prstGeom>
          <a:noFill/>
          <a:ln w="9525">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09257" name="AutoShape 9"/>
          <p:cNvSpPr/>
          <p:nvPr/>
        </p:nvSpPr>
        <p:spPr bwMode="auto">
          <a:xfrm>
            <a:off x="4572000" y="4724400"/>
            <a:ext cx="71438" cy="1368425"/>
          </a:xfrm>
          <a:prstGeom prst="leftBrace">
            <a:avLst>
              <a:gd name="adj1" fmla="val 159629"/>
              <a:gd name="adj2" fmla="val 46218"/>
            </a:avLst>
          </a:prstGeom>
          <a:noFill/>
          <a:ln w="9525">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09258" name="Text Box 10"/>
          <p:cNvSpPr txBox="1">
            <a:spLocks noChangeArrowheads="1"/>
          </p:cNvSpPr>
          <p:nvPr/>
        </p:nvSpPr>
        <p:spPr bwMode="auto">
          <a:xfrm>
            <a:off x="4859338" y="2708275"/>
            <a:ext cx="3313112"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ctr">
              <a:spcBef>
                <a:spcPct val="20000"/>
              </a:spcBef>
              <a:buClr>
                <a:schemeClr val="folHlink"/>
              </a:buClr>
              <a:buSzPct val="60000"/>
              <a:buFont typeface="Wingdings" pitchFamily="2" charset="2"/>
              <a:buNone/>
            </a:pPr>
            <a:r>
              <a:rPr kumimoji="0" lang="zh-CN" altLang="en-US" sz="2800">
                <a:effectLst/>
              </a:rPr>
              <a:t>信贷（银行贷款）</a:t>
            </a:r>
          </a:p>
        </p:txBody>
      </p:sp>
      <p:sp>
        <p:nvSpPr>
          <p:cNvPr id="309259" name="Text Box 11"/>
          <p:cNvSpPr txBox="1">
            <a:spLocks noChangeArrowheads="1"/>
          </p:cNvSpPr>
          <p:nvPr/>
        </p:nvSpPr>
        <p:spPr bwMode="auto">
          <a:xfrm>
            <a:off x="4859338" y="3933825"/>
            <a:ext cx="3600450"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ctr">
              <a:spcBef>
                <a:spcPct val="20000"/>
              </a:spcBef>
              <a:buClr>
                <a:schemeClr val="folHlink"/>
              </a:buClr>
              <a:buSzPct val="60000"/>
              <a:buFont typeface="Wingdings" pitchFamily="2" charset="2"/>
              <a:buNone/>
            </a:pPr>
            <a:r>
              <a:rPr kumimoji="0" lang="zh-CN" altLang="en-US" sz="2800">
                <a:effectLst/>
              </a:rPr>
              <a:t>信托（支票、汇票）</a:t>
            </a:r>
          </a:p>
        </p:txBody>
      </p:sp>
      <p:sp>
        <p:nvSpPr>
          <p:cNvPr id="309260" name="Text Box 12"/>
          <p:cNvSpPr txBox="1">
            <a:spLocks noChangeArrowheads="1"/>
          </p:cNvSpPr>
          <p:nvPr/>
        </p:nvSpPr>
        <p:spPr bwMode="auto">
          <a:xfrm>
            <a:off x="4787900" y="4581525"/>
            <a:ext cx="3960813"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ctr">
              <a:spcBef>
                <a:spcPct val="20000"/>
              </a:spcBef>
              <a:buClr>
                <a:schemeClr val="folHlink"/>
              </a:buClr>
              <a:buSzPct val="60000"/>
              <a:buFont typeface="Wingdings" pitchFamily="2" charset="2"/>
              <a:buNone/>
            </a:pPr>
            <a:r>
              <a:rPr kumimoji="0" lang="zh-CN" altLang="en-US" sz="2800">
                <a:effectLst/>
              </a:rPr>
              <a:t>股票（上市、不上市）</a:t>
            </a:r>
          </a:p>
        </p:txBody>
      </p:sp>
      <p:sp>
        <p:nvSpPr>
          <p:cNvPr id="309261" name="Text Box 13"/>
          <p:cNvSpPr txBox="1">
            <a:spLocks noChangeArrowheads="1"/>
          </p:cNvSpPr>
          <p:nvPr/>
        </p:nvSpPr>
        <p:spPr bwMode="auto">
          <a:xfrm>
            <a:off x="4716463" y="5734050"/>
            <a:ext cx="4427537"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zh-CN" altLang="en-US" sz="2800">
                <a:effectLst/>
              </a:rPr>
              <a:t>债券（国债、企业债券）</a:t>
            </a:r>
          </a:p>
        </p:txBody>
      </p:sp>
      <p:sp>
        <p:nvSpPr>
          <p:cNvPr id="309262" name="Text Box 14"/>
          <p:cNvSpPr txBox="1">
            <a:spLocks noChangeArrowheads="1"/>
          </p:cNvSpPr>
          <p:nvPr/>
        </p:nvSpPr>
        <p:spPr bwMode="auto">
          <a:xfrm>
            <a:off x="3708400" y="1484313"/>
            <a:ext cx="4319588" cy="8223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en-US" altLang="zh-CN">
                <a:effectLst/>
              </a:rPr>
              <a:t> </a:t>
            </a:r>
            <a:r>
              <a:rPr kumimoji="0" lang="zh-CN" altLang="en-US">
                <a:effectLst/>
              </a:rPr>
              <a:t>把资金投放于生产经营性资产，以便获取利润的投资。</a:t>
            </a:r>
          </a:p>
        </p:txBody>
      </p:sp>
      <p:sp>
        <p:nvSpPr>
          <p:cNvPr id="309263" name="Line 15"/>
          <p:cNvSpPr>
            <a:spLocks noChangeShapeType="1"/>
          </p:cNvSpPr>
          <p:nvPr/>
        </p:nvSpPr>
        <p:spPr bwMode="auto">
          <a:xfrm>
            <a:off x="2700338" y="1989138"/>
            <a:ext cx="865187" cy="0"/>
          </a:xfrm>
          <a:prstGeom prst="line">
            <a:avLst/>
          </a:prstGeom>
          <a:noFill/>
          <a:ln w="57150">
            <a:solidFill>
              <a:srgbClr val="FF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09264" name="Text Box 16"/>
          <p:cNvSpPr txBox="1">
            <a:spLocks noChangeArrowheads="1"/>
          </p:cNvSpPr>
          <p:nvPr/>
        </p:nvSpPr>
        <p:spPr bwMode="auto">
          <a:xfrm>
            <a:off x="395288" y="692150"/>
            <a:ext cx="4321175" cy="641350"/>
          </a:xfrm>
          <a:prstGeom prst="rect">
            <a:avLst/>
          </a:prstGeom>
          <a:solidFill>
            <a:schemeClr val="bg1"/>
          </a:solidFill>
          <a:ln>
            <a:noFill/>
          </a:ln>
          <a:effectLst/>
          <a:extLs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ctr">
              <a:spcBef>
                <a:spcPct val="20000"/>
              </a:spcBef>
              <a:buClr>
                <a:schemeClr val="folHlink"/>
              </a:buClr>
              <a:buSzPct val="60000"/>
              <a:buFont typeface="Wingdings" pitchFamily="2" charset="2"/>
              <a:buNone/>
            </a:pPr>
            <a:r>
              <a:rPr kumimoji="0" lang="zh-CN" altLang="en-US" sz="3600">
                <a:solidFill>
                  <a:schemeClr val="folHlink"/>
                </a:solidFill>
                <a:effectLst/>
              </a:rPr>
              <a:t>（二）投资范围</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7" presetClass="entr" presetSubtype="4" dur="500" fill="hold" grpId="0" nodeType="clickEffect">
                                  <p:stCondLst>
                                    <p:cond delay="0"/>
                                  </p:stCondLst>
                                  <p:childTnLst>
                                    <p:set>
                                      <p:cBhvr>
                                        <p:cTn id="6" dur="1" fill="hold">
                                          <p:stCondLst>
                                            <p:cond delay="0"/>
                                          </p:stCondLst>
                                        </p:cTn>
                                        <p:tgtEl>
                                          <p:spTgt spid="309250"/>
                                        </p:tgtEl>
                                        <p:attrNameLst>
                                          <p:attrName>style.visibility</p:attrName>
                                        </p:attrNameLst>
                                      </p:cBhvr>
                                      <p:to>
                                        <p:strVal val="visible"/>
                                      </p:to>
                                    </p:set>
                                    <p:anim calcmode="lin" valueType="num">
                                      <p:cBhvr additive="base">
                                        <p:cTn id="7" dur="500" fill="hold"/>
                                        <p:tgtEl>
                                          <p:spTgt spid="309250"/>
                                        </p:tgtEl>
                                        <p:attrNameLst>
                                          <p:attrName>ppt_x</p:attrName>
                                        </p:attrNameLst>
                                      </p:cBhvr>
                                      <p:tavLst>
                                        <p:tav tm="0">
                                          <p:val>
                                            <p:strVal val="#ppt_x"/>
                                          </p:val>
                                        </p:tav>
                                        <p:tav tm="100000">
                                          <p:val>
                                            <p:strVal val="#ppt_x"/>
                                          </p:val>
                                        </p:tav>
                                      </p:tavLst>
                                    </p:anim>
                                    <p:anim calcmode="lin" valueType="num">
                                      <p:cBhvr additive="base">
                                        <p:cTn id="8" dur="500" fill="hold"/>
                                        <p:tgtEl>
                                          <p:spTgt spid="309250"/>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dur="500" fill="hold" grpId="0" nodeType="clickEffect">
                                  <p:stCondLst>
                                    <p:cond delay="0"/>
                                  </p:stCondLst>
                                  <p:childTnLst>
                                    <p:set>
                                      <p:cBhvr>
                                        <p:cTn id="12" dur="1" fill="hold">
                                          <p:stCondLst>
                                            <p:cond delay="0"/>
                                          </p:stCondLst>
                                        </p:cTn>
                                        <p:tgtEl>
                                          <p:spTgt spid="309251"/>
                                        </p:tgtEl>
                                        <p:attrNameLst>
                                          <p:attrName>style.visibility</p:attrName>
                                        </p:attrNameLst>
                                      </p:cBhvr>
                                      <p:to>
                                        <p:strVal val="visible"/>
                                      </p:to>
                                    </p:set>
                                    <p:animEffect transition="in" filter="slide(fromBottom)">
                                      <p:cBhvr>
                                        <p:cTn id="13" dur="500"/>
                                        <p:tgtEl>
                                          <p:spTgt spid="309251"/>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2" presetClass="entr" presetSubtype="4" dur="500" fill="hold" grpId="0" nodeType="clickEffect">
                                  <p:stCondLst>
                                    <p:cond delay="0"/>
                                  </p:stCondLst>
                                  <p:childTnLst>
                                    <p:set>
                                      <p:cBhvr>
                                        <p:cTn id="17" dur="1" fill="hold">
                                          <p:stCondLst>
                                            <p:cond delay="0"/>
                                          </p:stCondLst>
                                        </p:cTn>
                                        <p:tgtEl>
                                          <p:spTgt spid="309263"/>
                                        </p:tgtEl>
                                        <p:attrNameLst>
                                          <p:attrName>style.visibility</p:attrName>
                                        </p:attrNameLst>
                                      </p:cBhvr>
                                      <p:to>
                                        <p:strVal val="visible"/>
                                      </p:to>
                                    </p:set>
                                    <p:animEffect transition="in" filter="slide(fromBottom)">
                                      <p:cBhvr>
                                        <p:cTn id="18" dur="500"/>
                                        <p:tgtEl>
                                          <p:spTgt spid="309263"/>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2" presetClass="entr" presetSubtype="4" dur="500" fill="hold" grpId="0" nodeType="clickEffect">
                                  <p:stCondLst>
                                    <p:cond delay="0"/>
                                  </p:stCondLst>
                                  <p:childTnLst>
                                    <p:set>
                                      <p:cBhvr>
                                        <p:cTn id="22" dur="1" fill="hold">
                                          <p:stCondLst>
                                            <p:cond delay="0"/>
                                          </p:stCondLst>
                                        </p:cTn>
                                        <p:tgtEl>
                                          <p:spTgt spid="309262"/>
                                        </p:tgtEl>
                                        <p:attrNameLst>
                                          <p:attrName>style.visibility</p:attrName>
                                        </p:attrNameLst>
                                      </p:cBhvr>
                                      <p:to>
                                        <p:strVal val="visible"/>
                                      </p:to>
                                    </p:set>
                                    <p:animEffect transition="in" filter="slide(fromBottom)">
                                      <p:cBhvr>
                                        <p:cTn id="23" dur="500"/>
                                        <p:tgtEl>
                                          <p:spTgt spid="309262"/>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3" presetClass="entr" presetSubtype="10" dur="500" fill="hold" grpId="0" nodeType="clickEffect">
                                  <p:stCondLst>
                                    <p:cond delay="0"/>
                                  </p:stCondLst>
                                  <p:childTnLst>
                                    <p:set>
                                      <p:cBhvr>
                                        <p:cTn id="27" dur="1" fill="hold">
                                          <p:stCondLst>
                                            <p:cond delay="0"/>
                                          </p:stCondLst>
                                        </p:cTn>
                                        <p:tgtEl>
                                          <p:spTgt spid="309252"/>
                                        </p:tgtEl>
                                        <p:attrNameLst>
                                          <p:attrName>style.visibility</p:attrName>
                                        </p:attrNameLst>
                                      </p:cBhvr>
                                      <p:to>
                                        <p:strVal val="visible"/>
                                      </p:to>
                                    </p:set>
                                    <p:animEffect transition="in" filter="blinds(horizontal)">
                                      <p:cBhvr>
                                        <p:cTn id="28" dur="500"/>
                                        <p:tgtEl>
                                          <p:spTgt spid="309252"/>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5" presetClass="entr" presetSubtype="5" dur="500" fill="hold" grpId="0" nodeType="clickEffect">
                                  <p:stCondLst>
                                    <p:cond delay="0"/>
                                  </p:stCondLst>
                                  <p:childTnLst>
                                    <p:set>
                                      <p:cBhvr>
                                        <p:cTn id="32" dur="1" fill="hold">
                                          <p:stCondLst>
                                            <p:cond delay="0"/>
                                          </p:stCondLst>
                                        </p:cTn>
                                        <p:tgtEl>
                                          <p:spTgt spid="309253"/>
                                        </p:tgtEl>
                                        <p:attrNameLst>
                                          <p:attrName>style.visibility</p:attrName>
                                        </p:attrNameLst>
                                      </p:cBhvr>
                                      <p:to>
                                        <p:strVal val="visible"/>
                                      </p:to>
                                    </p:set>
                                    <p:animEffect transition="in" filter="checkerboard(down)">
                                      <p:cBhvr>
                                        <p:cTn id="33" dur="500"/>
                                        <p:tgtEl>
                                          <p:spTgt spid="309253"/>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2" presetClass="entr" presetSubtype="4" dur="500" fill="hold" grpId="0" nodeType="clickEffect">
                                  <p:stCondLst>
                                    <p:cond delay="0"/>
                                  </p:stCondLst>
                                  <p:childTnLst>
                                    <p:set>
                                      <p:cBhvr>
                                        <p:cTn id="37" dur="1" fill="hold">
                                          <p:stCondLst>
                                            <p:cond delay="0"/>
                                          </p:stCondLst>
                                        </p:cTn>
                                        <p:tgtEl>
                                          <p:spTgt spid="309254"/>
                                        </p:tgtEl>
                                        <p:attrNameLst>
                                          <p:attrName>style.visibility</p:attrName>
                                        </p:attrNameLst>
                                      </p:cBhvr>
                                      <p:to>
                                        <p:strVal val="visible"/>
                                      </p:to>
                                    </p:set>
                                    <p:animEffect transition="in" filter="slide(fromBottom)">
                                      <p:cBhvr>
                                        <p:cTn id="38" dur="500"/>
                                        <p:tgtEl>
                                          <p:spTgt spid="309254"/>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dur="500" fill="hold" grpId="0" nodeType="clickEffect">
                                  <p:stCondLst>
                                    <p:cond delay="0"/>
                                  </p:stCondLst>
                                  <p:childTnLst>
                                    <p:set>
                                      <p:cBhvr>
                                        <p:cTn id="42" dur="1" fill="hold">
                                          <p:stCondLst>
                                            <p:cond delay="0"/>
                                          </p:stCondLst>
                                        </p:cTn>
                                        <p:tgtEl>
                                          <p:spTgt spid="309255"/>
                                        </p:tgtEl>
                                        <p:attrNameLst>
                                          <p:attrName>style.visibility</p:attrName>
                                        </p:attrNameLst>
                                      </p:cBhvr>
                                      <p:to>
                                        <p:strVal val="visible"/>
                                      </p:to>
                                    </p:set>
                                    <p:animEffect transition="in" filter="slide(fromBottom)">
                                      <p:cBhvr>
                                        <p:cTn id="43" dur="500"/>
                                        <p:tgtEl>
                                          <p:spTgt spid="309255"/>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5" presetClass="entr" presetSubtype="5" dur="500" fill="hold" grpId="0" nodeType="clickEffect">
                                  <p:stCondLst>
                                    <p:cond delay="0"/>
                                  </p:stCondLst>
                                  <p:childTnLst>
                                    <p:set>
                                      <p:cBhvr>
                                        <p:cTn id="47" dur="1" fill="hold">
                                          <p:stCondLst>
                                            <p:cond delay="0"/>
                                          </p:stCondLst>
                                        </p:cTn>
                                        <p:tgtEl>
                                          <p:spTgt spid="309256"/>
                                        </p:tgtEl>
                                        <p:attrNameLst>
                                          <p:attrName>style.visibility</p:attrName>
                                        </p:attrNameLst>
                                      </p:cBhvr>
                                      <p:to>
                                        <p:strVal val="visible"/>
                                      </p:to>
                                    </p:set>
                                    <p:animEffect transition="in" filter="checkerboard(down)">
                                      <p:cBhvr>
                                        <p:cTn id="48" dur="500"/>
                                        <p:tgtEl>
                                          <p:spTgt spid="309256"/>
                                        </p:tgtEl>
                                      </p:cBhvr>
                                    </p:animEffect>
                                  </p:childTnLst>
                                </p:cTn>
                              </p:par>
                            </p:childTnLst>
                          </p:cTn>
                        </p:par>
                      </p:childTnLst>
                    </p:cTn>
                  </p:par>
                  <p:par>
                    <p:cTn id="49" fill="hold" nodeType="clickPar">
                      <p:stCondLst>
                        <p:cond delay="indefinite"/>
                      </p:stCondLst>
                      <p:childTnLst>
                        <p:par>
                          <p:cTn id="50" fill="hold" nodeType="withGroup">
                            <p:stCondLst>
                              <p:cond delay="0"/>
                            </p:stCondLst>
                            <p:childTnLst>
                              <p:par>
                                <p:cTn id="51" presetID="3" presetClass="entr" presetSubtype="10" dur="500" fill="hold" grpId="0" nodeType="clickEffect">
                                  <p:stCondLst>
                                    <p:cond delay="0"/>
                                  </p:stCondLst>
                                  <p:childTnLst>
                                    <p:set>
                                      <p:cBhvr>
                                        <p:cTn id="52" dur="1" fill="hold">
                                          <p:stCondLst>
                                            <p:cond delay="0"/>
                                          </p:stCondLst>
                                        </p:cTn>
                                        <p:tgtEl>
                                          <p:spTgt spid="309258"/>
                                        </p:tgtEl>
                                        <p:attrNameLst>
                                          <p:attrName>style.visibility</p:attrName>
                                        </p:attrNameLst>
                                      </p:cBhvr>
                                      <p:to>
                                        <p:strVal val="visible"/>
                                      </p:to>
                                    </p:set>
                                    <p:animEffect transition="in" filter="blinds(horizontal)">
                                      <p:cBhvr>
                                        <p:cTn id="53" dur="500"/>
                                        <p:tgtEl>
                                          <p:spTgt spid="309258"/>
                                        </p:tgtEl>
                                      </p:cBhvr>
                                    </p:animEffect>
                                  </p:childTnLst>
                                </p:cTn>
                              </p:par>
                            </p:childTnLst>
                          </p:cTn>
                        </p:par>
                      </p:childTnLst>
                    </p:cTn>
                  </p:par>
                  <p:par>
                    <p:cTn id="54" fill="hold" nodeType="clickPar">
                      <p:stCondLst>
                        <p:cond delay="indefinite"/>
                      </p:stCondLst>
                      <p:childTnLst>
                        <p:par>
                          <p:cTn id="55" fill="hold" nodeType="withGroup">
                            <p:stCondLst>
                              <p:cond delay="0"/>
                            </p:stCondLst>
                            <p:childTnLst>
                              <p:par>
                                <p:cTn id="56" presetID="3" presetClass="entr" presetSubtype="10" dur="500" fill="hold" grpId="0" nodeType="clickEffect">
                                  <p:stCondLst>
                                    <p:cond delay="0"/>
                                  </p:stCondLst>
                                  <p:childTnLst>
                                    <p:set>
                                      <p:cBhvr>
                                        <p:cTn id="57" dur="1" fill="hold">
                                          <p:stCondLst>
                                            <p:cond delay="0"/>
                                          </p:stCondLst>
                                        </p:cTn>
                                        <p:tgtEl>
                                          <p:spTgt spid="309259"/>
                                        </p:tgtEl>
                                        <p:attrNameLst>
                                          <p:attrName>style.visibility</p:attrName>
                                        </p:attrNameLst>
                                      </p:cBhvr>
                                      <p:to>
                                        <p:strVal val="visible"/>
                                      </p:to>
                                    </p:set>
                                    <p:animEffect transition="in" filter="blinds(horizontal)">
                                      <p:cBhvr>
                                        <p:cTn id="58" dur="500"/>
                                        <p:tgtEl>
                                          <p:spTgt spid="309259"/>
                                        </p:tgtEl>
                                      </p:cBhvr>
                                    </p:animEffect>
                                  </p:childTnLst>
                                </p:cTn>
                              </p:par>
                            </p:childTnLst>
                          </p:cTn>
                        </p:par>
                      </p:childTnLst>
                    </p:cTn>
                  </p:par>
                  <p:par>
                    <p:cTn id="59" fill="hold" nodeType="clickPar">
                      <p:stCondLst>
                        <p:cond delay="indefinite"/>
                      </p:stCondLst>
                      <p:childTnLst>
                        <p:par>
                          <p:cTn id="60" fill="hold" nodeType="withGroup">
                            <p:stCondLst>
                              <p:cond delay="0"/>
                            </p:stCondLst>
                            <p:childTnLst>
                              <p:par>
                                <p:cTn id="61" presetID="5" presetClass="entr" presetSubtype="5" dur="500" fill="hold" grpId="0" nodeType="clickEffect">
                                  <p:stCondLst>
                                    <p:cond delay="0"/>
                                  </p:stCondLst>
                                  <p:childTnLst>
                                    <p:set>
                                      <p:cBhvr>
                                        <p:cTn id="62" dur="1" fill="hold">
                                          <p:stCondLst>
                                            <p:cond delay="0"/>
                                          </p:stCondLst>
                                        </p:cTn>
                                        <p:tgtEl>
                                          <p:spTgt spid="309257"/>
                                        </p:tgtEl>
                                        <p:attrNameLst>
                                          <p:attrName>style.visibility</p:attrName>
                                        </p:attrNameLst>
                                      </p:cBhvr>
                                      <p:to>
                                        <p:strVal val="visible"/>
                                      </p:to>
                                    </p:set>
                                    <p:animEffect transition="in" filter="checkerboard(down)">
                                      <p:cBhvr>
                                        <p:cTn id="63" dur="500"/>
                                        <p:tgtEl>
                                          <p:spTgt spid="309257"/>
                                        </p:tgtEl>
                                      </p:cBhvr>
                                    </p:animEffect>
                                  </p:childTnLst>
                                </p:cTn>
                              </p:par>
                            </p:childTnLst>
                          </p:cTn>
                        </p:par>
                      </p:childTnLst>
                    </p:cTn>
                  </p:par>
                  <p:par>
                    <p:cTn id="64" fill="hold" nodeType="clickPar">
                      <p:stCondLst>
                        <p:cond delay="indefinite"/>
                      </p:stCondLst>
                      <p:childTnLst>
                        <p:par>
                          <p:cTn id="65" fill="hold" nodeType="withGroup">
                            <p:stCondLst>
                              <p:cond delay="0"/>
                            </p:stCondLst>
                            <p:childTnLst>
                              <p:par>
                                <p:cTn id="66" presetID="3" presetClass="entr" presetSubtype="10" dur="500" fill="hold" grpId="0" nodeType="clickEffect">
                                  <p:stCondLst>
                                    <p:cond delay="0"/>
                                  </p:stCondLst>
                                  <p:childTnLst>
                                    <p:set>
                                      <p:cBhvr>
                                        <p:cTn id="67" dur="1" fill="hold">
                                          <p:stCondLst>
                                            <p:cond delay="0"/>
                                          </p:stCondLst>
                                        </p:cTn>
                                        <p:tgtEl>
                                          <p:spTgt spid="309260"/>
                                        </p:tgtEl>
                                        <p:attrNameLst>
                                          <p:attrName>style.visibility</p:attrName>
                                        </p:attrNameLst>
                                      </p:cBhvr>
                                      <p:to>
                                        <p:strVal val="visible"/>
                                      </p:to>
                                    </p:set>
                                    <p:animEffect transition="in" filter="blinds(horizontal)">
                                      <p:cBhvr>
                                        <p:cTn id="68" dur="500"/>
                                        <p:tgtEl>
                                          <p:spTgt spid="309260"/>
                                        </p:tgtEl>
                                      </p:cBhvr>
                                    </p:animEffect>
                                  </p:childTnLst>
                                </p:cTn>
                              </p:par>
                            </p:childTnLst>
                          </p:cTn>
                        </p:par>
                      </p:childTnLst>
                    </p:cTn>
                  </p:par>
                  <p:par>
                    <p:cTn id="69" fill="hold" nodeType="clickPar">
                      <p:stCondLst>
                        <p:cond delay="indefinite"/>
                      </p:stCondLst>
                      <p:childTnLst>
                        <p:par>
                          <p:cTn id="70" fill="hold" nodeType="withGroup">
                            <p:stCondLst>
                              <p:cond delay="0"/>
                            </p:stCondLst>
                            <p:childTnLst>
                              <p:par>
                                <p:cTn id="71" presetID="3" presetClass="entr" presetSubtype="10" dur="500" fill="hold" grpId="0" nodeType="clickEffect">
                                  <p:stCondLst>
                                    <p:cond delay="0"/>
                                  </p:stCondLst>
                                  <p:childTnLst>
                                    <p:set>
                                      <p:cBhvr>
                                        <p:cTn id="72" dur="1" fill="hold">
                                          <p:stCondLst>
                                            <p:cond delay="0"/>
                                          </p:stCondLst>
                                        </p:cTn>
                                        <p:tgtEl>
                                          <p:spTgt spid="309261"/>
                                        </p:tgtEl>
                                        <p:attrNameLst>
                                          <p:attrName>style.visibility</p:attrName>
                                        </p:attrNameLst>
                                      </p:cBhvr>
                                      <p:to>
                                        <p:strVal val="visible"/>
                                      </p:to>
                                    </p:set>
                                    <p:animEffect transition="in" filter="blinds(horizontal)">
                                      <p:cBhvr>
                                        <p:cTn id="73" dur="500"/>
                                        <p:tgtEl>
                                          <p:spTgt spid="3092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9250" grpId="0"/>
      <p:bldP spid="309251" grpId="0"/>
      <p:bldP spid="309252" grpId="0"/>
      <p:bldP spid="309253" grpId="0"/>
      <p:bldP spid="309254" grpId="0"/>
      <p:bldP spid="309255" grpId="0"/>
      <p:bldP spid="309256" grpId="0"/>
      <p:bldP spid="309257" grpId="0"/>
      <p:bldP spid="309258" grpId="0"/>
      <p:bldP spid="309259" grpId="0"/>
      <p:bldP spid="309260" grpId="0"/>
      <p:bldP spid="309261" grpId="0"/>
      <p:bldP spid="309262" grpId="0"/>
      <p:bldP spid="309263"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10274" name="Text Box 2"/>
          <p:cNvSpPr txBox="1">
            <a:spLocks noGrp="1" noChangeArrowheads="1"/>
          </p:cNvSpPr>
          <p:nvPr>
            <p:ph type="title"/>
          </p:nvPr>
        </p:nvSpPr>
        <p:spPr>
          <a:xfrm>
            <a:off x="323850" y="692150"/>
            <a:ext cx="7793038" cy="984250"/>
          </a:xfrm>
          <a:solidFill>
            <a:schemeClr val="bg1"/>
          </a:solidFill>
        </p:spPr>
        <p:txBody>
          <a:bodyPr/>
          <a:lstStyle/>
          <a:p>
            <a:pPr>
              <a:spcBef>
                <a:spcPct val="50000"/>
              </a:spcBef>
            </a:pPr>
            <a:r>
              <a:rPr lang="zh-CN" altLang="en-US" b="1"/>
              <a:t>（三）投资的分类</a:t>
            </a:r>
          </a:p>
        </p:txBody>
      </p:sp>
      <p:sp>
        <p:nvSpPr>
          <p:cNvPr id="310275" name="Text Box 3"/>
          <p:cNvSpPr txBox="1">
            <a:spLocks noGrp="1" noChangeArrowheads="1"/>
          </p:cNvSpPr>
          <p:nvPr>
            <p:ph idx="1"/>
          </p:nvPr>
        </p:nvSpPr>
        <p:spPr>
          <a:xfrm>
            <a:off x="323850" y="1989138"/>
            <a:ext cx="8569325" cy="1295400"/>
          </a:xfrm>
          <a:noFill/>
        </p:spPr>
        <p:txBody>
          <a:bodyPr/>
          <a:lstStyle>
            <a:lvl2pPr marL="457200"/>
            <a:lvl3pPr marL="914400"/>
            <a:lvl4pPr marL="1371600"/>
            <a:lvl5pPr marL="1828800"/>
            <a:lvl6pPr marL="2286000"/>
            <a:lvl7pPr marL="2743200"/>
            <a:lvl8pPr marL="3200400"/>
            <a:lvl9pPr marL="3657600"/>
          </a:lstStyle>
          <a:p>
            <a:pPr marL="0" indent="0">
              <a:spcBef>
                <a:spcPct val="50000"/>
              </a:spcBef>
              <a:buClrTx/>
              <a:buSzTx/>
              <a:buFontTx/>
              <a:buNone/>
            </a:pPr>
            <a:r>
              <a:rPr lang="en-US" altLang="zh-CN"/>
              <a:t>    </a:t>
            </a:r>
            <a:r>
              <a:rPr lang="zh-CN" altLang="en-US" sz="2800" b="1"/>
              <a:t>对工程项目而言，总</a:t>
            </a:r>
            <a:r>
              <a:rPr lang="zh-CN" altLang="en-US" sz="2800" b="1">
                <a:latin typeface="宋体" pitchFamily="2" charset="-122"/>
              </a:rPr>
              <a:t>投资由建设投资和流动资金投资两大部分构成。</a:t>
            </a:r>
          </a:p>
        </p:txBody>
      </p:sp>
      <p:sp>
        <p:nvSpPr>
          <p:cNvPr id="7" name="页脚占位符 4"/>
          <p:cNvSpPr>
            <a:spLocks noGrp="1"/>
          </p:cNvSpPr>
          <p:nvPr>
            <p:ph type="ftr" sz="quarter" idx="11"/>
          </p:nvPr>
        </p:nvSpPr>
        <p:spPr/>
        <p:txBody>
          <a:bodyPr/>
          <a:lstStyle/>
          <a:p>
            <a:r>
              <a:rPr lang="en-US" altLang="zh-CN"/>
              <a:t>第二章 现金流量及其构成</a:t>
            </a:r>
          </a:p>
        </p:txBody>
      </p:sp>
      <p:sp>
        <p:nvSpPr>
          <p:cNvPr id="8" name="灯片编号占位符 5"/>
          <p:cNvSpPr>
            <a:spLocks noGrp="1"/>
          </p:cNvSpPr>
          <p:nvPr>
            <p:ph type="sldNum" sz="quarter" idx="12"/>
          </p:nvPr>
        </p:nvSpPr>
        <p:spPr/>
        <p:txBody>
          <a:bodyPr/>
          <a:lstStyle/>
          <a:p>
            <a:fld id="{ED68B835-3D35-40F0-9827-40798B0C73BC}" type="slidenum">
              <a:rPr lang="en-US" altLang="zh-CN"/>
              <a:t>10</a:t>
            </a:fld>
            <a:endParaRPr lang="en-US" altLang="zh-CN"/>
          </a:p>
        </p:txBody>
      </p:sp>
      <p:sp>
        <p:nvSpPr>
          <p:cNvPr id="310276" name="Text Box 4"/>
          <p:cNvSpPr txBox="1">
            <a:spLocks noChangeArrowheads="1"/>
          </p:cNvSpPr>
          <p:nvPr/>
        </p:nvSpPr>
        <p:spPr bwMode="auto">
          <a:xfrm>
            <a:off x="250825" y="4221163"/>
            <a:ext cx="8569325"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en-US" altLang="zh-CN" sz="2800">
                <a:effectLst/>
              </a:rPr>
              <a:t>           </a:t>
            </a:r>
            <a:r>
              <a:rPr kumimoji="0" lang="zh-CN" altLang="en-US" sz="2800">
                <a:effectLst/>
              </a:rPr>
              <a:t>建设投资是形成企业固定资产、无形资产和递延资产的投资及预备费之和。</a:t>
            </a:r>
          </a:p>
        </p:txBody>
      </p:sp>
      <p:sp>
        <p:nvSpPr>
          <p:cNvPr id="310277" name="Text Box 5"/>
          <p:cNvSpPr txBox="1">
            <a:spLocks noChangeArrowheads="1"/>
          </p:cNvSpPr>
          <p:nvPr/>
        </p:nvSpPr>
        <p:spPr bwMode="auto">
          <a:xfrm>
            <a:off x="468313" y="3429000"/>
            <a:ext cx="55435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en-US" altLang="zh-CN" sz="2800">
                <a:effectLst/>
              </a:rPr>
              <a:t>1</a:t>
            </a:r>
            <a:r>
              <a:rPr kumimoji="0" lang="zh-CN" altLang="en-US" sz="2800">
                <a:effectLst/>
              </a:rPr>
              <a:t>、建设投资（也称固定投资）</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310275"/>
                                        </p:tgtEl>
                                        <p:attrNameLst>
                                          <p:attrName>style.visibility</p:attrName>
                                        </p:attrNameLst>
                                      </p:cBhvr>
                                      <p:to>
                                        <p:strVal val="visible"/>
                                      </p:to>
                                    </p:set>
                                    <p:animEffect transition="in" filter="dissolve">
                                      <p:cBhvr>
                                        <p:cTn id="7" dur="500"/>
                                        <p:tgtEl>
                                          <p:spTgt spid="31027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310277"/>
                                        </p:tgtEl>
                                        <p:attrNameLst>
                                          <p:attrName>style.visibility</p:attrName>
                                        </p:attrNameLst>
                                      </p:cBhvr>
                                      <p:to>
                                        <p:strVal val="visible"/>
                                      </p:to>
                                    </p:set>
                                    <p:animEffect transition="in" filter="blinds(horizontal)">
                                      <p:cBhvr>
                                        <p:cTn id="12" dur="500"/>
                                        <p:tgtEl>
                                          <p:spTgt spid="31027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2" presetClass="entr" presetSubtype="4" dur="500" fill="hold" grpId="0" nodeType="clickEffect">
                                  <p:stCondLst>
                                    <p:cond delay="0"/>
                                  </p:stCondLst>
                                  <p:childTnLst>
                                    <p:set>
                                      <p:cBhvr>
                                        <p:cTn id="16" dur="1" fill="hold">
                                          <p:stCondLst>
                                            <p:cond delay="0"/>
                                          </p:stCondLst>
                                        </p:cTn>
                                        <p:tgtEl>
                                          <p:spTgt spid="310276"/>
                                        </p:tgtEl>
                                        <p:attrNameLst>
                                          <p:attrName>style.visibility</p:attrName>
                                        </p:attrNameLst>
                                      </p:cBhvr>
                                      <p:to>
                                        <p:strVal val="visible"/>
                                      </p:to>
                                    </p:set>
                                    <p:animEffect transition="in" filter="slide(fromBottom)">
                                      <p:cBhvr>
                                        <p:cTn id="17" dur="500"/>
                                        <p:tgtEl>
                                          <p:spTgt spid="3102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0275" grpId="0"/>
      <p:bldP spid="310276" grpId="0"/>
      <p:bldP spid="310277"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MasterPhAnim="0">
  <p:cSld name="">
    <p:spTree>
      <p:nvGrpSpPr>
        <p:cNvPr id="1" name=""/>
        <p:cNvGrpSpPr/>
        <p:nvPr/>
      </p:nvGrpSpPr>
      <p:grpSpPr>
        <a:xfrm>
          <a:off x="0" y="0"/>
          <a:ext cx="0" cy="0"/>
        </a:xfrm>
      </p:grpSpPr>
      <p:sp>
        <p:nvSpPr>
          <p:cNvPr id="6" name="页脚占位符 2"/>
          <p:cNvSpPr>
            <a:spLocks noGrp="1"/>
          </p:cNvSpPr>
          <p:nvPr>
            <p:ph type="ftr" sz="quarter" idx="11"/>
          </p:nvPr>
        </p:nvSpPr>
        <p:spPr/>
        <p:txBody>
          <a:bodyPr/>
          <a:lstStyle/>
          <a:p>
            <a:r>
              <a:rPr lang="en-US" altLang="zh-CN"/>
              <a:t>第二章 现金流量及其构成</a:t>
            </a:r>
          </a:p>
        </p:txBody>
      </p:sp>
      <p:sp>
        <p:nvSpPr>
          <p:cNvPr id="7" name="灯片编号占位符 3"/>
          <p:cNvSpPr>
            <a:spLocks noGrp="1"/>
          </p:cNvSpPr>
          <p:nvPr>
            <p:ph type="sldNum" sz="quarter" idx="12"/>
          </p:nvPr>
        </p:nvSpPr>
        <p:spPr/>
        <p:txBody>
          <a:bodyPr/>
          <a:lstStyle/>
          <a:p>
            <a:fld id="{3C4CB191-BA5A-4B39-BD39-42CD3236E953}" type="slidenum">
              <a:rPr lang="en-US" altLang="zh-CN"/>
              <a:t>11</a:t>
            </a:fld>
            <a:endParaRPr lang="en-US" altLang="zh-CN"/>
          </a:p>
        </p:txBody>
      </p:sp>
      <p:sp>
        <p:nvSpPr>
          <p:cNvPr id="320515" name="Rectangle 3"/>
          <p:cNvSpPr>
            <a:spLocks noGrp="1" noChangeArrowheads="1"/>
          </p:cNvSpPr>
          <p:nvPr>
            <p:ph type="body" idx="4294967295"/>
          </p:nvPr>
        </p:nvSpPr>
        <p:spPr>
          <a:xfrm>
            <a:off x="0" y="3200400"/>
            <a:ext cx="7010400" cy="3352800"/>
          </a:xfrm>
          <a:prstGeom prst="rect">
            <a:avLst/>
          </a:prstGeom>
        </p:spPr>
        <p:txBody>
          <a:bodyPr/>
          <a:lstStyle/>
          <a:p>
            <a:pPr>
              <a:lnSpc>
                <a:spcPct val="130000"/>
              </a:lnSpc>
              <a:buClr>
                <a:schemeClr val="tx2"/>
              </a:buClr>
              <a:buSzTx/>
              <a:buFont typeface="Wingdings" pitchFamily="2" charset="2"/>
              <a:buChar char="&lt;"/>
            </a:pPr>
            <a:r>
              <a:rPr lang="zh-CN" altLang="en-US" sz="2800" b="1">
                <a:solidFill>
                  <a:schemeClr val="hlink"/>
                </a:solidFill>
              </a:rPr>
              <a:t>建筑工程费</a:t>
            </a:r>
          </a:p>
          <a:p>
            <a:pPr>
              <a:lnSpc>
                <a:spcPct val="130000"/>
              </a:lnSpc>
              <a:buClr>
                <a:schemeClr val="tx2"/>
              </a:buClr>
              <a:buSzTx/>
              <a:buFont typeface="Wingdings" pitchFamily="2" charset="2"/>
              <a:buChar char="&lt;"/>
            </a:pPr>
            <a:r>
              <a:rPr lang="zh-CN" altLang="en-US" sz="2800" b="1">
                <a:solidFill>
                  <a:schemeClr val="hlink"/>
                </a:solidFill>
              </a:rPr>
              <a:t>设备购置费</a:t>
            </a:r>
          </a:p>
          <a:p>
            <a:pPr>
              <a:lnSpc>
                <a:spcPct val="130000"/>
              </a:lnSpc>
              <a:buClr>
                <a:schemeClr val="tx2"/>
              </a:buClr>
              <a:buSzTx/>
              <a:buFont typeface="Wingdings" pitchFamily="2" charset="2"/>
              <a:buChar char="&lt;"/>
            </a:pPr>
            <a:r>
              <a:rPr lang="zh-CN" altLang="en-US" sz="2800" b="1">
                <a:solidFill>
                  <a:schemeClr val="hlink"/>
                </a:solidFill>
              </a:rPr>
              <a:t>安装工程费</a:t>
            </a:r>
          </a:p>
          <a:p>
            <a:pPr>
              <a:lnSpc>
                <a:spcPct val="130000"/>
              </a:lnSpc>
              <a:buClr>
                <a:schemeClr val="tx2"/>
              </a:buClr>
              <a:buSzTx/>
              <a:buFont typeface="Wingdings" pitchFamily="2" charset="2"/>
              <a:buChar char="&lt;"/>
            </a:pPr>
            <a:r>
              <a:rPr lang="zh-CN" altLang="en-US" sz="2800" b="1">
                <a:solidFill>
                  <a:schemeClr val="hlink"/>
                </a:solidFill>
              </a:rPr>
              <a:t>工具及生产家具购置费</a:t>
            </a:r>
          </a:p>
          <a:p>
            <a:pPr>
              <a:lnSpc>
                <a:spcPct val="130000"/>
              </a:lnSpc>
              <a:buClr>
                <a:schemeClr val="tx2"/>
              </a:buClr>
              <a:buSzTx/>
              <a:buFont typeface="Wingdings" pitchFamily="2" charset="2"/>
              <a:buChar char="&lt;"/>
            </a:pPr>
            <a:r>
              <a:rPr lang="zh-CN" altLang="en-US" sz="2800" b="1">
                <a:solidFill>
                  <a:schemeClr val="hlink"/>
                </a:solidFill>
              </a:rPr>
              <a:t>其它费用（土地补偿费、管理费等）</a:t>
            </a:r>
          </a:p>
        </p:txBody>
      </p:sp>
      <p:sp>
        <p:nvSpPr>
          <p:cNvPr id="320516" name="Text Box 4"/>
          <p:cNvSpPr txBox="1">
            <a:spLocks noChangeArrowheads="1"/>
          </p:cNvSpPr>
          <p:nvPr/>
        </p:nvSpPr>
        <p:spPr bwMode="auto">
          <a:xfrm>
            <a:off x="228600" y="1905000"/>
            <a:ext cx="8763000" cy="13731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800">
                <a:solidFill>
                  <a:schemeClr val="hlink"/>
                </a:solidFill>
                <a:effectLst>
                  <a:outerShdw blurRad="38100" dist="38100" dir="2700000" algn="tl">
                    <a:srgbClr val="C0C0C0"/>
                  </a:outerShdw>
                </a:effectLst>
              </a:rPr>
              <a:t>固定资产</a:t>
            </a:r>
            <a:r>
              <a:rPr lang="zh-CN" altLang="en-US" sz="2800">
                <a:solidFill>
                  <a:schemeClr val="tx2"/>
                </a:solidFill>
                <a:effectLst>
                  <a:outerShdw blurRad="38100" dist="38100" dir="2700000" algn="tl">
                    <a:srgbClr val="C0C0C0"/>
                  </a:outerShdw>
                </a:effectLst>
              </a:rPr>
              <a:t>：</a:t>
            </a:r>
            <a:r>
              <a:rPr lang="zh-CN" altLang="en-US" sz="2800">
                <a:effectLst>
                  <a:outerShdw blurRad="38100" dist="38100" dir="2700000" algn="tl">
                    <a:srgbClr val="C0C0C0"/>
                  </a:outerShdw>
                </a:effectLst>
              </a:rPr>
              <a:t>是指使用期限较长（一年以上），单位价值在规定的标准以上，在生产过程中为多个生产周期服务，在使用过程中保持原来的物质形态的资产；</a:t>
            </a:r>
          </a:p>
        </p:txBody>
      </p:sp>
      <p:sp>
        <p:nvSpPr>
          <p:cNvPr id="320518" name="Rectangle 6"/>
          <p:cNvSpPr>
            <a:spLocks noChangeArrowheads="1"/>
          </p:cNvSpPr>
          <p:nvPr/>
        </p:nvSpPr>
        <p:spPr bwMode="auto">
          <a:xfrm>
            <a:off x="0" y="260350"/>
            <a:ext cx="9144000" cy="136842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r>
              <a:rPr lang="zh-CN" altLang="en-US" sz="3600">
                <a:solidFill>
                  <a:schemeClr val="tx2"/>
                </a:solidFill>
                <a:effectLst/>
                <a:latin typeface="宋体" pitchFamily="2" charset="-122"/>
              </a:rPr>
              <a:t>（</a:t>
            </a:r>
            <a:r>
              <a:rPr lang="en-US" altLang="zh-CN" sz="3600">
                <a:solidFill>
                  <a:schemeClr val="tx2"/>
                </a:solidFill>
                <a:effectLst/>
                <a:latin typeface="宋体" pitchFamily="2" charset="-122"/>
              </a:rPr>
              <a:t>1</a:t>
            </a:r>
            <a:r>
              <a:rPr lang="zh-CN" altLang="en-US" sz="3600">
                <a:solidFill>
                  <a:schemeClr val="tx2"/>
                </a:solidFill>
                <a:effectLst/>
                <a:latin typeface="宋体" pitchFamily="2" charset="-122"/>
              </a:rPr>
              <a:t>）固定资产投资（包括固定资产购建费和固定资产投资方向调节税，形成固定资产）</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20516"/>
                                        </p:tgtEl>
                                        <p:attrNameLst>
                                          <p:attrName>style.visibility</p:attrName>
                                        </p:attrNameLst>
                                      </p:cBhvr>
                                      <p:to>
                                        <p:strVal val="visible"/>
                                      </p:to>
                                    </p:set>
                                    <p:animEffect transition="in" filter="blinds(horizontal)">
                                      <p:cBhvr>
                                        <p:cTn id="7" dur="500"/>
                                        <p:tgtEl>
                                          <p:spTgt spid="32051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dur="300" fill="hold" grpId="0" nodeType="clickEffect">
                                  <p:stCondLst>
                                    <p:cond delay="0"/>
                                  </p:stCondLst>
                                  <p:iterate type="wd">
                                    <p:tmPct val="100000"/>
                                  </p:iterate>
                                  <p:childTnLst>
                                    <p:set>
                                      <p:cBhvr>
                                        <p:cTn id="11" dur="1" fill="hold">
                                          <p:stCondLst>
                                            <p:cond delay="0"/>
                                          </p:stCondLst>
                                        </p:cTn>
                                        <p:tgtEl>
                                          <p:spTgt spid="320515">
                                            <p:txEl>
                                              <p:pRg st="0" end="0"/>
                                            </p:txEl>
                                          </p:spTgt>
                                        </p:tgtEl>
                                        <p:attrNameLst>
                                          <p:attrName>style.visibility</p:attrName>
                                        </p:attrNameLst>
                                      </p:cBhvr>
                                      <p:to>
                                        <p:strVal val="visible"/>
                                      </p:to>
                                    </p:set>
                                    <p:animEffect transition="in" filter="dissolve">
                                      <p:cBhvr>
                                        <p:cTn id="12" dur="300"/>
                                        <p:tgtEl>
                                          <p:spTgt spid="32051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dur="300" fill="hold" grpId="0" nodeType="clickEffect">
                                  <p:stCondLst>
                                    <p:cond delay="0"/>
                                  </p:stCondLst>
                                  <p:iterate type="wd">
                                    <p:tmPct val="100000"/>
                                  </p:iterate>
                                  <p:childTnLst>
                                    <p:set>
                                      <p:cBhvr>
                                        <p:cTn id="16" dur="1" fill="hold">
                                          <p:stCondLst>
                                            <p:cond delay="0"/>
                                          </p:stCondLst>
                                        </p:cTn>
                                        <p:tgtEl>
                                          <p:spTgt spid="320515">
                                            <p:txEl>
                                              <p:pRg st="1" end="1"/>
                                            </p:txEl>
                                          </p:spTgt>
                                        </p:tgtEl>
                                        <p:attrNameLst>
                                          <p:attrName>style.visibility</p:attrName>
                                        </p:attrNameLst>
                                      </p:cBhvr>
                                      <p:to>
                                        <p:strVal val="visible"/>
                                      </p:to>
                                    </p:set>
                                    <p:animEffect transition="in" filter="dissolve">
                                      <p:cBhvr>
                                        <p:cTn id="17" dur="300"/>
                                        <p:tgtEl>
                                          <p:spTgt spid="320515">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dur="300" fill="hold" grpId="0" nodeType="clickEffect">
                                  <p:stCondLst>
                                    <p:cond delay="0"/>
                                  </p:stCondLst>
                                  <p:iterate type="wd">
                                    <p:tmPct val="100000"/>
                                  </p:iterate>
                                  <p:childTnLst>
                                    <p:set>
                                      <p:cBhvr>
                                        <p:cTn id="21" dur="1" fill="hold">
                                          <p:stCondLst>
                                            <p:cond delay="0"/>
                                          </p:stCondLst>
                                        </p:cTn>
                                        <p:tgtEl>
                                          <p:spTgt spid="320515">
                                            <p:txEl>
                                              <p:pRg st="2" end="2"/>
                                            </p:txEl>
                                          </p:spTgt>
                                        </p:tgtEl>
                                        <p:attrNameLst>
                                          <p:attrName>style.visibility</p:attrName>
                                        </p:attrNameLst>
                                      </p:cBhvr>
                                      <p:to>
                                        <p:strVal val="visible"/>
                                      </p:to>
                                    </p:set>
                                    <p:animEffect transition="in" filter="dissolve">
                                      <p:cBhvr>
                                        <p:cTn id="22" dur="300"/>
                                        <p:tgtEl>
                                          <p:spTgt spid="320515">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dur="300" fill="hold" grpId="0" nodeType="clickEffect">
                                  <p:stCondLst>
                                    <p:cond delay="0"/>
                                  </p:stCondLst>
                                  <p:iterate type="wd">
                                    <p:tmPct val="100000"/>
                                  </p:iterate>
                                  <p:childTnLst>
                                    <p:set>
                                      <p:cBhvr>
                                        <p:cTn id="26" dur="1" fill="hold">
                                          <p:stCondLst>
                                            <p:cond delay="0"/>
                                          </p:stCondLst>
                                        </p:cTn>
                                        <p:tgtEl>
                                          <p:spTgt spid="320515">
                                            <p:txEl>
                                              <p:pRg st="3" end="3"/>
                                            </p:txEl>
                                          </p:spTgt>
                                        </p:tgtEl>
                                        <p:attrNameLst>
                                          <p:attrName>style.visibility</p:attrName>
                                        </p:attrNameLst>
                                      </p:cBhvr>
                                      <p:to>
                                        <p:strVal val="visible"/>
                                      </p:to>
                                    </p:set>
                                    <p:animEffect transition="in" filter="dissolve">
                                      <p:cBhvr>
                                        <p:cTn id="27" dur="300"/>
                                        <p:tgtEl>
                                          <p:spTgt spid="320515">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dur="300" fill="hold" grpId="0" nodeType="clickEffect">
                                  <p:stCondLst>
                                    <p:cond delay="0"/>
                                  </p:stCondLst>
                                  <p:iterate type="wd">
                                    <p:tmPct val="100000"/>
                                  </p:iterate>
                                  <p:childTnLst>
                                    <p:set>
                                      <p:cBhvr>
                                        <p:cTn id="31" dur="1" fill="hold">
                                          <p:stCondLst>
                                            <p:cond delay="0"/>
                                          </p:stCondLst>
                                        </p:cTn>
                                        <p:tgtEl>
                                          <p:spTgt spid="320515">
                                            <p:txEl>
                                              <p:pRg st="4" end="4"/>
                                            </p:txEl>
                                          </p:spTgt>
                                        </p:tgtEl>
                                        <p:attrNameLst>
                                          <p:attrName>style.visibility</p:attrName>
                                        </p:attrNameLst>
                                      </p:cBhvr>
                                      <p:to>
                                        <p:strVal val="visible"/>
                                      </p:to>
                                    </p:set>
                                    <p:animEffect transition="in" filter="dissolve">
                                      <p:cBhvr>
                                        <p:cTn id="32" dur="300"/>
                                        <p:tgtEl>
                                          <p:spTgt spid="32051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0515" grpId="0" uiExpand="1" build="p"/>
      <p:bldP spid="320516"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12323" name="Rectangle 3"/>
          <p:cNvSpPr>
            <a:spLocks noGrp="1" noChangeArrowheads="1"/>
          </p:cNvSpPr>
          <p:nvPr>
            <p:ph idx="1"/>
          </p:nvPr>
        </p:nvSpPr>
        <p:spPr>
          <a:xfrm>
            <a:off x="0" y="836613"/>
            <a:ext cx="9144000" cy="6597650"/>
          </a:xfrm>
          <a:solidFill>
            <a:schemeClr val="bg1"/>
          </a:solidFill>
        </p:spPr>
        <p:txBody>
          <a:bodyPr/>
          <a:lstStyle/>
          <a:p>
            <a:pPr>
              <a:buFont typeface="Wingdings" pitchFamily="2" charset="2"/>
              <a:buNone/>
            </a:pPr>
            <a:r>
              <a:rPr lang="en-US" altLang="zh-CN" b="1">
                <a:latin typeface="Times New Roman" pitchFamily="18" charset="0"/>
              </a:rPr>
              <a:t>           </a:t>
            </a:r>
            <a:r>
              <a:rPr lang="zh-CN" altLang="en-US" sz="2800" b="1">
                <a:latin typeface="宋体" pitchFamily="2" charset="-122"/>
              </a:rPr>
              <a:t>不属于生产经营主要设备，单位价值在</a:t>
            </a:r>
            <a:r>
              <a:rPr lang="en-US" altLang="zh-CN" sz="2800" b="1">
                <a:latin typeface="宋体" pitchFamily="2" charset="-122"/>
              </a:rPr>
              <a:t>2000</a:t>
            </a:r>
            <a:r>
              <a:rPr lang="zh-CN" altLang="en-US" sz="2800" b="1">
                <a:latin typeface="宋体" pitchFamily="2" charset="-122"/>
              </a:rPr>
              <a:t>元以上，并且使用年限超过</a:t>
            </a:r>
            <a:r>
              <a:rPr lang="en-US" altLang="zh-CN" sz="2800" b="1">
                <a:latin typeface="宋体" pitchFamily="2" charset="-122"/>
              </a:rPr>
              <a:t>2</a:t>
            </a:r>
            <a:r>
              <a:rPr lang="zh-CN" altLang="en-US" sz="2800" b="1">
                <a:latin typeface="宋体" pitchFamily="2" charset="-122"/>
              </a:rPr>
              <a:t>年的，也作为固定资产。</a:t>
            </a:r>
          </a:p>
          <a:p>
            <a:pPr>
              <a:buFont typeface="Wingdings" pitchFamily="2" charset="2"/>
              <a:buNone/>
            </a:pPr>
            <a:r>
              <a:rPr lang="zh-CN" altLang="en-US" sz="2800" b="1">
                <a:latin typeface="宋体" pitchFamily="2" charset="-122"/>
              </a:rPr>
              <a:t>     另外，企业因购建固定资产而交纳的固定资产投资方向调节税和耕地占用税也计入固定资产投资的组成部分。</a:t>
            </a:r>
          </a:p>
          <a:p>
            <a:pPr>
              <a:buFont typeface="Wingdings" pitchFamily="2" charset="2"/>
              <a:buNone/>
            </a:pPr>
            <a:r>
              <a:rPr kumimoji="0" lang="zh-CN" altLang="en-US" sz="2800" b="1">
                <a:latin typeface="宋体" pitchFamily="2" charset="-122"/>
              </a:rPr>
              <a:t>     固定资产构成了项目生产经营的基本条件。固定资产在使用过程中因磨损而性能不断劣化，价值量逐渐减少。为维持项目基本的生产经营条件，用折旧的方式对其贬值的价值量予以弥补。在项目终了时，固定资产的残值被回收。</a:t>
            </a:r>
            <a:r>
              <a:rPr lang="zh-CN" altLang="en-US" sz="2800" b="1"/>
              <a:t>           </a:t>
            </a:r>
          </a:p>
        </p:txBody>
      </p:sp>
      <p:sp>
        <p:nvSpPr>
          <p:cNvPr id="5" name="页脚占位符 4"/>
          <p:cNvSpPr>
            <a:spLocks noGrp="1"/>
          </p:cNvSpPr>
          <p:nvPr>
            <p:ph type="ftr" sz="quarter" idx="11"/>
          </p:nvPr>
        </p:nvSpPr>
        <p:spPr/>
        <p:txBody>
          <a:bodyPr/>
          <a:lstStyle/>
          <a:p>
            <a:r>
              <a:rPr lang="en-US" altLang="zh-CN"/>
              <a:t>第二章 现金流量及其构成</a:t>
            </a:r>
          </a:p>
        </p:txBody>
      </p:sp>
      <p:sp>
        <p:nvSpPr>
          <p:cNvPr id="6" name="灯片编号占位符 5"/>
          <p:cNvSpPr>
            <a:spLocks noGrp="1"/>
          </p:cNvSpPr>
          <p:nvPr>
            <p:ph type="sldNum" sz="quarter" idx="12"/>
          </p:nvPr>
        </p:nvSpPr>
        <p:spPr/>
        <p:txBody>
          <a:bodyPr/>
          <a:lstStyle/>
          <a:p>
            <a:fld id="{30B242B0-4ACB-4B49-8953-17CF7EF9010B}" type="slidenum">
              <a:rPr lang="en-US" altLang="zh-CN"/>
              <a:t>12</a:t>
            </a:fld>
            <a:endParaRPr lang="en-US" altLang="zh-CN"/>
          </a:p>
        </p:txBody>
      </p:sp>
      <p:pic>
        <p:nvPicPr>
          <p:cNvPr id="312325" name="Picture 5" descr="industry1"/>
          <p:cNvPicPr>
            <a:picLocks noChangeAspect="1" noChangeArrowheads="1" noCrop="1"/>
          </p:cNvPicPr>
          <p:nvPr/>
        </p:nvPicPr>
        <p:blipFill>
          <a:blip r:embed="rId2">
            <a:extLst>
              <a:ext uri="{28A0092B-C50C-407E-A947-70E740481C1C}">
                <a14:useLocalDpi xmlns:a14="http://schemas.microsoft.com/office/drawing/2010/main" val="0"/>
              </a:ext>
            </a:extLst>
          </a:blip>
          <a:stretch>
            <a:fillRect/>
          </a:stretch>
        </p:blipFill>
        <p:spPr bwMode="auto">
          <a:xfrm>
            <a:off x="6372225" y="5589588"/>
            <a:ext cx="1536700" cy="10858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312323">
                                            <p:bg/>
                                          </p:spTgt>
                                        </p:tgtEl>
                                        <p:attrNameLst>
                                          <p:attrName>style.visibility</p:attrName>
                                        </p:attrNameLst>
                                      </p:cBhvr>
                                      <p:to>
                                        <p:strVal val="visible"/>
                                      </p:to>
                                    </p:set>
                                    <p:animEffect transition="in" filter="slide(fromBottom)">
                                      <p:cBhvr>
                                        <p:cTn id="7" dur="500"/>
                                        <p:tgtEl>
                                          <p:spTgt spid="312323">
                                            <p:bg/>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4" dur="500" fill="hold" grpId="0" nodeType="clickEffect">
                                  <p:stCondLst>
                                    <p:cond delay="0"/>
                                  </p:stCondLst>
                                  <p:childTnLst>
                                    <p:set>
                                      <p:cBhvr>
                                        <p:cTn id="11" dur="1" fill="hold">
                                          <p:stCondLst>
                                            <p:cond delay="0"/>
                                          </p:stCondLst>
                                        </p:cTn>
                                        <p:tgtEl>
                                          <p:spTgt spid="312323">
                                            <p:txEl>
                                              <p:pRg st="1" end="1"/>
                                            </p:txEl>
                                          </p:spTgt>
                                        </p:tgtEl>
                                        <p:attrNameLst>
                                          <p:attrName>style.visibility</p:attrName>
                                        </p:attrNameLst>
                                      </p:cBhvr>
                                      <p:to>
                                        <p:strVal val="visible"/>
                                      </p:to>
                                    </p:set>
                                    <p:animEffect transition="in" filter="slide(fromBottom)">
                                      <p:cBhvr>
                                        <p:cTn id="12" dur="500"/>
                                        <p:tgtEl>
                                          <p:spTgt spid="31232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2" presetClass="entr" presetSubtype="4" dur="500" fill="hold" grpId="0" nodeType="clickEffect">
                                  <p:stCondLst>
                                    <p:cond delay="0"/>
                                  </p:stCondLst>
                                  <p:childTnLst>
                                    <p:set>
                                      <p:cBhvr>
                                        <p:cTn id="16" dur="1" fill="hold">
                                          <p:stCondLst>
                                            <p:cond delay="0"/>
                                          </p:stCondLst>
                                        </p:cTn>
                                        <p:tgtEl>
                                          <p:spTgt spid="312323">
                                            <p:txEl>
                                              <p:pRg st="2" end="2"/>
                                            </p:txEl>
                                          </p:spTgt>
                                        </p:tgtEl>
                                        <p:attrNameLst>
                                          <p:attrName>style.visibility</p:attrName>
                                        </p:attrNameLst>
                                      </p:cBhvr>
                                      <p:to>
                                        <p:strVal val="visible"/>
                                      </p:to>
                                    </p:set>
                                    <p:animEffect transition="in" filter="slide(fromBottom)">
                                      <p:cBhvr>
                                        <p:cTn id="17" dur="500"/>
                                        <p:tgtEl>
                                          <p:spTgt spid="31232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2323" grpId="0" uiExpand="1" build="p" animBg="1"/>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MasterPhAnim="0">
  <p:cSld name="">
    <p:spTree>
      <p:nvGrpSpPr>
        <p:cNvPr id="1" name=""/>
        <p:cNvGrpSpPr/>
        <p:nvPr/>
      </p:nvGrpSpPr>
      <p:grpSpPr>
        <a:xfrm>
          <a:off x="0" y="0"/>
          <a:ext cx="0" cy="0"/>
        </a:xfrm>
      </p:grpSpPr>
      <p:sp>
        <p:nvSpPr>
          <p:cNvPr id="5" name="页脚占位符 2"/>
          <p:cNvSpPr>
            <a:spLocks noGrp="1"/>
          </p:cNvSpPr>
          <p:nvPr>
            <p:ph type="ftr" sz="quarter" idx="11"/>
          </p:nvPr>
        </p:nvSpPr>
        <p:spPr/>
        <p:txBody>
          <a:bodyPr/>
          <a:lstStyle/>
          <a:p>
            <a:r>
              <a:rPr lang="en-US" altLang="zh-CN"/>
              <a:t>第二章 现金流量及其构成</a:t>
            </a:r>
          </a:p>
        </p:txBody>
      </p:sp>
      <p:sp>
        <p:nvSpPr>
          <p:cNvPr id="6" name="灯片编号占位符 3"/>
          <p:cNvSpPr>
            <a:spLocks noGrp="1"/>
          </p:cNvSpPr>
          <p:nvPr>
            <p:ph type="sldNum" sz="quarter" idx="12"/>
          </p:nvPr>
        </p:nvSpPr>
        <p:spPr/>
        <p:txBody>
          <a:bodyPr/>
          <a:lstStyle/>
          <a:p>
            <a:fld id="{2A2FC591-6F2D-44A6-B263-2FD96E9F7C93}" type="slidenum">
              <a:rPr lang="en-US" altLang="zh-CN"/>
              <a:t>13</a:t>
            </a:fld>
            <a:endParaRPr lang="en-US" altLang="zh-CN"/>
          </a:p>
        </p:txBody>
      </p:sp>
      <p:sp>
        <p:nvSpPr>
          <p:cNvPr id="321539" name="Rectangle 3"/>
          <p:cNvSpPr>
            <a:spLocks noGrp="1" noChangeArrowheads="1"/>
          </p:cNvSpPr>
          <p:nvPr>
            <p:ph type="body" idx="4294967295"/>
          </p:nvPr>
        </p:nvSpPr>
        <p:spPr>
          <a:xfrm>
            <a:off x="533400" y="1676400"/>
            <a:ext cx="8610600" cy="4495800"/>
          </a:xfrm>
          <a:prstGeom prst="rect">
            <a:avLst/>
          </a:prstGeom>
        </p:spPr>
        <p:txBody>
          <a:bodyPr/>
          <a:lstStyle/>
          <a:p>
            <a:pPr>
              <a:lnSpc>
                <a:spcPct val="180000"/>
              </a:lnSpc>
              <a:buClr>
                <a:schemeClr val="tx2"/>
              </a:buClr>
              <a:buSzTx/>
              <a:buFont typeface="Wingdings" pitchFamily="2" charset="2"/>
              <a:buChar char="&lt;"/>
            </a:pPr>
            <a:r>
              <a:rPr lang="zh-CN" altLang="en-US" sz="2400" b="1">
                <a:solidFill>
                  <a:schemeClr val="hlink"/>
                </a:solidFill>
              </a:rPr>
              <a:t>固定资产原值</a:t>
            </a:r>
            <a:r>
              <a:rPr lang="zh-CN" altLang="en-US" sz="2400" b="1"/>
              <a:t>：建设项目建成或投产时核定的价值</a:t>
            </a:r>
          </a:p>
          <a:p>
            <a:pPr>
              <a:lnSpc>
                <a:spcPct val="180000"/>
              </a:lnSpc>
              <a:buClr>
                <a:schemeClr val="tx2"/>
              </a:buClr>
              <a:buSzTx/>
              <a:buFont typeface="Wingdings" pitchFamily="2" charset="2"/>
              <a:buChar char="&lt;"/>
            </a:pPr>
            <a:r>
              <a:rPr lang="zh-CN" altLang="en-US" sz="2400" b="1">
                <a:solidFill>
                  <a:schemeClr val="hlink"/>
                </a:solidFill>
              </a:rPr>
              <a:t>折旧</a:t>
            </a:r>
            <a:r>
              <a:rPr lang="zh-CN" altLang="en-US" sz="2400" b="1"/>
              <a:t>：固定资产转移价值的补偿，一种会计手段；</a:t>
            </a:r>
            <a:r>
              <a:rPr lang="zh-CN" altLang="en-US" sz="2400" b="1">
                <a:latin typeface="Times New Roman" pitchFamily="18" charset="0"/>
              </a:rPr>
              <a:t>在投资项目寿命期（或计算期）内，折旧和摊销不是项目的现金流出，是成本的一部分。</a:t>
            </a:r>
            <a:endParaRPr lang="zh-CN" altLang="en-US" sz="2400" b="1"/>
          </a:p>
          <a:p>
            <a:pPr>
              <a:lnSpc>
                <a:spcPct val="180000"/>
              </a:lnSpc>
              <a:buClr>
                <a:schemeClr val="tx2"/>
              </a:buClr>
              <a:buSzTx/>
              <a:buFont typeface="Wingdings" pitchFamily="2" charset="2"/>
              <a:buChar char="&lt;"/>
            </a:pPr>
            <a:r>
              <a:rPr lang="zh-CN" altLang="en-US" sz="2400" b="1">
                <a:solidFill>
                  <a:schemeClr val="hlink"/>
                </a:solidFill>
              </a:rPr>
              <a:t>固定资产净值 </a:t>
            </a:r>
            <a:r>
              <a:rPr lang="en-US" altLang="zh-CN" sz="2400" b="1"/>
              <a:t>= </a:t>
            </a:r>
            <a:r>
              <a:rPr lang="zh-CN" altLang="en-US" sz="2400" b="1"/>
              <a:t>固定资产原值 </a:t>
            </a:r>
            <a:r>
              <a:rPr lang="en-US" altLang="zh-CN" sz="2400" b="1"/>
              <a:t>- </a:t>
            </a:r>
            <a:r>
              <a:rPr lang="zh-CN" altLang="en-US" sz="2400" b="1"/>
              <a:t>累计折旧额</a:t>
            </a:r>
          </a:p>
          <a:p>
            <a:pPr>
              <a:lnSpc>
                <a:spcPct val="180000"/>
              </a:lnSpc>
              <a:buClr>
                <a:schemeClr val="tx2"/>
              </a:buClr>
              <a:buSzTx/>
              <a:buFont typeface="Wingdings" pitchFamily="2" charset="2"/>
              <a:buChar char="&lt;"/>
            </a:pPr>
            <a:r>
              <a:rPr lang="zh-CN" altLang="en-US" sz="2400" b="1">
                <a:solidFill>
                  <a:schemeClr val="hlink"/>
                </a:solidFill>
              </a:rPr>
              <a:t>期末残（余）值</a:t>
            </a:r>
            <a:r>
              <a:rPr lang="zh-CN" altLang="en-US" sz="2400" b="1"/>
              <a:t>：寿命期末的固定资产残余价值，现金流入</a:t>
            </a:r>
          </a:p>
        </p:txBody>
      </p:sp>
      <p:sp>
        <p:nvSpPr>
          <p:cNvPr id="321541" name="Text Box 5"/>
          <p:cNvSpPr txBox="1">
            <a:spLocks noChangeArrowheads="1"/>
          </p:cNvSpPr>
          <p:nvPr/>
        </p:nvSpPr>
        <p:spPr bwMode="auto">
          <a:xfrm>
            <a:off x="827088" y="908050"/>
            <a:ext cx="7793037" cy="69532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3600">
                <a:solidFill>
                  <a:schemeClr val="tx2"/>
                </a:solidFill>
                <a:effectLst/>
                <a:latin typeface="Tahoma" pitchFamily="34" charset="0"/>
              </a:rPr>
              <a:t>几个术语</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321539">
                                            <p:txEl>
                                              <p:pRg st="0" end="0"/>
                                            </p:txEl>
                                          </p:spTgt>
                                        </p:tgtEl>
                                        <p:attrNameLst>
                                          <p:attrName>style.visibility</p:attrName>
                                        </p:attrNameLst>
                                      </p:cBhvr>
                                      <p:to>
                                        <p:strVal val="visible"/>
                                      </p:to>
                                    </p:set>
                                    <p:animEffect transition="in" filter="dissolve">
                                      <p:cBhvr>
                                        <p:cTn id="7" dur="500"/>
                                        <p:tgtEl>
                                          <p:spTgt spid="32153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dur="500" fill="hold" grpId="0" nodeType="clickEffect">
                                  <p:stCondLst>
                                    <p:cond delay="0"/>
                                  </p:stCondLst>
                                  <p:childTnLst>
                                    <p:set>
                                      <p:cBhvr>
                                        <p:cTn id="11" dur="1" fill="hold">
                                          <p:stCondLst>
                                            <p:cond delay="0"/>
                                          </p:stCondLst>
                                        </p:cTn>
                                        <p:tgtEl>
                                          <p:spTgt spid="321539">
                                            <p:txEl>
                                              <p:pRg st="1" end="1"/>
                                            </p:txEl>
                                          </p:spTgt>
                                        </p:tgtEl>
                                        <p:attrNameLst>
                                          <p:attrName>style.visibility</p:attrName>
                                        </p:attrNameLst>
                                      </p:cBhvr>
                                      <p:to>
                                        <p:strVal val="visible"/>
                                      </p:to>
                                    </p:set>
                                    <p:animEffect transition="in" filter="dissolve">
                                      <p:cBhvr>
                                        <p:cTn id="12" dur="500"/>
                                        <p:tgtEl>
                                          <p:spTgt spid="32153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dur="500" fill="hold" grpId="0" nodeType="clickEffect">
                                  <p:stCondLst>
                                    <p:cond delay="0"/>
                                  </p:stCondLst>
                                  <p:childTnLst>
                                    <p:set>
                                      <p:cBhvr>
                                        <p:cTn id="16" dur="1" fill="hold">
                                          <p:stCondLst>
                                            <p:cond delay="0"/>
                                          </p:stCondLst>
                                        </p:cTn>
                                        <p:tgtEl>
                                          <p:spTgt spid="321539">
                                            <p:txEl>
                                              <p:pRg st="2" end="2"/>
                                            </p:txEl>
                                          </p:spTgt>
                                        </p:tgtEl>
                                        <p:attrNameLst>
                                          <p:attrName>style.visibility</p:attrName>
                                        </p:attrNameLst>
                                      </p:cBhvr>
                                      <p:to>
                                        <p:strVal val="visible"/>
                                      </p:to>
                                    </p:set>
                                    <p:animEffect transition="in" filter="dissolve">
                                      <p:cBhvr>
                                        <p:cTn id="17" dur="500"/>
                                        <p:tgtEl>
                                          <p:spTgt spid="32153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dur="500" fill="hold" grpId="0" nodeType="clickEffect">
                                  <p:stCondLst>
                                    <p:cond delay="0"/>
                                  </p:stCondLst>
                                  <p:childTnLst>
                                    <p:set>
                                      <p:cBhvr>
                                        <p:cTn id="21" dur="1" fill="hold">
                                          <p:stCondLst>
                                            <p:cond delay="0"/>
                                          </p:stCondLst>
                                        </p:cTn>
                                        <p:tgtEl>
                                          <p:spTgt spid="321539">
                                            <p:txEl>
                                              <p:pRg st="3" end="3"/>
                                            </p:txEl>
                                          </p:spTgt>
                                        </p:tgtEl>
                                        <p:attrNameLst>
                                          <p:attrName>style.visibility</p:attrName>
                                        </p:attrNameLst>
                                      </p:cBhvr>
                                      <p:to>
                                        <p:strVal val="visible"/>
                                      </p:to>
                                    </p:set>
                                    <p:animEffect transition="in" filter="dissolve">
                                      <p:cBhvr>
                                        <p:cTn id="22" dur="500"/>
                                        <p:tgtEl>
                                          <p:spTgt spid="32153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1539" grpId="0" uiExpand="1" build="p"/>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11298" name="Rectangle 2"/>
          <p:cNvSpPr>
            <a:spLocks noGrp="1" noChangeArrowheads="1"/>
          </p:cNvSpPr>
          <p:nvPr>
            <p:ph type="title"/>
          </p:nvPr>
        </p:nvSpPr>
        <p:spPr>
          <a:xfrm>
            <a:off x="900113" y="765175"/>
            <a:ext cx="4897437" cy="763588"/>
          </a:xfrm>
          <a:noFill/>
        </p:spPr>
        <p:txBody>
          <a:bodyPr/>
          <a:lstStyle/>
          <a:p>
            <a:r>
              <a:rPr lang="zh-CN" altLang="en-US" sz="3600" b="1">
                <a:latin typeface="宋体" pitchFamily="2" charset="-122"/>
              </a:rPr>
              <a:t>（</a:t>
            </a:r>
            <a:r>
              <a:rPr lang="en-US" altLang="zh-CN" sz="3600" b="1">
                <a:latin typeface="宋体" pitchFamily="2" charset="-122"/>
              </a:rPr>
              <a:t>2</a:t>
            </a:r>
            <a:r>
              <a:rPr lang="zh-CN" altLang="en-US" sz="3600" b="1">
                <a:latin typeface="宋体" pitchFamily="2" charset="-122"/>
              </a:rPr>
              <a:t>）无形资产投资</a:t>
            </a:r>
          </a:p>
        </p:txBody>
      </p:sp>
      <p:sp>
        <p:nvSpPr>
          <p:cNvPr id="7" name="页脚占位符 4"/>
          <p:cNvSpPr>
            <a:spLocks noGrp="1"/>
          </p:cNvSpPr>
          <p:nvPr>
            <p:ph type="ftr" sz="quarter" idx="11"/>
          </p:nvPr>
        </p:nvSpPr>
        <p:spPr/>
        <p:txBody>
          <a:bodyPr/>
          <a:lstStyle/>
          <a:p>
            <a:r>
              <a:rPr lang="en-US" altLang="zh-CN"/>
              <a:t>第二章 现金流量及其构成</a:t>
            </a:r>
          </a:p>
        </p:txBody>
      </p:sp>
      <p:sp>
        <p:nvSpPr>
          <p:cNvPr id="8" name="灯片编号占位符 5"/>
          <p:cNvSpPr>
            <a:spLocks noGrp="1"/>
          </p:cNvSpPr>
          <p:nvPr>
            <p:ph type="sldNum" sz="quarter" idx="12"/>
          </p:nvPr>
        </p:nvSpPr>
        <p:spPr/>
        <p:txBody>
          <a:bodyPr/>
          <a:lstStyle/>
          <a:p>
            <a:fld id="{77C3C233-8614-4404-A1F9-2B68FF8B80CD}" type="slidenum">
              <a:rPr lang="en-US" altLang="zh-CN"/>
              <a:t>14</a:t>
            </a:fld>
            <a:endParaRPr lang="en-US" altLang="zh-CN"/>
          </a:p>
        </p:txBody>
      </p:sp>
      <p:sp>
        <p:nvSpPr>
          <p:cNvPr id="311299" name="Rectangle 3"/>
          <p:cNvSpPr>
            <a:spLocks noChangeArrowheads="1"/>
          </p:cNvSpPr>
          <p:nvPr/>
        </p:nvSpPr>
        <p:spPr bwMode="auto">
          <a:xfrm>
            <a:off x="1547813" y="2205038"/>
            <a:ext cx="6264275" cy="906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r>
              <a:rPr lang="zh-CN" altLang="en-US" sz="3600">
                <a:effectLst/>
                <a:latin typeface="Tahoma" pitchFamily="34" charset="0"/>
              </a:rPr>
              <a:t>指无形资产的获取费用。</a:t>
            </a:r>
          </a:p>
        </p:txBody>
      </p:sp>
      <p:sp>
        <p:nvSpPr>
          <p:cNvPr id="311301" name="Rectangle 5"/>
          <p:cNvSpPr>
            <a:spLocks noChangeArrowheads="1"/>
          </p:cNvSpPr>
          <p:nvPr/>
        </p:nvSpPr>
        <p:spPr bwMode="auto">
          <a:xfrm>
            <a:off x="395288" y="2997200"/>
            <a:ext cx="8461375" cy="1582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r>
              <a:rPr lang="zh-CN" altLang="en-US" sz="3200">
                <a:solidFill>
                  <a:schemeClr val="tx2"/>
                </a:solidFill>
                <a:effectLst/>
                <a:latin typeface="Tahoma" pitchFamily="34" charset="0"/>
              </a:rPr>
              <a:t>无形资产：</a:t>
            </a:r>
            <a:r>
              <a:rPr lang="zh-CN" altLang="en-US" sz="3200">
                <a:solidFill>
                  <a:schemeClr val="tx2"/>
                </a:solidFill>
                <a:effectLst>
                  <a:outerShdw blurRad="38100" dist="38100" dir="2700000" algn="tl">
                    <a:srgbClr val="C0C0C0"/>
                  </a:outerShdw>
                </a:effectLst>
              </a:rPr>
              <a:t>能为企业长期提供某种权利或利益但不具有实物形态的资产。</a:t>
            </a:r>
            <a:endParaRPr lang="zh-CN" altLang="en-US" sz="3200">
              <a:solidFill>
                <a:schemeClr val="tx2"/>
              </a:solidFill>
              <a:effectLst/>
              <a:latin typeface="Tahoma" pitchFamily="34" charset="0"/>
            </a:endParaRPr>
          </a:p>
        </p:txBody>
      </p:sp>
      <p:pic>
        <p:nvPicPr>
          <p:cNvPr id="311302" name="Picture 6" descr="anti_logo">
            <a:hlinkClick r:id="rId3"/>
          </p:cNvPr>
          <p:cNvPicPr>
            <a:picLocks noChangeAspect="1" noChangeArrowheads="1" noCrop="1"/>
          </p:cNvPicPr>
          <p:nvPr/>
        </p:nvPicPr>
        <p:blipFill>
          <a:blip r:embed="rId2">
            <a:extLst>
              <a:ext uri="{28A0092B-C50C-407E-A947-70E740481C1C}">
                <a14:useLocalDpi xmlns:a14="http://schemas.microsoft.com/office/drawing/2010/main" val="0"/>
              </a:ext>
            </a:extLst>
          </a:blip>
          <a:stretch>
            <a:fillRect/>
          </a:stretch>
        </p:blipFill>
        <p:spPr bwMode="auto">
          <a:xfrm>
            <a:off x="6877050" y="4941888"/>
            <a:ext cx="1295400" cy="12954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11299"/>
                                        </p:tgtEl>
                                        <p:attrNameLst>
                                          <p:attrName>style.visibility</p:attrName>
                                        </p:attrNameLst>
                                      </p:cBhvr>
                                      <p:to>
                                        <p:strVal val="visible"/>
                                      </p:to>
                                    </p:set>
                                    <p:animEffect transition="in" filter="blinds(horizontal)">
                                      <p:cBhvr>
                                        <p:cTn id="7" dur="500"/>
                                        <p:tgtEl>
                                          <p:spTgt spid="31129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311301"/>
                                        </p:tgtEl>
                                        <p:attrNameLst>
                                          <p:attrName>style.visibility</p:attrName>
                                        </p:attrNameLst>
                                      </p:cBhvr>
                                      <p:to>
                                        <p:strVal val="visible"/>
                                      </p:to>
                                    </p:set>
                                    <p:animEffect transition="in" filter="blinds(horizontal)">
                                      <p:cBhvr>
                                        <p:cTn id="12" dur="500"/>
                                        <p:tgtEl>
                                          <p:spTgt spid="3113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1299" grpId="0"/>
      <p:bldP spid="311301"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7" name="页脚占位符 4"/>
          <p:cNvSpPr>
            <a:spLocks noGrp="1"/>
          </p:cNvSpPr>
          <p:nvPr>
            <p:ph type="ftr" sz="quarter" idx="11"/>
          </p:nvPr>
        </p:nvSpPr>
        <p:spPr/>
        <p:txBody>
          <a:bodyPr/>
          <a:lstStyle/>
          <a:p>
            <a:r>
              <a:rPr lang="en-US" altLang="zh-CN"/>
              <a:t>第二章 现金流量及其构成</a:t>
            </a:r>
          </a:p>
        </p:txBody>
      </p:sp>
      <p:sp>
        <p:nvSpPr>
          <p:cNvPr id="18" name="灯片编号占位符 5"/>
          <p:cNvSpPr>
            <a:spLocks noGrp="1"/>
          </p:cNvSpPr>
          <p:nvPr>
            <p:ph type="sldNum" sz="quarter" idx="12"/>
          </p:nvPr>
        </p:nvSpPr>
        <p:spPr/>
        <p:txBody>
          <a:bodyPr/>
          <a:lstStyle/>
          <a:p>
            <a:fld id="{5C3CC5E5-76E6-4E04-8343-EB7701018E05}" type="slidenum">
              <a:rPr lang="en-US" altLang="zh-CN"/>
              <a:t>15</a:t>
            </a:fld>
            <a:endParaRPr lang="en-US" altLang="zh-CN"/>
          </a:p>
        </p:txBody>
      </p:sp>
      <p:sp>
        <p:nvSpPr>
          <p:cNvPr id="313346" name="AutoShape 2"/>
          <p:cNvSpPr/>
          <p:nvPr/>
        </p:nvSpPr>
        <p:spPr bwMode="auto">
          <a:xfrm>
            <a:off x="395288" y="1700213"/>
            <a:ext cx="504825" cy="4392612"/>
          </a:xfrm>
          <a:prstGeom prst="leftBrace">
            <a:avLst>
              <a:gd name="adj1" fmla="val 72510"/>
              <a:gd name="adj2" fmla="val 46218"/>
            </a:avLst>
          </a:prstGeom>
          <a:solidFill>
            <a:schemeClr val="bg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13347" name="Text Box 3"/>
          <p:cNvSpPr txBox="1">
            <a:spLocks noChangeArrowheads="1"/>
          </p:cNvSpPr>
          <p:nvPr/>
        </p:nvSpPr>
        <p:spPr bwMode="auto">
          <a:xfrm>
            <a:off x="4716463" y="1268413"/>
            <a:ext cx="3756025"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ctr">
              <a:spcBef>
                <a:spcPct val="20000"/>
              </a:spcBef>
              <a:buClr>
                <a:schemeClr val="folHlink"/>
              </a:buClr>
              <a:buSzPct val="60000"/>
              <a:buFont typeface="Wingdings" pitchFamily="2" charset="2"/>
              <a:buNone/>
            </a:pPr>
            <a:r>
              <a:rPr kumimoji="0" lang="zh-CN" altLang="en-US" sz="2800">
                <a:effectLst/>
              </a:rPr>
              <a:t>专利权（太阳能技术）</a:t>
            </a:r>
          </a:p>
        </p:txBody>
      </p:sp>
      <p:sp>
        <p:nvSpPr>
          <p:cNvPr id="313348" name="Text Box 4"/>
          <p:cNvSpPr txBox="1">
            <a:spLocks noChangeArrowheads="1"/>
          </p:cNvSpPr>
          <p:nvPr/>
        </p:nvSpPr>
        <p:spPr bwMode="auto">
          <a:xfrm>
            <a:off x="4787900" y="2420938"/>
            <a:ext cx="403225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zh-CN" altLang="en-US" sz="2800">
                <a:effectLst/>
              </a:rPr>
              <a:t>商标权（亚星、虎豹）</a:t>
            </a:r>
          </a:p>
        </p:txBody>
      </p:sp>
      <p:sp>
        <p:nvSpPr>
          <p:cNvPr id="313349" name="AutoShape 5"/>
          <p:cNvSpPr/>
          <p:nvPr/>
        </p:nvSpPr>
        <p:spPr bwMode="auto">
          <a:xfrm>
            <a:off x="2771775" y="2276475"/>
            <a:ext cx="144463" cy="2016125"/>
          </a:xfrm>
          <a:prstGeom prst="leftBrace">
            <a:avLst>
              <a:gd name="adj1" fmla="val 116300"/>
              <a:gd name="adj2" fmla="val 46218"/>
            </a:avLst>
          </a:prstGeom>
          <a:noFill/>
          <a:ln w="9525">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13350" name="Text Box 6"/>
          <p:cNvSpPr txBox="1">
            <a:spLocks noChangeArrowheads="1"/>
          </p:cNvSpPr>
          <p:nvPr/>
        </p:nvSpPr>
        <p:spPr bwMode="auto">
          <a:xfrm>
            <a:off x="1116013" y="5157788"/>
            <a:ext cx="8027987" cy="5191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ctr">
              <a:spcBef>
                <a:spcPct val="20000"/>
              </a:spcBef>
              <a:buClr>
                <a:schemeClr val="folHlink"/>
              </a:buClr>
              <a:buSzPct val="60000"/>
              <a:buFont typeface="Wingdings" pitchFamily="2" charset="2"/>
              <a:buNone/>
            </a:pPr>
            <a:r>
              <a:rPr kumimoji="0" lang="zh-CN" altLang="en-US" sz="2800">
                <a:effectLst/>
              </a:rPr>
              <a:t>专有技术</a:t>
            </a:r>
            <a:r>
              <a:rPr kumimoji="0" lang="zh-CN" altLang="en-US">
                <a:solidFill>
                  <a:srgbClr val="0000FF"/>
                </a:solidFill>
                <a:effectLst/>
              </a:rPr>
              <a:t>（非专利技术，如可口可乐配方，技术秘诀）</a:t>
            </a:r>
          </a:p>
        </p:txBody>
      </p:sp>
      <p:sp>
        <p:nvSpPr>
          <p:cNvPr id="313351" name="Text Box 7"/>
          <p:cNvSpPr txBox="1">
            <a:spLocks noChangeArrowheads="1"/>
          </p:cNvSpPr>
          <p:nvPr/>
        </p:nvSpPr>
        <p:spPr bwMode="auto">
          <a:xfrm>
            <a:off x="1116013" y="1341438"/>
            <a:ext cx="2087562" cy="519112"/>
          </a:xfrm>
          <a:prstGeom prst="rect">
            <a:avLst/>
          </a:prstGeom>
          <a:solidFill>
            <a:schemeClr val="bg1"/>
          </a:solidFill>
          <a:ln>
            <a:noFill/>
          </a:ln>
          <a:effectLst/>
          <a:extLs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zh-CN" altLang="en-US" sz="2800">
                <a:effectLst/>
              </a:rPr>
              <a:t>土地使用权</a:t>
            </a:r>
          </a:p>
        </p:txBody>
      </p:sp>
      <p:sp>
        <p:nvSpPr>
          <p:cNvPr id="313352" name="AutoShape 8"/>
          <p:cNvSpPr/>
          <p:nvPr/>
        </p:nvSpPr>
        <p:spPr bwMode="auto">
          <a:xfrm>
            <a:off x="4500563" y="1484313"/>
            <a:ext cx="71437" cy="1368425"/>
          </a:xfrm>
          <a:prstGeom prst="leftBrace">
            <a:avLst>
              <a:gd name="adj1" fmla="val 159631"/>
              <a:gd name="adj2" fmla="val 46218"/>
            </a:avLst>
          </a:prstGeom>
          <a:noFill/>
          <a:ln w="9525">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13353" name="AutoShape 9"/>
          <p:cNvSpPr/>
          <p:nvPr/>
        </p:nvSpPr>
        <p:spPr bwMode="auto">
          <a:xfrm>
            <a:off x="4572000" y="3500438"/>
            <a:ext cx="71438" cy="1368425"/>
          </a:xfrm>
          <a:prstGeom prst="leftBrace">
            <a:avLst>
              <a:gd name="adj1" fmla="val 159629"/>
              <a:gd name="adj2" fmla="val 46218"/>
            </a:avLst>
          </a:prstGeom>
          <a:noFill/>
          <a:ln w="9525">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13354" name="Text Box 10"/>
          <p:cNvSpPr txBox="1">
            <a:spLocks noChangeArrowheads="1"/>
          </p:cNvSpPr>
          <p:nvPr/>
        </p:nvSpPr>
        <p:spPr bwMode="auto">
          <a:xfrm>
            <a:off x="4787900" y="3357563"/>
            <a:ext cx="3600450" cy="5191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zh-CN" altLang="en-US" sz="2800">
                <a:effectLst/>
              </a:rPr>
              <a:t>版权（出版社）</a:t>
            </a:r>
          </a:p>
        </p:txBody>
      </p:sp>
      <p:sp>
        <p:nvSpPr>
          <p:cNvPr id="313355" name="Text Box 11"/>
          <p:cNvSpPr txBox="1">
            <a:spLocks noChangeArrowheads="1"/>
          </p:cNvSpPr>
          <p:nvPr/>
        </p:nvSpPr>
        <p:spPr bwMode="auto">
          <a:xfrm>
            <a:off x="4787900" y="4365625"/>
            <a:ext cx="3744913"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zh-CN" altLang="en-US" sz="2800">
                <a:effectLst/>
              </a:rPr>
              <a:t>著作权（作者）</a:t>
            </a:r>
          </a:p>
        </p:txBody>
      </p:sp>
      <p:sp>
        <p:nvSpPr>
          <p:cNvPr id="313356" name="Text Box 12"/>
          <p:cNvSpPr txBox="1">
            <a:spLocks noChangeArrowheads="1"/>
          </p:cNvSpPr>
          <p:nvPr/>
        </p:nvSpPr>
        <p:spPr bwMode="auto">
          <a:xfrm>
            <a:off x="1187450" y="5949950"/>
            <a:ext cx="4824413"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zh-CN" altLang="en-US" sz="2800">
                <a:effectLst/>
              </a:rPr>
              <a:t>其他无形资产（商誉）</a:t>
            </a:r>
          </a:p>
        </p:txBody>
      </p:sp>
      <p:sp>
        <p:nvSpPr>
          <p:cNvPr id="313357" name="Text Box 13"/>
          <p:cNvSpPr txBox="1">
            <a:spLocks noChangeArrowheads="1"/>
          </p:cNvSpPr>
          <p:nvPr/>
        </p:nvSpPr>
        <p:spPr bwMode="auto">
          <a:xfrm>
            <a:off x="1116013" y="2997200"/>
            <a:ext cx="1612900"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zh-CN" altLang="en-US" sz="2800">
                <a:effectLst/>
              </a:rPr>
              <a:t>知识产权</a:t>
            </a:r>
          </a:p>
        </p:txBody>
      </p:sp>
      <p:sp>
        <p:nvSpPr>
          <p:cNvPr id="313358" name="Text Box 14"/>
          <p:cNvSpPr txBox="1">
            <a:spLocks noChangeArrowheads="1"/>
          </p:cNvSpPr>
          <p:nvPr/>
        </p:nvSpPr>
        <p:spPr bwMode="auto">
          <a:xfrm>
            <a:off x="2843213" y="1916113"/>
            <a:ext cx="1612900" cy="5191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zh-CN" altLang="en-US" sz="2800">
                <a:effectLst/>
              </a:rPr>
              <a:t>工业产权</a:t>
            </a:r>
          </a:p>
        </p:txBody>
      </p:sp>
      <p:sp>
        <p:nvSpPr>
          <p:cNvPr id="313359" name="Text Box 15"/>
          <p:cNvSpPr txBox="1">
            <a:spLocks noChangeArrowheads="1"/>
          </p:cNvSpPr>
          <p:nvPr/>
        </p:nvSpPr>
        <p:spPr bwMode="auto">
          <a:xfrm>
            <a:off x="2916238" y="3933825"/>
            <a:ext cx="1612900"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zh-CN" altLang="en-US" sz="2800">
                <a:effectLst/>
              </a:rPr>
              <a:t>文化产权</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7" presetClass="entr" presetSubtype="4" dur="500" fill="hold" grpId="0" nodeType="clickEffect">
                                  <p:stCondLst>
                                    <p:cond delay="0"/>
                                  </p:stCondLst>
                                  <p:childTnLst>
                                    <p:set>
                                      <p:cBhvr>
                                        <p:cTn id="6" dur="1" fill="hold">
                                          <p:stCondLst>
                                            <p:cond delay="0"/>
                                          </p:stCondLst>
                                        </p:cTn>
                                        <p:tgtEl>
                                          <p:spTgt spid="313346"/>
                                        </p:tgtEl>
                                        <p:attrNameLst>
                                          <p:attrName>style.visibility</p:attrName>
                                        </p:attrNameLst>
                                      </p:cBhvr>
                                      <p:to>
                                        <p:strVal val="visible"/>
                                      </p:to>
                                    </p:set>
                                    <p:anim calcmode="lin" valueType="num">
                                      <p:cBhvr additive="base">
                                        <p:cTn id="7" dur="500" fill="hold"/>
                                        <p:tgtEl>
                                          <p:spTgt spid="313346"/>
                                        </p:tgtEl>
                                        <p:attrNameLst>
                                          <p:attrName>ppt_x</p:attrName>
                                        </p:attrNameLst>
                                      </p:cBhvr>
                                      <p:tavLst>
                                        <p:tav tm="0">
                                          <p:val>
                                            <p:strVal val="#ppt_x"/>
                                          </p:val>
                                        </p:tav>
                                        <p:tav tm="100000">
                                          <p:val>
                                            <p:strVal val="#ppt_x"/>
                                          </p:val>
                                        </p:tav>
                                      </p:tavLst>
                                    </p:anim>
                                    <p:anim calcmode="lin" valueType="num">
                                      <p:cBhvr additive="base">
                                        <p:cTn id="8" dur="500" fill="hold"/>
                                        <p:tgtEl>
                                          <p:spTgt spid="313346"/>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dur="500" fill="hold" grpId="0" nodeType="clickEffect">
                                  <p:stCondLst>
                                    <p:cond delay="0"/>
                                  </p:stCondLst>
                                  <p:childTnLst>
                                    <p:set>
                                      <p:cBhvr>
                                        <p:cTn id="12" dur="1" fill="hold">
                                          <p:stCondLst>
                                            <p:cond delay="0"/>
                                          </p:stCondLst>
                                        </p:cTn>
                                        <p:tgtEl>
                                          <p:spTgt spid="313351"/>
                                        </p:tgtEl>
                                        <p:attrNameLst>
                                          <p:attrName>style.visibility</p:attrName>
                                        </p:attrNameLst>
                                      </p:cBhvr>
                                      <p:to>
                                        <p:strVal val="visible"/>
                                      </p:to>
                                    </p:set>
                                    <p:animEffect transition="in" filter="slide(fromBottom)">
                                      <p:cBhvr>
                                        <p:cTn id="13" dur="500"/>
                                        <p:tgtEl>
                                          <p:spTgt spid="313351"/>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2" presetClass="entr" presetSubtype="4" dur="500" fill="hold" grpId="0" nodeType="clickEffect">
                                  <p:stCondLst>
                                    <p:cond delay="0"/>
                                  </p:stCondLst>
                                  <p:childTnLst>
                                    <p:set>
                                      <p:cBhvr>
                                        <p:cTn id="17" dur="1" fill="hold">
                                          <p:stCondLst>
                                            <p:cond delay="0"/>
                                          </p:stCondLst>
                                        </p:cTn>
                                        <p:tgtEl>
                                          <p:spTgt spid="313357"/>
                                        </p:tgtEl>
                                        <p:attrNameLst>
                                          <p:attrName>style.visibility</p:attrName>
                                        </p:attrNameLst>
                                      </p:cBhvr>
                                      <p:to>
                                        <p:strVal val="visible"/>
                                      </p:to>
                                    </p:set>
                                    <p:animEffect transition="in" filter="slide(fromBottom)">
                                      <p:cBhvr>
                                        <p:cTn id="18" dur="500"/>
                                        <p:tgtEl>
                                          <p:spTgt spid="313357"/>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5" presetClass="entr" presetSubtype="5" dur="500" fill="hold" grpId="0" nodeType="clickEffect">
                                  <p:stCondLst>
                                    <p:cond delay="0"/>
                                  </p:stCondLst>
                                  <p:childTnLst>
                                    <p:set>
                                      <p:cBhvr>
                                        <p:cTn id="22" dur="1" fill="hold">
                                          <p:stCondLst>
                                            <p:cond delay="0"/>
                                          </p:stCondLst>
                                        </p:cTn>
                                        <p:tgtEl>
                                          <p:spTgt spid="313349"/>
                                        </p:tgtEl>
                                        <p:attrNameLst>
                                          <p:attrName>style.visibility</p:attrName>
                                        </p:attrNameLst>
                                      </p:cBhvr>
                                      <p:to>
                                        <p:strVal val="visible"/>
                                      </p:to>
                                    </p:set>
                                    <p:animEffect transition="in" filter="checkerboard(down)">
                                      <p:cBhvr>
                                        <p:cTn id="23" dur="500"/>
                                        <p:tgtEl>
                                          <p:spTgt spid="313349"/>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2" presetClass="entr" presetSubtype="4" dur="500" fill="hold" grpId="0" nodeType="clickEffect">
                                  <p:stCondLst>
                                    <p:cond delay="0"/>
                                  </p:stCondLst>
                                  <p:childTnLst>
                                    <p:set>
                                      <p:cBhvr>
                                        <p:cTn id="27" dur="1" fill="hold">
                                          <p:stCondLst>
                                            <p:cond delay="0"/>
                                          </p:stCondLst>
                                        </p:cTn>
                                        <p:tgtEl>
                                          <p:spTgt spid="313358"/>
                                        </p:tgtEl>
                                        <p:attrNameLst>
                                          <p:attrName>style.visibility</p:attrName>
                                        </p:attrNameLst>
                                      </p:cBhvr>
                                      <p:to>
                                        <p:strVal val="visible"/>
                                      </p:to>
                                    </p:set>
                                    <p:animEffect transition="in" filter="slide(fromBottom)">
                                      <p:cBhvr>
                                        <p:cTn id="28" dur="500"/>
                                        <p:tgtEl>
                                          <p:spTgt spid="313358"/>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5" presetClass="entr" presetSubtype="5" dur="500" fill="hold" grpId="0" nodeType="clickEffect">
                                  <p:stCondLst>
                                    <p:cond delay="0"/>
                                  </p:stCondLst>
                                  <p:childTnLst>
                                    <p:set>
                                      <p:cBhvr>
                                        <p:cTn id="32" dur="1" fill="hold">
                                          <p:stCondLst>
                                            <p:cond delay="0"/>
                                          </p:stCondLst>
                                        </p:cTn>
                                        <p:tgtEl>
                                          <p:spTgt spid="313352"/>
                                        </p:tgtEl>
                                        <p:attrNameLst>
                                          <p:attrName>style.visibility</p:attrName>
                                        </p:attrNameLst>
                                      </p:cBhvr>
                                      <p:to>
                                        <p:strVal val="visible"/>
                                      </p:to>
                                    </p:set>
                                    <p:animEffect transition="in" filter="checkerboard(down)">
                                      <p:cBhvr>
                                        <p:cTn id="33" dur="500"/>
                                        <p:tgtEl>
                                          <p:spTgt spid="313352"/>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2" presetClass="entr" presetSubtype="4" dur="500" fill="hold" grpId="0" nodeType="clickEffect">
                                  <p:stCondLst>
                                    <p:cond delay="0"/>
                                  </p:stCondLst>
                                  <p:childTnLst>
                                    <p:set>
                                      <p:cBhvr>
                                        <p:cTn id="37" dur="1" fill="hold">
                                          <p:stCondLst>
                                            <p:cond delay="0"/>
                                          </p:stCondLst>
                                        </p:cTn>
                                        <p:tgtEl>
                                          <p:spTgt spid="313347"/>
                                        </p:tgtEl>
                                        <p:attrNameLst>
                                          <p:attrName>style.visibility</p:attrName>
                                        </p:attrNameLst>
                                      </p:cBhvr>
                                      <p:to>
                                        <p:strVal val="visible"/>
                                      </p:to>
                                    </p:set>
                                    <p:animEffect transition="in" filter="slide(fromBottom)">
                                      <p:cBhvr>
                                        <p:cTn id="38" dur="500"/>
                                        <p:tgtEl>
                                          <p:spTgt spid="313347"/>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3" presetClass="entr" presetSubtype="10" dur="500" fill="hold" grpId="0" nodeType="clickEffect">
                                  <p:stCondLst>
                                    <p:cond delay="0"/>
                                  </p:stCondLst>
                                  <p:childTnLst>
                                    <p:set>
                                      <p:cBhvr>
                                        <p:cTn id="42" dur="1" fill="hold">
                                          <p:stCondLst>
                                            <p:cond delay="0"/>
                                          </p:stCondLst>
                                        </p:cTn>
                                        <p:tgtEl>
                                          <p:spTgt spid="313348"/>
                                        </p:tgtEl>
                                        <p:attrNameLst>
                                          <p:attrName>style.visibility</p:attrName>
                                        </p:attrNameLst>
                                      </p:cBhvr>
                                      <p:to>
                                        <p:strVal val="visible"/>
                                      </p:to>
                                    </p:set>
                                    <p:animEffect transition="in" filter="blinds(horizontal)">
                                      <p:cBhvr>
                                        <p:cTn id="43" dur="500"/>
                                        <p:tgtEl>
                                          <p:spTgt spid="313348"/>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12" presetClass="entr" presetSubtype="4" dur="500" fill="hold" grpId="0" nodeType="clickEffect">
                                  <p:stCondLst>
                                    <p:cond delay="0"/>
                                  </p:stCondLst>
                                  <p:childTnLst>
                                    <p:set>
                                      <p:cBhvr>
                                        <p:cTn id="47" dur="1" fill="hold">
                                          <p:stCondLst>
                                            <p:cond delay="0"/>
                                          </p:stCondLst>
                                        </p:cTn>
                                        <p:tgtEl>
                                          <p:spTgt spid="313359"/>
                                        </p:tgtEl>
                                        <p:attrNameLst>
                                          <p:attrName>style.visibility</p:attrName>
                                        </p:attrNameLst>
                                      </p:cBhvr>
                                      <p:to>
                                        <p:strVal val="visible"/>
                                      </p:to>
                                    </p:set>
                                    <p:animEffect transition="in" filter="slide(fromBottom)">
                                      <p:cBhvr>
                                        <p:cTn id="48" dur="500"/>
                                        <p:tgtEl>
                                          <p:spTgt spid="313359"/>
                                        </p:tgtEl>
                                      </p:cBhvr>
                                    </p:animEffect>
                                  </p:childTnLst>
                                </p:cTn>
                              </p:par>
                            </p:childTnLst>
                          </p:cTn>
                        </p:par>
                      </p:childTnLst>
                    </p:cTn>
                  </p:par>
                  <p:par>
                    <p:cTn id="49" fill="hold" nodeType="clickPar">
                      <p:stCondLst>
                        <p:cond delay="indefinite"/>
                      </p:stCondLst>
                      <p:childTnLst>
                        <p:par>
                          <p:cTn id="50" fill="hold" nodeType="withGroup">
                            <p:stCondLst>
                              <p:cond delay="0"/>
                            </p:stCondLst>
                            <p:childTnLst>
                              <p:par>
                                <p:cTn id="51" presetID="5" presetClass="entr" presetSubtype="5" dur="500" fill="hold" grpId="0" nodeType="clickEffect">
                                  <p:stCondLst>
                                    <p:cond delay="0"/>
                                  </p:stCondLst>
                                  <p:childTnLst>
                                    <p:set>
                                      <p:cBhvr>
                                        <p:cTn id="52" dur="1" fill="hold">
                                          <p:stCondLst>
                                            <p:cond delay="0"/>
                                          </p:stCondLst>
                                        </p:cTn>
                                        <p:tgtEl>
                                          <p:spTgt spid="313353"/>
                                        </p:tgtEl>
                                        <p:attrNameLst>
                                          <p:attrName>style.visibility</p:attrName>
                                        </p:attrNameLst>
                                      </p:cBhvr>
                                      <p:to>
                                        <p:strVal val="visible"/>
                                      </p:to>
                                    </p:set>
                                    <p:animEffect transition="in" filter="checkerboard(down)">
                                      <p:cBhvr>
                                        <p:cTn id="53" dur="500"/>
                                        <p:tgtEl>
                                          <p:spTgt spid="313353"/>
                                        </p:tgtEl>
                                      </p:cBhvr>
                                    </p:animEffect>
                                  </p:childTnLst>
                                </p:cTn>
                              </p:par>
                            </p:childTnLst>
                          </p:cTn>
                        </p:par>
                      </p:childTnLst>
                    </p:cTn>
                  </p:par>
                  <p:par>
                    <p:cTn id="54" fill="hold" nodeType="clickPar">
                      <p:stCondLst>
                        <p:cond delay="indefinite"/>
                      </p:stCondLst>
                      <p:childTnLst>
                        <p:par>
                          <p:cTn id="55" fill="hold" nodeType="withGroup">
                            <p:stCondLst>
                              <p:cond delay="0"/>
                            </p:stCondLst>
                            <p:childTnLst>
                              <p:par>
                                <p:cTn id="56" presetID="3" presetClass="entr" presetSubtype="10" dur="500" fill="hold" grpId="0" nodeType="clickEffect">
                                  <p:stCondLst>
                                    <p:cond delay="0"/>
                                  </p:stCondLst>
                                  <p:childTnLst>
                                    <p:set>
                                      <p:cBhvr>
                                        <p:cTn id="57" dur="1" fill="hold">
                                          <p:stCondLst>
                                            <p:cond delay="0"/>
                                          </p:stCondLst>
                                        </p:cTn>
                                        <p:tgtEl>
                                          <p:spTgt spid="313354"/>
                                        </p:tgtEl>
                                        <p:attrNameLst>
                                          <p:attrName>style.visibility</p:attrName>
                                        </p:attrNameLst>
                                      </p:cBhvr>
                                      <p:to>
                                        <p:strVal val="visible"/>
                                      </p:to>
                                    </p:set>
                                    <p:animEffect transition="in" filter="blinds(horizontal)">
                                      <p:cBhvr>
                                        <p:cTn id="58" dur="500"/>
                                        <p:tgtEl>
                                          <p:spTgt spid="313354"/>
                                        </p:tgtEl>
                                      </p:cBhvr>
                                    </p:animEffect>
                                  </p:childTnLst>
                                </p:cTn>
                              </p:par>
                            </p:childTnLst>
                          </p:cTn>
                        </p:par>
                      </p:childTnLst>
                    </p:cTn>
                  </p:par>
                  <p:par>
                    <p:cTn id="59" fill="hold" nodeType="clickPar">
                      <p:stCondLst>
                        <p:cond delay="indefinite"/>
                      </p:stCondLst>
                      <p:childTnLst>
                        <p:par>
                          <p:cTn id="60" fill="hold" nodeType="withGroup">
                            <p:stCondLst>
                              <p:cond delay="0"/>
                            </p:stCondLst>
                            <p:childTnLst>
                              <p:par>
                                <p:cTn id="61" presetID="3" presetClass="entr" presetSubtype="10" dur="500" fill="hold" grpId="0" nodeType="clickEffect">
                                  <p:stCondLst>
                                    <p:cond delay="0"/>
                                  </p:stCondLst>
                                  <p:childTnLst>
                                    <p:set>
                                      <p:cBhvr>
                                        <p:cTn id="62" dur="1" fill="hold">
                                          <p:stCondLst>
                                            <p:cond delay="0"/>
                                          </p:stCondLst>
                                        </p:cTn>
                                        <p:tgtEl>
                                          <p:spTgt spid="313355"/>
                                        </p:tgtEl>
                                        <p:attrNameLst>
                                          <p:attrName>style.visibility</p:attrName>
                                        </p:attrNameLst>
                                      </p:cBhvr>
                                      <p:to>
                                        <p:strVal val="visible"/>
                                      </p:to>
                                    </p:set>
                                    <p:animEffect transition="in" filter="blinds(horizontal)">
                                      <p:cBhvr>
                                        <p:cTn id="63" dur="500"/>
                                        <p:tgtEl>
                                          <p:spTgt spid="313355"/>
                                        </p:tgtEl>
                                      </p:cBhvr>
                                    </p:animEffect>
                                  </p:childTnLst>
                                </p:cTn>
                              </p:par>
                            </p:childTnLst>
                          </p:cTn>
                        </p:par>
                      </p:childTnLst>
                    </p:cTn>
                  </p:par>
                  <p:par>
                    <p:cTn id="64" fill="hold" nodeType="clickPar">
                      <p:stCondLst>
                        <p:cond delay="indefinite"/>
                      </p:stCondLst>
                      <p:childTnLst>
                        <p:par>
                          <p:cTn id="65" fill="hold" nodeType="withGroup">
                            <p:stCondLst>
                              <p:cond delay="0"/>
                            </p:stCondLst>
                            <p:childTnLst>
                              <p:par>
                                <p:cTn id="66" presetID="12" presetClass="entr" presetSubtype="4" dur="500" fill="hold" grpId="0" nodeType="clickEffect">
                                  <p:stCondLst>
                                    <p:cond delay="0"/>
                                  </p:stCondLst>
                                  <p:childTnLst>
                                    <p:set>
                                      <p:cBhvr>
                                        <p:cTn id="67" dur="1" fill="hold">
                                          <p:stCondLst>
                                            <p:cond delay="0"/>
                                          </p:stCondLst>
                                        </p:cTn>
                                        <p:tgtEl>
                                          <p:spTgt spid="313350"/>
                                        </p:tgtEl>
                                        <p:attrNameLst>
                                          <p:attrName>style.visibility</p:attrName>
                                        </p:attrNameLst>
                                      </p:cBhvr>
                                      <p:to>
                                        <p:strVal val="visible"/>
                                      </p:to>
                                    </p:set>
                                    <p:animEffect transition="in" filter="slide(fromBottom)">
                                      <p:cBhvr>
                                        <p:cTn id="68" dur="500"/>
                                        <p:tgtEl>
                                          <p:spTgt spid="313350"/>
                                        </p:tgtEl>
                                      </p:cBhvr>
                                    </p:animEffect>
                                  </p:childTnLst>
                                </p:cTn>
                              </p:par>
                            </p:childTnLst>
                          </p:cTn>
                        </p:par>
                      </p:childTnLst>
                    </p:cTn>
                  </p:par>
                  <p:par>
                    <p:cTn id="69" fill="hold" nodeType="clickPar">
                      <p:stCondLst>
                        <p:cond delay="indefinite"/>
                      </p:stCondLst>
                      <p:childTnLst>
                        <p:par>
                          <p:cTn id="70" fill="hold" nodeType="withGroup">
                            <p:stCondLst>
                              <p:cond delay="0"/>
                            </p:stCondLst>
                            <p:childTnLst>
                              <p:par>
                                <p:cTn id="71" presetID="3" presetClass="entr" presetSubtype="10" dur="500" fill="hold" grpId="0" nodeType="clickEffect">
                                  <p:stCondLst>
                                    <p:cond delay="0"/>
                                  </p:stCondLst>
                                  <p:childTnLst>
                                    <p:set>
                                      <p:cBhvr>
                                        <p:cTn id="72" dur="1" fill="hold">
                                          <p:stCondLst>
                                            <p:cond delay="0"/>
                                          </p:stCondLst>
                                        </p:cTn>
                                        <p:tgtEl>
                                          <p:spTgt spid="313356"/>
                                        </p:tgtEl>
                                        <p:attrNameLst>
                                          <p:attrName>style.visibility</p:attrName>
                                        </p:attrNameLst>
                                      </p:cBhvr>
                                      <p:to>
                                        <p:strVal val="visible"/>
                                      </p:to>
                                    </p:set>
                                    <p:animEffect transition="in" filter="blinds(horizontal)">
                                      <p:cBhvr>
                                        <p:cTn id="73" dur="500"/>
                                        <p:tgtEl>
                                          <p:spTgt spid="3133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3346" grpId="0"/>
      <p:bldP spid="313347" grpId="0"/>
      <p:bldP spid="313348" grpId="0"/>
      <p:bldP spid="313349" grpId="0"/>
      <p:bldP spid="313350" grpId="0"/>
      <p:bldP spid="313351" grpId="0"/>
      <p:bldP spid="313352" grpId="0"/>
      <p:bldP spid="313353" grpId="0"/>
      <p:bldP spid="313354" grpId="0"/>
      <p:bldP spid="313355" grpId="0"/>
      <p:bldP spid="313356" grpId="0"/>
      <p:bldP spid="313357" grpId="0"/>
      <p:bldP spid="313358" grpId="0"/>
      <p:bldP spid="313359"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 name="页脚占位符 4"/>
          <p:cNvSpPr>
            <a:spLocks noGrp="1"/>
          </p:cNvSpPr>
          <p:nvPr>
            <p:ph type="ftr" sz="quarter" idx="11"/>
          </p:nvPr>
        </p:nvSpPr>
        <p:spPr/>
        <p:txBody>
          <a:bodyPr/>
          <a:lstStyle/>
          <a:p>
            <a:r>
              <a:rPr lang="en-US" altLang="zh-CN"/>
              <a:t>第二章 现金流量及其构成</a:t>
            </a:r>
          </a:p>
        </p:txBody>
      </p:sp>
      <p:sp>
        <p:nvSpPr>
          <p:cNvPr id="14" name="灯片编号占位符 5"/>
          <p:cNvSpPr>
            <a:spLocks noGrp="1"/>
          </p:cNvSpPr>
          <p:nvPr>
            <p:ph type="sldNum" sz="quarter" idx="12"/>
          </p:nvPr>
        </p:nvSpPr>
        <p:spPr/>
        <p:txBody>
          <a:bodyPr/>
          <a:lstStyle/>
          <a:p>
            <a:fld id="{CB0C0CF9-97F6-4EB4-B9A2-8E7A37E92EF5}" type="slidenum">
              <a:rPr lang="en-US" altLang="zh-CN"/>
              <a:t>16</a:t>
            </a:fld>
            <a:endParaRPr lang="en-US" altLang="zh-CN"/>
          </a:p>
        </p:txBody>
      </p:sp>
      <p:sp>
        <p:nvSpPr>
          <p:cNvPr id="314370" name="Rectangle 2"/>
          <p:cNvSpPr>
            <a:spLocks noChangeArrowheads="1"/>
          </p:cNvSpPr>
          <p:nvPr/>
        </p:nvSpPr>
        <p:spPr bwMode="auto">
          <a:xfrm>
            <a:off x="539750" y="188913"/>
            <a:ext cx="6985000" cy="719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r>
              <a:rPr lang="zh-CN" altLang="en-US" sz="3600">
                <a:solidFill>
                  <a:schemeClr val="tx2"/>
                </a:solidFill>
                <a:effectLst/>
                <a:latin typeface="Tahoma" pitchFamily="34" charset="0"/>
              </a:rPr>
              <a:t>（</a:t>
            </a:r>
            <a:r>
              <a:rPr lang="en-US" altLang="zh-CN" sz="3600">
                <a:solidFill>
                  <a:schemeClr val="tx2"/>
                </a:solidFill>
                <a:effectLst/>
                <a:latin typeface="Tahoma" pitchFamily="34" charset="0"/>
              </a:rPr>
              <a:t>3</a:t>
            </a:r>
            <a:r>
              <a:rPr lang="zh-CN" altLang="en-US" sz="3600">
                <a:solidFill>
                  <a:schemeClr val="tx2"/>
                </a:solidFill>
                <a:effectLst/>
                <a:latin typeface="Tahoma" pitchFamily="34" charset="0"/>
              </a:rPr>
              <a:t>）递延资产</a:t>
            </a:r>
          </a:p>
        </p:txBody>
      </p:sp>
      <p:sp>
        <p:nvSpPr>
          <p:cNvPr id="314371" name="Rectangle 3"/>
          <p:cNvSpPr>
            <a:spLocks noChangeArrowheads="1"/>
          </p:cNvSpPr>
          <p:nvPr/>
        </p:nvSpPr>
        <p:spPr bwMode="auto">
          <a:xfrm>
            <a:off x="323850" y="908050"/>
            <a:ext cx="8569325" cy="1871663"/>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marL="342900" indent="-342900" algn="l">
              <a:spcBef>
                <a:spcPct val="20000"/>
              </a:spcBef>
              <a:buClr>
                <a:schemeClr val="folHlink"/>
              </a:buClr>
              <a:buSzPct val="60000"/>
              <a:buFont typeface="Wingdings" pitchFamily="2" charset="2"/>
              <a:buChar char="n"/>
            </a:pPr>
            <a:r>
              <a:rPr lang="en-US" altLang="zh-CN" sz="2800">
                <a:effectLst>
                  <a:outerShdw blurRad="38100" dist="38100" dir="2700000" algn="tl">
                    <a:srgbClr val="C0C0C0"/>
                  </a:outerShdw>
                </a:effectLst>
              </a:rPr>
              <a:t>        </a:t>
            </a:r>
            <a:r>
              <a:rPr lang="zh-CN" altLang="en-US" sz="2800">
                <a:effectLst>
                  <a:outerShdw blurRad="38100" dist="38100" dir="2700000" algn="tl">
                    <a:srgbClr val="C0C0C0"/>
                  </a:outerShdw>
                </a:effectLst>
              </a:rPr>
              <a:t>项目筹建期内，集中发生除固定资产投资和无形资产投资以外的各项费用所形成的资产。</a:t>
            </a:r>
            <a:r>
              <a:rPr lang="zh-CN" altLang="en-US" sz="2800">
                <a:effectLst/>
                <a:latin typeface="Tahoma" pitchFamily="34" charset="0"/>
              </a:rPr>
              <a:t>包括开办费、租赁固定资产改良费、固定资产装璜、装修费等。</a:t>
            </a:r>
          </a:p>
        </p:txBody>
      </p:sp>
      <p:sp>
        <p:nvSpPr>
          <p:cNvPr id="314372" name="AutoShape 4"/>
          <p:cNvSpPr/>
          <p:nvPr/>
        </p:nvSpPr>
        <p:spPr bwMode="auto">
          <a:xfrm>
            <a:off x="2051050" y="2924175"/>
            <a:ext cx="71438" cy="3529013"/>
          </a:xfrm>
          <a:prstGeom prst="leftBrace">
            <a:avLst>
              <a:gd name="adj1" fmla="val 411664"/>
              <a:gd name="adj2" fmla="val 46218"/>
            </a:avLst>
          </a:prstGeom>
          <a:noFill/>
          <a:ln w="9525">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14373" name="Text Box 5"/>
          <p:cNvSpPr txBox="1">
            <a:spLocks noChangeArrowheads="1"/>
          </p:cNvSpPr>
          <p:nvPr/>
        </p:nvSpPr>
        <p:spPr bwMode="auto">
          <a:xfrm>
            <a:off x="611188" y="4221163"/>
            <a:ext cx="1255712" cy="5191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ctr">
              <a:spcBef>
                <a:spcPct val="20000"/>
              </a:spcBef>
              <a:buClr>
                <a:schemeClr val="folHlink"/>
              </a:buClr>
              <a:buSzPct val="60000"/>
              <a:buFont typeface="Wingdings" pitchFamily="2" charset="2"/>
              <a:buNone/>
            </a:pPr>
            <a:r>
              <a:rPr kumimoji="0" lang="zh-CN" altLang="en-US" sz="2800">
                <a:effectLst/>
              </a:rPr>
              <a:t>开办费</a:t>
            </a:r>
          </a:p>
        </p:txBody>
      </p:sp>
      <p:sp>
        <p:nvSpPr>
          <p:cNvPr id="314374" name="Text Box 6"/>
          <p:cNvSpPr txBox="1">
            <a:spLocks noChangeArrowheads="1"/>
          </p:cNvSpPr>
          <p:nvPr/>
        </p:nvSpPr>
        <p:spPr bwMode="auto">
          <a:xfrm>
            <a:off x="2268538" y="3500438"/>
            <a:ext cx="1970087" cy="5191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ctr">
              <a:spcBef>
                <a:spcPct val="20000"/>
              </a:spcBef>
              <a:buClr>
                <a:schemeClr val="folHlink"/>
              </a:buClr>
              <a:buSzPct val="60000"/>
              <a:buFont typeface="Wingdings" pitchFamily="2" charset="2"/>
              <a:buNone/>
            </a:pPr>
            <a:r>
              <a:rPr kumimoji="0" lang="zh-CN" altLang="en-US" sz="2800">
                <a:effectLst/>
              </a:rPr>
              <a:t>人员培训费</a:t>
            </a:r>
          </a:p>
        </p:txBody>
      </p:sp>
      <p:sp>
        <p:nvSpPr>
          <p:cNvPr id="314375" name="Text Box 7"/>
          <p:cNvSpPr txBox="1">
            <a:spLocks noChangeArrowheads="1"/>
          </p:cNvSpPr>
          <p:nvPr/>
        </p:nvSpPr>
        <p:spPr bwMode="auto">
          <a:xfrm>
            <a:off x="2268538" y="2781300"/>
            <a:ext cx="1970087"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ctr">
              <a:spcBef>
                <a:spcPct val="20000"/>
              </a:spcBef>
              <a:buClr>
                <a:schemeClr val="folHlink"/>
              </a:buClr>
              <a:buSzPct val="60000"/>
              <a:buFont typeface="Wingdings" pitchFamily="2" charset="2"/>
              <a:buNone/>
            </a:pPr>
            <a:r>
              <a:rPr kumimoji="0" lang="zh-CN" altLang="en-US" sz="2800">
                <a:effectLst/>
              </a:rPr>
              <a:t>咨询调查费</a:t>
            </a:r>
          </a:p>
        </p:txBody>
      </p:sp>
      <p:sp>
        <p:nvSpPr>
          <p:cNvPr id="314376" name="Text Box 8"/>
          <p:cNvSpPr txBox="1">
            <a:spLocks noChangeArrowheads="1"/>
          </p:cNvSpPr>
          <p:nvPr/>
        </p:nvSpPr>
        <p:spPr bwMode="auto">
          <a:xfrm>
            <a:off x="2268538" y="4365625"/>
            <a:ext cx="2327275"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ctr">
              <a:spcBef>
                <a:spcPct val="20000"/>
              </a:spcBef>
              <a:buClr>
                <a:schemeClr val="folHlink"/>
              </a:buClr>
              <a:buSzPct val="60000"/>
              <a:buFont typeface="Wingdings" pitchFamily="2" charset="2"/>
              <a:buNone/>
            </a:pPr>
            <a:r>
              <a:rPr kumimoji="0" lang="zh-CN" altLang="en-US" sz="2800">
                <a:effectLst/>
              </a:rPr>
              <a:t>筹建人员工资</a:t>
            </a:r>
          </a:p>
        </p:txBody>
      </p:sp>
      <p:sp>
        <p:nvSpPr>
          <p:cNvPr id="314377" name="Text Box 9"/>
          <p:cNvSpPr txBox="1">
            <a:spLocks noChangeArrowheads="1"/>
          </p:cNvSpPr>
          <p:nvPr/>
        </p:nvSpPr>
        <p:spPr bwMode="auto">
          <a:xfrm>
            <a:off x="2124075" y="5229225"/>
            <a:ext cx="6551613"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ctr">
              <a:spcBef>
                <a:spcPct val="20000"/>
              </a:spcBef>
              <a:buClr>
                <a:schemeClr val="folHlink"/>
              </a:buClr>
              <a:buSzPct val="60000"/>
              <a:buFont typeface="Wingdings" pitchFamily="2" charset="2"/>
              <a:buNone/>
            </a:pPr>
            <a:r>
              <a:rPr kumimoji="0" lang="zh-CN" altLang="en-US" sz="2800">
                <a:effectLst/>
              </a:rPr>
              <a:t>其他筹建费用：执照费、邮费、差旅费</a:t>
            </a:r>
          </a:p>
        </p:txBody>
      </p:sp>
      <p:sp>
        <p:nvSpPr>
          <p:cNvPr id="314378" name="Text Box 10"/>
          <p:cNvSpPr txBox="1">
            <a:spLocks noChangeArrowheads="1"/>
          </p:cNvSpPr>
          <p:nvPr/>
        </p:nvSpPr>
        <p:spPr bwMode="auto">
          <a:xfrm>
            <a:off x="2339975" y="5949950"/>
            <a:ext cx="1612900"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ctr">
              <a:spcBef>
                <a:spcPct val="20000"/>
              </a:spcBef>
              <a:buClr>
                <a:schemeClr val="folHlink"/>
              </a:buClr>
              <a:buSzPct val="60000"/>
              <a:buFont typeface="Wingdings" pitchFamily="2" charset="2"/>
              <a:buNone/>
            </a:pPr>
            <a:r>
              <a:rPr kumimoji="0" lang="zh-CN" altLang="en-US" sz="2800">
                <a:effectLst/>
              </a:rPr>
              <a:t>汇兑损失</a:t>
            </a:r>
          </a:p>
        </p:txBody>
      </p:sp>
      <p:sp>
        <p:nvSpPr>
          <p:cNvPr id="314380" name="Rectangle 12"/>
          <p:cNvSpPr>
            <a:spLocks noChangeArrowheads="1"/>
          </p:cNvSpPr>
          <p:nvPr/>
        </p:nvSpPr>
        <p:spPr bwMode="auto">
          <a:xfrm>
            <a:off x="4500563" y="2492375"/>
            <a:ext cx="4464050" cy="1944688"/>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marL="342900" indent="-342900" algn="l">
              <a:spcBef>
                <a:spcPct val="20000"/>
              </a:spcBef>
              <a:buClr>
                <a:schemeClr val="folHlink"/>
              </a:buClr>
              <a:buSzPct val="60000"/>
              <a:buFont typeface="Wingdings" pitchFamily="2" charset="2"/>
              <a:buNone/>
            </a:pPr>
            <a:r>
              <a:rPr lang="en-US" altLang="zh-CN" sz="3200" b="0">
                <a:effectLst/>
                <a:latin typeface="Tahoma" pitchFamily="34" charset="0"/>
              </a:rPr>
              <a:t>        </a:t>
            </a:r>
            <a:r>
              <a:rPr lang="zh-CN" altLang="en-US" sz="2800">
                <a:effectLst/>
                <a:latin typeface="Tahoma" pitchFamily="34" charset="0"/>
              </a:rPr>
              <a:t>在项目筹建期内，实际发生的各项费用，除应计入固定资产和无形资产的均应计入开办费。</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314371"/>
                                        </p:tgtEl>
                                        <p:attrNameLst>
                                          <p:attrName>style.visibility</p:attrName>
                                        </p:attrNameLst>
                                      </p:cBhvr>
                                      <p:to>
                                        <p:strVal val="visible"/>
                                      </p:to>
                                    </p:set>
                                    <p:animEffect transition="in" filter="slide(fromBottom)">
                                      <p:cBhvr>
                                        <p:cTn id="7" dur="500"/>
                                        <p:tgtEl>
                                          <p:spTgt spid="31437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314380"/>
                                        </p:tgtEl>
                                        <p:attrNameLst>
                                          <p:attrName>style.visibility</p:attrName>
                                        </p:attrNameLst>
                                      </p:cBhvr>
                                      <p:to>
                                        <p:strVal val="visible"/>
                                      </p:to>
                                    </p:set>
                                    <p:animEffect transition="in" filter="blinds(horizontal)">
                                      <p:cBhvr>
                                        <p:cTn id="12" dur="500"/>
                                        <p:tgtEl>
                                          <p:spTgt spid="31438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2" presetClass="entr" presetSubtype="4" dur="500" fill="hold" grpId="0" nodeType="clickEffect">
                                  <p:stCondLst>
                                    <p:cond delay="0"/>
                                  </p:stCondLst>
                                  <p:childTnLst>
                                    <p:set>
                                      <p:cBhvr>
                                        <p:cTn id="16" dur="1" fill="hold">
                                          <p:stCondLst>
                                            <p:cond delay="0"/>
                                          </p:stCondLst>
                                        </p:cTn>
                                        <p:tgtEl>
                                          <p:spTgt spid="314373"/>
                                        </p:tgtEl>
                                        <p:attrNameLst>
                                          <p:attrName>style.visibility</p:attrName>
                                        </p:attrNameLst>
                                      </p:cBhvr>
                                      <p:to>
                                        <p:strVal val="visible"/>
                                      </p:to>
                                    </p:set>
                                    <p:animEffect transition="in" filter="slide(fromBottom)">
                                      <p:cBhvr>
                                        <p:cTn id="17" dur="500"/>
                                        <p:tgtEl>
                                          <p:spTgt spid="314373"/>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7" presetClass="entr" presetSubtype="4" dur="500" fill="hold" grpId="0" nodeType="clickEffect">
                                  <p:stCondLst>
                                    <p:cond delay="0"/>
                                  </p:stCondLst>
                                  <p:childTnLst>
                                    <p:set>
                                      <p:cBhvr>
                                        <p:cTn id="21" dur="1" fill="hold">
                                          <p:stCondLst>
                                            <p:cond delay="0"/>
                                          </p:stCondLst>
                                        </p:cTn>
                                        <p:tgtEl>
                                          <p:spTgt spid="314372"/>
                                        </p:tgtEl>
                                        <p:attrNameLst>
                                          <p:attrName>style.visibility</p:attrName>
                                        </p:attrNameLst>
                                      </p:cBhvr>
                                      <p:to>
                                        <p:strVal val="visible"/>
                                      </p:to>
                                    </p:set>
                                    <p:anim calcmode="lin" valueType="num">
                                      <p:cBhvr additive="base">
                                        <p:cTn id="22" dur="500" fill="hold"/>
                                        <p:tgtEl>
                                          <p:spTgt spid="314372"/>
                                        </p:tgtEl>
                                        <p:attrNameLst>
                                          <p:attrName>ppt_x</p:attrName>
                                        </p:attrNameLst>
                                      </p:cBhvr>
                                      <p:tavLst>
                                        <p:tav tm="0">
                                          <p:val>
                                            <p:strVal val="#ppt_x"/>
                                          </p:val>
                                        </p:tav>
                                        <p:tav tm="100000">
                                          <p:val>
                                            <p:strVal val="#ppt_x"/>
                                          </p:val>
                                        </p:tav>
                                      </p:tavLst>
                                    </p:anim>
                                    <p:anim calcmode="lin" valueType="num">
                                      <p:cBhvr additive="base">
                                        <p:cTn id="23" dur="500" fill="hold"/>
                                        <p:tgtEl>
                                          <p:spTgt spid="314372"/>
                                        </p:tgtEl>
                                        <p:attrNameLst>
                                          <p:attrName>ppt_y</p:attrName>
                                        </p:attrNameLst>
                                      </p:cBhvr>
                                      <p:tavLst>
                                        <p:tav tm="0">
                                          <p:val>
                                            <p:strVal val="1+#ppt_h/2"/>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12" presetClass="entr" presetSubtype="4" dur="500" fill="hold" grpId="0" nodeType="clickEffect">
                                  <p:stCondLst>
                                    <p:cond delay="0"/>
                                  </p:stCondLst>
                                  <p:childTnLst>
                                    <p:set>
                                      <p:cBhvr>
                                        <p:cTn id="27" dur="1" fill="hold">
                                          <p:stCondLst>
                                            <p:cond delay="0"/>
                                          </p:stCondLst>
                                        </p:cTn>
                                        <p:tgtEl>
                                          <p:spTgt spid="314375"/>
                                        </p:tgtEl>
                                        <p:attrNameLst>
                                          <p:attrName>style.visibility</p:attrName>
                                        </p:attrNameLst>
                                      </p:cBhvr>
                                      <p:to>
                                        <p:strVal val="visible"/>
                                      </p:to>
                                    </p:set>
                                    <p:animEffect transition="in" filter="slide(fromBottom)">
                                      <p:cBhvr>
                                        <p:cTn id="28" dur="500"/>
                                        <p:tgtEl>
                                          <p:spTgt spid="314375"/>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2" presetClass="entr" presetSubtype="4" dur="500" fill="hold" grpId="0" nodeType="clickEffect">
                                  <p:stCondLst>
                                    <p:cond delay="0"/>
                                  </p:stCondLst>
                                  <p:childTnLst>
                                    <p:set>
                                      <p:cBhvr>
                                        <p:cTn id="32" dur="1" fill="hold">
                                          <p:stCondLst>
                                            <p:cond delay="0"/>
                                          </p:stCondLst>
                                        </p:cTn>
                                        <p:tgtEl>
                                          <p:spTgt spid="314374"/>
                                        </p:tgtEl>
                                        <p:attrNameLst>
                                          <p:attrName>style.visibility</p:attrName>
                                        </p:attrNameLst>
                                      </p:cBhvr>
                                      <p:to>
                                        <p:strVal val="visible"/>
                                      </p:to>
                                    </p:set>
                                    <p:animEffect transition="in" filter="slide(fromBottom)">
                                      <p:cBhvr>
                                        <p:cTn id="33" dur="500"/>
                                        <p:tgtEl>
                                          <p:spTgt spid="314374"/>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2" presetClass="entr" presetSubtype="4" dur="500" fill="hold" grpId="0" nodeType="clickEffect">
                                  <p:stCondLst>
                                    <p:cond delay="0"/>
                                  </p:stCondLst>
                                  <p:childTnLst>
                                    <p:set>
                                      <p:cBhvr>
                                        <p:cTn id="37" dur="1" fill="hold">
                                          <p:stCondLst>
                                            <p:cond delay="0"/>
                                          </p:stCondLst>
                                        </p:cTn>
                                        <p:tgtEl>
                                          <p:spTgt spid="314376"/>
                                        </p:tgtEl>
                                        <p:attrNameLst>
                                          <p:attrName>style.visibility</p:attrName>
                                        </p:attrNameLst>
                                      </p:cBhvr>
                                      <p:to>
                                        <p:strVal val="visible"/>
                                      </p:to>
                                    </p:set>
                                    <p:animEffect transition="in" filter="slide(fromBottom)">
                                      <p:cBhvr>
                                        <p:cTn id="38" dur="500"/>
                                        <p:tgtEl>
                                          <p:spTgt spid="314376"/>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dur="500" fill="hold" grpId="0" nodeType="clickEffect">
                                  <p:stCondLst>
                                    <p:cond delay="0"/>
                                  </p:stCondLst>
                                  <p:childTnLst>
                                    <p:set>
                                      <p:cBhvr>
                                        <p:cTn id="42" dur="1" fill="hold">
                                          <p:stCondLst>
                                            <p:cond delay="0"/>
                                          </p:stCondLst>
                                        </p:cTn>
                                        <p:tgtEl>
                                          <p:spTgt spid="314377"/>
                                        </p:tgtEl>
                                        <p:attrNameLst>
                                          <p:attrName>style.visibility</p:attrName>
                                        </p:attrNameLst>
                                      </p:cBhvr>
                                      <p:to>
                                        <p:strVal val="visible"/>
                                      </p:to>
                                    </p:set>
                                    <p:animEffect transition="in" filter="slide(fromBottom)">
                                      <p:cBhvr>
                                        <p:cTn id="43" dur="500"/>
                                        <p:tgtEl>
                                          <p:spTgt spid="314377"/>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12" presetClass="entr" presetSubtype="4" dur="500" fill="hold" grpId="0" nodeType="clickEffect">
                                  <p:stCondLst>
                                    <p:cond delay="0"/>
                                  </p:stCondLst>
                                  <p:childTnLst>
                                    <p:set>
                                      <p:cBhvr>
                                        <p:cTn id="47" dur="1" fill="hold">
                                          <p:stCondLst>
                                            <p:cond delay="0"/>
                                          </p:stCondLst>
                                        </p:cTn>
                                        <p:tgtEl>
                                          <p:spTgt spid="314378"/>
                                        </p:tgtEl>
                                        <p:attrNameLst>
                                          <p:attrName>style.visibility</p:attrName>
                                        </p:attrNameLst>
                                      </p:cBhvr>
                                      <p:to>
                                        <p:strVal val="visible"/>
                                      </p:to>
                                    </p:set>
                                    <p:animEffect transition="in" filter="slide(fromBottom)">
                                      <p:cBhvr>
                                        <p:cTn id="48" dur="500"/>
                                        <p:tgtEl>
                                          <p:spTgt spid="3143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4371" grpId="0"/>
      <p:bldP spid="314372" grpId="0"/>
      <p:bldP spid="314373" grpId="0"/>
      <p:bldP spid="314374" grpId="0"/>
      <p:bldP spid="314375" grpId="0"/>
      <p:bldP spid="314376" grpId="0"/>
      <p:bldP spid="314377" grpId="0"/>
      <p:bldP spid="314378" grpId="0"/>
      <p:bldP spid="314380"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15394" name="Rectangle 2"/>
          <p:cNvSpPr>
            <a:spLocks noGrp="1" noChangeArrowheads="1"/>
          </p:cNvSpPr>
          <p:nvPr>
            <p:ph type="title"/>
          </p:nvPr>
        </p:nvSpPr>
        <p:spPr>
          <a:xfrm>
            <a:off x="539750" y="549275"/>
            <a:ext cx="8893175" cy="719138"/>
          </a:xfrm>
        </p:spPr>
        <p:txBody>
          <a:bodyPr/>
          <a:lstStyle/>
          <a:p>
            <a:r>
              <a:rPr lang="zh-CN" altLang="en-US" sz="3600" b="1"/>
              <a:t>（</a:t>
            </a:r>
            <a:r>
              <a:rPr lang="en-US" altLang="zh-CN" sz="3600" b="1"/>
              <a:t>4</a:t>
            </a:r>
            <a:r>
              <a:rPr lang="zh-CN" altLang="en-US" sz="3600" b="1"/>
              <a:t>）建设期利息与汇兑损益</a:t>
            </a:r>
          </a:p>
        </p:txBody>
      </p:sp>
      <p:sp>
        <p:nvSpPr>
          <p:cNvPr id="315395" name="Rectangle 3"/>
          <p:cNvSpPr>
            <a:spLocks noGrp="1" noChangeArrowheads="1"/>
          </p:cNvSpPr>
          <p:nvPr>
            <p:ph idx="1"/>
          </p:nvPr>
        </p:nvSpPr>
        <p:spPr>
          <a:xfrm>
            <a:off x="395288" y="1700213"/>
            <a:ext cx="8064500" cy="2663825"/>
          </a:xfrm>
          <a:solidFill>
            <a:schemeClr val="bg1"/>
          </a:solidFill>
        </p:spPr>
        <p:txBody>
          <a:bodyPr/>
          <a:lstStyle/>
          <a:p>
            <a:pPr>
              <a:lnSpc>
                <a:spcPct val="80000"/>
              </a:lnSpc>
              <a:buFont typeface="Wingdings" pitchFamily="2" charset="2"/>
              <a:buNone/>
            </a:pPr>
            <a:r>
              <a:rPr lang="en-US" altLang="zh-CN" sz="2800" b="1"/>
              <a:t>          </a:t>
            </a:r>
            <a:r>
              <a:rPr lang="zh-CN" altLang="en-US" b="1"/>
              <a:t>如果建设投资所使用的资金中含有借款或涉及外汇使用，则建设期的借款利息以及汇兑损益应计入总投资。凡与购建固定资产或无形资产有关的计入相应的购建资产的价值中，其余计入开办形成递延资产原值的组成部分。</a:t>
            </a:r>
          </a:p>
        </p:txBody>
      </p:sp>
      <p:sp>
        <p:nvSpPr>
          <p:cNvPr id="6" name="页脚占位符 4"/>
          <p:cNvSpPr>
            <a:spLocks noGrp="1"/>
          </p:cNvSpPr>
          <p:nvPr>
            <p:ph type="ftr" sz="quarter" idx="11"/>
          </p:nvPr>
        </p:nvSpPr>
        <p:spPr/>
        <p:txBody>
          <a:bodyPr/>
          <a:lstStyle/>
          <a:p>
            <a:r>
              <a:rPr lang="en-US" altLang="zh-CN"/>
              <a:t>第二章 现金流量及其构成</a:t>
            </a:r>
          </a:p>
        </p:txBody>
      </p:sp>
      <p:sp>
        <p:nvSpPr>
          <p:cNvPr id="7" name="灯片编号占位符 5"/>
          <p:cNvSpPr>
            <a:spLocks noGrp="1"/>
          </p:cNvSpPr>
          <p:nvPr>
            <p:ph type="sldNum" sz="quarter" idx="12"/>
          </p:nvPr>
        </p:nvSpPr>
        <p:spPr/>
        <p:txBody>
          <a:bodyPr/>
          <a:lstStyle/>
          <a:p>
            <a:fld id="{46731F8B-F503-4A9E-B4BB-EA1850AE6B7D}" type="slidenum">
              <a:rPr lang="en-US" altLang="zh-CN"/>
              <a:t>17</a:t>
            </a:fld>
            <a:endParaRPr lang="en-US" altLang="zh-CN"/>
          </a:p>
        </p:txBody>
      </p:sp>
      <p:pic>
        <p:nvPicPr>
          <p:cNvPr id="315398" name="Picture 6" descr="BS00750_"/>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32588" y="4797425"/>
            <a:ext cx="1835150" cy="135413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315395">
                                            <p:txEl>
                                              <p:pRg st="0" end="0"/>
                                            </p:txEl>
                                          </p:spTgt>
                                        </p:tgtEl>
                                        <p:attrNameLst>
                                          <p:attrName>style.visibility</p:attrName>
                                        </p:attrNameLst>
                                      </p:cBhvr>
                                      <p:to>
                                        <p:strVal val="visible"/>
                                      </p:to>
                                    </p:set>
                                    <p:animEffect transition="in" filter="slide(fromBottom)">
                                      <p:cBhvr>
                                        <p:cTn id="7" dur="500"/>
                                        <p:tgtEl>
                                          <p:spTgt spid="31539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5395" grpId="0" build="p"/>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16418" name="Rectangle 2"/>
          <p:cNvSpPr>
            <a:spLocks noGrp="1" noChangeArrowheads="1"/>
          </p:cNvSpPr>
          <p:nvPr>
            <p:ph idx="1"/>
          </p:nvPr>
        </p:nvSpPr>
        <p:spPr>
          <a:xfrm>
            <a:off x="250825" y="2465388"/>
            <a:ext cx="8640763" cy="4392612"/>
          </a:xfrm>
          <a:solidFill>
            <a:schemeClr val="bg1"/>
          </a:solidFill>
        </p:spPr>
        <p:txBody>
          <a:bodyPr/>
          <a:lstStyle/>
          <a:p>
            <a:pPr>
              <a:lnSpc>
                <a:spcPct val="90000"/>
              </a:lnSpc>
              <a:buFont typeface="Wingdings" pitchFamily="2" charset="2"/>
              <a:buNone/>
            </a:pPr>
            <a:r>
              <a:rPr lang="zh-CN" altLang="en-US" sz="2800" b="1">
                <a:latin typeface="Times New Roman" pitchFamily="18" charset="0"/>
              </a:rPr>
              <a:t>基本预备费：是指在初步设计和概算中难以预料的费用，其中包括：</a:t>
            </a:r>
          </a:p>
          <a:p>
            <a:pPr>
              <a:lnSpc>
                <a:spcPct val="90000"/>
              </a:lnSpc>
              <a:buFont typeface="Wingdings" pitchFamily="2" charset="2"/>
              <a:buNone/>
            </a:pPr>
            <a:r>
              <a:rPr lang="en-US" altLang="zh-CN" sz="2800" b="1">
                <a:latin typeface="Times New Roman" pitchFamily="18" charset="0"/>
              </a:rPr>
              <a:t>A</a:t>
            </a:r>
            <a:r>
              <a:rPr lang="zh-CN" altLang="en-US" sz="2800" b="1">
                <a:latin typeface="Times New Roman" pitchFamily="18" charset="0"/>
              </a:rPr>
              <a:t>、进行技术设计、施工图设计和施工过程中，在批准的初步设计范围内所增加的工程及费用。</a:t>
            </a:r>
          </a:p>
          <a:p>
            <a:pPr>
              <a:lnSpc>
                <a:spcPct val="90000"/>
              </a:lnSpc>
              <a:buFont typeface="Wingdings" pitchFamily="2" charset="2"/>
              <a:buNone/>
            </a:pPr>
            <a:r>
              <a:rPr lang="en-US" altLang="zh-CN" sz="2800" b="1">
                <a:latin typeface="Times New Roman" pitchFamily="18" charset="0"/>
              </a:rPr>
              <a:t>B</a:t>
            </a:r>
            <a:r>
              <a:rPr lang="zh-CN" altLang="en-US" sz="2800" b="1">
                <a:latin typeface="Times New Roman" pitchFamily="18" charset="0"/>
              </a:rPr>
              <a:t>、由于一般自然灾害所造成的损失和预防自然灾害所采取的措施费用。</a:t>
            </a:r>
          </a:p>
          <a:p>
            <a:pPr>
              <a:lnSpc>
                <a:spcPct val="90000"/>
              </a:lnSpc>
              <a:buFont typeface="Wingdings" pitchFamily="2" charset="2"/>
              <a:buNone/>
            </a:pPr>
            <a:r>
              <a:rPr lang="en-US" altLang="zh-CN" sz="2800" b="1">
                <a:latin typeface="Times New Roman" pitchFamily="18" charset="0"/>
              </a:rPr>
              <a:t>C</a:t>
            </a:r>
            <a:r>
              <a:rPr lang="zh-CN" altLang="en-US" sz="2800" b="1">
                <a:latin typeface="Times New Roman" pitchFamily="18" charset="0"/>
              </a:rPr>
              <a:t>、工程竣工验收时，为鉴定工程质量，必须开挖和修复的隐蔽工程的费用。</a:t>
            </a:r>
          </a:p>
          <a:p>
            <a:pPr>
              <a:lnSpc>
                <a:spcPct val="90000"/>
              </a:lnSpc>
              <a:buFont typeface="Wingdings" pitchFamily="2" charset="2"/>
              <a:buNone/>
            </a:pPr>
            <a:r>
              <a:rPr lang="zh-CN" altLang="en-US" sz="2800" b="1">
                <a:latin typeface="Times New Roman" pitchFamily="18" charset="0"/>
              </a:rPr>
              <a:t>计算：一般按工程费用和其它费用之和为基数，乘以基本预备费率进行计算。</a:t>
            </a:r>
          </a:p>
        </p:txBody>
      </p:sp>
      <p:sp>
        <p:nvSpPr>
          <p:cNvPr id="6" name="页脚占位符 4"/>
          <p:cNvSpPr>
            <a:spLocks noGrp="1"/>
          </p:cNvSpPr>
          <p:nvPr>
            <p:ph type="ftr" sz="quarter" idx="11"/>
          </p:nvPr>
        </p:nvSpPr>
        <p:spPr/>
        <p:txBody>
          <a:bodyPr/>
          <a:lstStyle/>
          <a:p>
            <a:r>
              <a:rPr lang="en-US" altLang="zh-CN"/>
              <a:t>第二章 现金流量及其构成</a:t>
            </a:r>
          </a:p>
        </p:txBody>
      </p:sp>
      <p:sp>
        <p:nvSpPr>
          <p:cNvPr id="7" name="灯片编号占位符 5"/>
          <p:cNvSpPr>
            <a:spLocks noGrp="1"/>
          </p:cNvSpPr>
          <p:nvPr>
            <p:ph type="sldNum" sz="quarter" idx="12"/>
          </p:nvPr>
        </p:nvSpPr>
        <p:spPr/>
        <p:txBody>
          <a:bodyPr/>
          <a:lstStyle/>
          <a:p>
            <a:fld id="{91AC3E99-8669-4813-A597-3436FAB4829D}" type="slidenum">
              <a:rPr lang="en-US" altLang="zh-CN"/>
              <a:t>18</a:t>
            </a:fld>
            <a:endParaRPr lang="en-US" altLang="zh-CN"/>
          </a:p>
        </p:txBody>
      </p:sp>
      <p:sp>
        <p:nvSpPr>
          <p:cNvPr id="316419" name="Rectangle 3"/>
          <p:cNvSpPr>
            <a:spLocks noChangeArrowheads="1"/>
          </p:cNvSpPr>
          <p:nvPr/>
        </p:nvSpPr>
        <p:spPr bwMode="auto">
          <a:xfrm>
            <a:off x="323850" y="188913"/>
            <a:ext cx="4284663" cy="719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r>
              <a:rPr lang="zh-CN" altLang="en-US" sz="3600">
                <a:solidFill>
                  <a:schemeClr val="tx2"/>
                </a:solidFill>
                <a:effectLst/>
                <a:latin typeface="Tahoma" pitchFamily="34" charset="0"/>
              </a:rPr>
              <a:t>（</a:t>
            </a:r>
            <a:r>
              <a:rPr lang="en-US" altLang="zh-CN" sz="3600">
                <a:solidFill>
                  <a:schemeClr val="tx2"/>
                </a:solidFill>
                <a:effectLst/>
                <a:latin typeface="Tahoma" pitchFamily="34" charset="0"/>
              </a:rPr>
              <a:t>5</a:t>
            </a:r>
            <a:r>
              <a:rPr lang="zh-CN" altLang="en-US" sz="3600">
                <a:solidFill>
                  <a:schemeClr val="tx2"/>
                </a:solidFill>
                <a:effectLst/>
                <a:latin typeface="Tahoma" pitchFamily="34" charset="0"/>
              </a:rPr>
              <a:t>）预备费用</a:t>
            </a:r>
          </a:p>
        </p:txBody>
      </p:sp>
      <p:sp>
        <p:nvSpPr>
          <p:cNvPr id="316420" name="Rectangle 4"/>
          <p:cNvSpPr>
            <a:spLocks noChangeArrowheads="1"/>
          </p:cNvSpPr>
          <p:nvPr/>
        </p:nvSpPr>
        <p:spPr bwMode="auto">
          <a:xfrm>
            <a:off x="250825" y="1052513"/>
            <a:ext cx="8642350" cy="136842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marL="342900" indent="-342900" algn="l">
              <a:spcBef>
                <a:spcPct val="20000"/>
              </a:spcBef>
              <a:buClr>
                <a:schemeClr val="folHlink"/>
              </a:buClr>
              <a:buSzPct val="60000"/>
              <a:buFont typeface="Wingdings" pitchFamily="2" charset="2"/>
              <a:buChar char="n"/>
            </a:pPr>
            <a:r>
              <a:rPr lang="zh-CN" altLang="en-US" sz="2800">
                <a:effectLst/>
                <a:latin typeface="Tahoma" pitchFamily="34" charset="0"/>
              </a:rPr>
              <a:t>包括基本预备费和涨价预备费。预备费用主要用于投资过程中因不确定因素的出现而造成的投资额的变化。</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316420"/>
                                        </p:tgtEl>
                                        <p:attrNameLst>
                                          <p:attrName>style.visibility</p:attrName>
                                        </p:attrNameLst>
                                      </p:cBhvr>
                                      <p:to>
                                        <p:strVal val="visible"/>
                                      </p:to>
                                    </p:set>
                                    <p:animEffect transition="in" filter="slide(fromBottom)">
                                      <p:cBhvr>
                                        <p:cTn id="7" dur="500"/>
                                        <p:tgtEl>
                                          <p:spTgt spid="31642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316418">
                                            <p:bg/>
                                          </p:spTgt>
                                        </p:tgtEl>
                                        <p:attrNameLst>
                                          <p:attrName>style.visibility</p:attrName>
                                        </p:attrNameLst>
                                      </p:cBhvr>
                                      <p:to>
                                        <p:strVal val="visible"/>
                                      </p:to>
                                    </p:set>
                                    <p:anim calcmode="lin" valueType="num">
                                      <p:cBhvr additive="base">
                                        <p:cTn id="12" dur="500" fill="hold"/>
                                        <p:tgtEl>
                                          <p:spTgt spid="316418">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316418">
                                            <p:bg/>
                                          </p:spTgt>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4" dur="500" fill="hold" grpId="0" nodeType="clickEffect">
                                  <p:stCondLst>
                                    <p:cond delay="0"/>
                                  </p:stCondLst>
                                  <p:childTnLst>
                                    <p:set>
                                      <p:cBhvr>
                                        <p:cTn id="17" dur="1" fill="hold">
                                          <p:stCondLst>
                                            <p:cond delay="0"/>
                                          </p:stCondLst>
                                        </p:cTn>
                                        <p:tgtEl>
                                          <p:spTgt spid="316418">
                                            <p:txEl>
                                              <p:pRg st="0" end="0"/>
                                            </p:txEl>
                                          </p:spTgt>
                                        </p:tgtEl>
                                        <p:attrNameLst>
                                          <p:attrName>style.visibility</p:attrName>
                                        </p:attrNameLst>
                                      </p:cBhvr>
                                      <p:to>
                                        <p:strVal val="visible"/>
                                      </p:to>
                                    </p:set>
                                    <p:anim calcmode="lin" valueType="num">
                                      <p:cBhvr additive="base">
                                        <p:cTn id="18" dur="500" fill="hold"/>
                                        <p:tgtEl>
                                          <p:spTgt spid="316418">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164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4" dur="500" fill="hold" grpId="0" nodeType="clickEffect">
                                  <p:stCondLst>
                                    <p:cond delay="0"/>
                                  </p:stCondLst>
                                  <p:childTnLst>
                                    <p:set>
                                      <p:cBhvr>
                                        <p:cTn id="23" dur="1" fill="hold">
                                          <p:stCondLst>
                                            <p:cond delay="0"/>
                                          </p:stCondLst>
                                        </p:cTn>
                                        <p:tgtEl>
                                          <p:spTgt spid="316418">
                                            <p:txEl>
                                              <p:pRg st="1" end="1"/>
                                            </p:txEl>
                                          </p:spTgt>
                                        </p:tgtEl>
                                        <p:attrNameLst>
                                          <p:attrName>style.visibility</p:attrName>
                                        </p:attrNameLst>
                                      </p:cBhvr>
                                      <p:to>
                                        <p:strVal val="visible"/>
                                      </p:to>
                                    </p:set>
                                    <p:anim calcmode="lin" valueType="num">
                                      <p:cBhvr additive="base">
                                        <p:cTn id="24" dur="500" fill="hold"/>
                                        <p:tgtEl>
                                          <p:spTgt spid="316418">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1641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nodeType="clickPar">
                      <p:stCondLst>
                        <p:cond delay="indefinite"/>
                      </p:stCondLst>
                      <p:childTnLst>
                        <p:par>
                          <p:cTn id="27" fill="hold" nodeType="withGroup">
                            <p:stCondLst>
                              <p:cond delay="0"/>
                            </p:stCondLst>
                            <p:childTnLst>
                              <p:par>
                                <p:cTn id="28" presetID="2" presetClass="entr" presetSubtype="4" dur="500" fill="hold" grpId="0" nodeType="clickEffect">
                                  <p:stCondLst>
                                    <p:cond delay="0"/>
                                  </p:stCondLst>
                                  <p:childTnLst>
                                    <p:set>
                                      <p:cBhvr>
                                        <p:cTn id="29" dur="1" fill="hold">
                                          <p:stCondLst>
                                            <p:cond delay="0"/>
                                          </p:stCondLst>
                                        </p:cTn>
                                        <p:tgtEl>
                                          <p:spTgt spid="316418">
                                            <p:txEl>
                                              <p:pRg st="2" end="2"/>
                                            </p:txEl>
                                          </p:spTgt>
                                        </p:tgtEl>
                                        <p:attrNameLst>
                                          <p:attrName>style.visibility</p:attrName>
                                        </p:attrNameLst>
                                      </p:cBhvr>
                                      <p:to>
                                        <p:strVal val="visible"/>
                                      </p:to>
                                    </p:set>
                                    <p:anim calcmode="lin" valueType="num">
                                      <p:cBhvr additive="base">
                                        <p:cTn id="30" dur="500" fill="hold"/>
                                        <p:tgtEl>
                                          <p:spTgt spid="316418">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1641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2" fill="hold" nodeType="clickPar">
                      <p:stCondLst>
                        <p:cond delay="indefinite"/>
                      </p:stCondLst>
                      <p:childTnLst>
                        <p:par>
                          <p:cTn id="33" fill="hold" nodeType="withGroup">
                            <p:stCondLst>
                              <p:cond delay="0"/>
                            </p:stCondLst>
                            <p:childTnLst>
                              <p:par>
                                <p:cTn id="34" presetID="2" presetClass="entr" presetSubtype="4" dur="500" fill="hold" grpId="0" nodeType="clickEffect">
                                  <p:stCondLst>
                                    <p:cond delay="0"/>
                                  </p:stCondLst>
                                  <p:childTnLst>
                                    <p:set>
                                      <p:cBhvr>
                                        <p:cTn id="35" dur="1" fill="hold">
                                          <p:stCondLst>
                                            <p:cond delay="0"/>
                                          </p:stCondLst>
                                        </p:cTn>
                                        <p:tgtEl>
                                          <p:spTgt spid="316418">
                                            <p:txEl>
                                              <p:pRg st="3" end="3"/>
                                            </p:txEl>
                                          </p:spTgt>
                                        </p:tgtEl>
                                        <p:attrNameLst>
                                          <p:attrName>style.visibility</p:attrName>
                                        </p:attrNameLst>
                                      </p:cBhvr>
                                      <p:to>
                                        <p:strVal val="visible"/>
                                      </p:to>
                                    </p:set>
                                    <p:anim calcmode="lin" valueType="num">
                                      <p:cBhvr additive="base">
                                        <p:cTn id="36" dur="500" fill="hold"/>
                                        <p:tgtEl>
                                          <p:spTgt spid="316418">
                                            <p:txEl>
                                              <p:pRg st="3" end="3"/>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1641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2" presetClass="entr" presetSubtype="4" dur="500" fill="hold" grpId="0" nodeType="clickEffect">
                                  <p:stCondLst>
                                    <p:cond delay="0"/>
                                  </p:stCondLst>
                                  <p:childTnLst>
                                    <p:set>
                                      <p:cBhvr>
                                        <p:cTn id="41" dur="1" fill="hold">
                                          <p:stCondLst>
                                            <p:cond delay="0"/>
                                          </p:stCondLst>
                                        </p:cTn>
                                        <p:tgtEl>
                                          <p:spTgt spid="316418">
                                            <p:txEl>
                                              <p:pRg st="4" end="4"/>
                                            </p:txEl>
                                          </p:spTgt>
                                        </p:tgtEl>
                                        <p:attrNameLst>
                                          <p:attrName>style.visibility</p:attrName>
                                        </p:attrNameLst>
                                      </p:cBhvr>
                                      <p:to>
                                        <p:strVal val="visible"/>
                                      </p:to>
                                    </p:set>
                                    <p:anim calcmode="lin" valueType="num">
                                      <p:cBhvr additive="base">
                                        <p:cTn id="42" dur="500" fill="hold"/>
                                        <p:tgtEl>
                                          <p:spTgt spid="316418">
                                            <p:txEl>
                                              <p:pRg st="4" end="4"/>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1641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6418" grpId="0" uiExpand="1" build="p" animBg="1"/>
      <p:bldP spid="316420"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17442" name="Rectangle 2"/>
          <p:cNvSpPr>
            <a:spLocks noGrp="1" noChangeArrowheads="1"/>
          </p:cNvSpPr>
          <p:nvPr>
            <p:ph idx="1"/>
          </p:nvPr>
        </p:nvSpPr>
        <p:spPr>
          <a:xfrm>
            <a:off x="0" y="620713"/>
            <a:ext cx="9144000" cy="1728787"/>
          </a:xfrm>
          <a:solidFill>
            <a:schemeClr val="bg1"/>
          </a:solidFill>
        </p:spPr>
        <p:txBody>
          <a:bodyPr/>
          <a:lstStyle/>
          <a:p>
            <a:pPr>
              <a:buFont typeface="Wingdings" pitchFamily="2" charset="2"/>
              <a:buNone/>
            </a:pPr>
            <a:r>
              <a:rPr lang="en-US" altLang="zh-CN"/>
              <a:t>        </a:t>
            </a:r>
            <a:r>
              <a:rPr lang="zh-CN" altLang="en-US" sz="2800" b="1"/>
              <a:t>涨价预备费：从估算年到项目建成期间内，预留的因物价上涨而引起的投资费用增加数额，由估算年份价格水平的投资额和涨价预备费率确定。（按合同）</a:t>
            </a:r>
          </a:p>
        </p:txBody>
      </p:sp>
      <p:sp>
        <p:nvSpPr>
          <p:cNvPr id="6" name="页脚占位符 4"/>
          <p:cNvSpPr>
            <a:spLocks noGrp="1"/>
          </p:cNvSpPr>
          <p:nvPr>
            <p:ph type="ftr" sz="quarter" idx="11"/>
          </p:nvPr>
        </p:nvSpPr>
        <p:spPr/>
        <p:txBody>
          <a:bodyPr/>
          <a:lstStyle/>
          <a:p>
            <a:r>
              <a:rPr lang="en-US" altLang="zh-CN"/>
              <a:t>第二章 现金流量及其构成</a:t>
            </a:r>
          </a:p>
        </p:txBody>
      </p:sp>
      <p:sp>
        <p:nvSpPr>
          <p:cNvPr id="7" name="灯片编号占位符 5"/>
          <p:cNvSpPr>
            <a:spLocks noGrp="1"/>
          </p:cNvSpPr>
          <p:nvPr>
            <p:ph type="sldNum" sz="quarter" idx="12"/>
          </p:nvPr>
        </p:nvSpPr>
        <p:spPr/>
        <p:txBody>
          <a:bodyPr/>
          <a:lstStyle/>
          <a:p>
            <a:fld id="{A77DB7E2-EA44-4C74-B603-05922FECB959}" type="slidenum">
              <a:rPr lang="en-US" altLang="zh-CN"/>
              <a:t>19</a:t>
            </a:fld>
            <a:endParaRPr lang="en-US" altLang="zh-CN"/>
          </a:p>
        </p:txBody>
      </p:sp>
      <p:sp>
        <p:nvSpPr>
          <p:cNvPr id="317443" name="Rectangle 3"/>
          <p:cNvSpPr>
            <a:spLocks noChangeArrowheads="1"/>
          </p:cNvSpPr>
          <p:nvPr/>
        </p:nvSpPr>
        <p:spPr bwMode="auto">
          <a:xfrm>
            <a:off x="0" y="2276475"/>
            <a:ext cx="9144000" cy="20891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marL="342900" indent="-342900" algn="l">
              <a:spcBef>
                <a:spcPct val="20000"/>
              </a:spcBef>
              <a:buClr>
                <a:schemeClr val="folHlink"/>
              </a:buClr>
              <a:buSzPct val="60000"/>
              <a:buFont typeface="Wingdings" pitchFamily="2" charset="2"/>
              <a:buNone/>
            </a:pPr>
            <a:r>
              <a:rPr lang="en-US" altLang="zh-CN" sz="2800">
                <a:effectLst/>
                <a:latin typeface="宋体" pitchFamily="2" charset="-122"/>
              </a:rPr>
              <a:t>      </a:t>
            </a:r>
            <a:r>
              <a:rPr lang="zh-CN" altLang="en-US" sz="2800">
                <a:effectLst/>
                <a:latin typeface="宋体" pitchFamily="2" charset="-122"/>
              </a:rPr>
              <a:t>工程项目建成后，建设投资转化为各类资产。在会计核算中，购建固定资产的实际支出（包括建设期借款利息、汇兑损益、固定资产投资方向调节税、耕地占用税）即为固定资产原值。      </a:t>
            </a:r>
          </a:p>
        </p:txBody>
      </p:sp>
      <p:sp>
        <p:nvSpPr>
          <p:cNvPr id="317444" name="Rectangle 4"/>
          <p:cNvSpPr>
            <a:spLocks noChangeArrowheads="1"/>
          </p:cNvSpPr>
          <p:nvPr/>
        </p:nvSpPr>
        <p:spPr bwMode="auto">
          <a:xfrm>
            <a:off x="0" y="4292600"/>
            <a:ext cx="8604250" cy="86518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marL="342900" indent="-342900" algn="l">
              <a:spcBef>
                <a:spcPct val="20000"/>
              </a:spcBef>
              <a:buClr>
                <a:schemeClr val="folHlink"/>
              </a:buClr>
              <a:buSzPct val="60000"/>
              <a:buFont typeface="Wingdings" pitchFamily="2" charset="2"/>
              <a:buNone/>
            </a:pPr>
            <a:r>
              <a:rPr lang="en-US" altLang="zh-CN" sz="3200" b="0">
                <a:effectLst/>
                <a:latin typeface="Tahoma" pitchFamily="34" charset="0"/>
              </a:rPr>
              <a:t>        </a:t>
            </a:r>
            <a:r>
              <a:rPr lang="zh-CN" altLang="en-US" sz="2800">
                <a:effectLst/>
                <a:latin typeface="Tahoma" pitchFamily="34" charset="0"/>
              </a:rPr>
              <a:t>获取无形资产的实际支出即为无形资产原值。</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17443"/>
                                        </p:tgtEl>
                                        <p:attrNameLst>
                                          <p:attrName>style.visibility</p:attrName>
                                        </p:attrNameLst>
                                      </p:cBhvr>
                                      <p:to>
                                        <p:strVal val="visible"/>
                                      </p:to>
                                    </p:set>
                                    <p:animEffect transition="in" filter="blinds(horizontal)">
                                      <p:cBhvr>
                                        <p:cTn id="7" dur="500"/>
                                        <p:tgtEl>
                                          <p:spTgt spid="31744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317444"/>
                                        </p:tgtEl>
                                        <p:attrNameLst>
                                          <p:attrName>style.visibility</p:attrName>
                                        </p:attrNameLst>
                                      </p:cBhvr>
                                      <p:to>
                                        <p:strVal val="visible"/>
                                      </p:to>
                                    </p:set>
                                    <p:animEffect transition="in" filter="blinds(horizontal)">
                                      <p:cBhvr>
                                        <p:cTn id="12" dur="500"/>
                                        <p:tgtEl>
                                          <p:spTgt spid="3174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43" grpId="0"/>
      <p:bldP spid="317444"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18466" name="Rectangle 2"/>
          <p:cNvSpPr>
            <a:spLocks noGrp="1" noChangeArrowheads="1"/>
          </p:cNvSpPr>
          <p:nvPr>
            <p:ph type="title"/>
          </p:nvPr>
        </p:nvSpPr>
        <p:spPr>
          <a:xfrm>
            <a:off x="971550" y="692150"/>
            <a:ext cx="8548688" cy="839788"/>
          </a:xfrm>
        </p:spPr>
        <p:txBody>
          <a:bodyPr/>
          <a:lstStyle/>
          <a:p>
            <a:r>
              <a:rPr lang="en-US" altLang="zh-CN" sz="4000" b="1">
                <a:latin typeface="Times New Roman" pitchFamily="18" charset="0"/>
              </a:rPr>
              <a:t>2.</a:t>
            </a:r>
            <a:r>
              <a:rPr lang="zh-CN" altLang="en-US" sz="4000" b="1">
                <a:latin typeface="Times New Roman" pitchFamily="18" charset="0"/>
              </a:rPr>
              <a:t>流动资金投资</a:t>
            </a:r>
          </a:p>
        </p:txBody>
      </p:sp>
      <p:sp>
        <p:nvSpPr>
          <p:cNvPr id="318467" name="Rectangle 3"/>
          <p:cNvSpPr>
            <a:spLocks noGrp="1" noChangeArrowheads="1"/>
          </p:cNvSpPr>
          <p:nvPr>
            <p:ph idx="1"/>
          </p:nvPr>
        </p:nvSpPr>
        <p:spPr>
          <a:xfrm>
            <a:off x="323850" y="1916113"/>
            <a:ext cx="8496300" cy="4608512"/>
          </a:xfrm>
        </p:spPr>
        <p:txBody>
          <a:bodyPr/>
          <a:lstStyle/>
          <a:p>
            <a:pPr>
              <a:lnSpc>
                <a:spcPct val="110000"/>
              </a:lnSpc>
            </a:pPr>
            <a:r>
              <a:rPr lang="zh-CN" altLang="en-US" b="1"/>
              <a:t>定义：是指企业购置劳动对象和支付职工劳动报酬及其他生产周转费用所垫支的资金。是流动资产和流动负债的差额。</a:t>
            </a:r>
          </a:p>
          <a:p>
            <a:pPr>
              <a:lnSpc>
                <a:spcPct val="110000"/>
              </a:lnSpc>
            </a:pPr>
            <a:r>
              <a:rPr lang="zh-CN" altLang="en-US" b="1"/>
              <a:t>当项目结束后，流动资金成为企业在期末的一项可回收的现金流入。</a:t>
            </a:r>
          </a:p>
        </p:txBody>
      </p:sp>
      <p:sp>
        <p:nvSpPr>
          <p:cNvPr id="6" name="页脚占位符 4"/>
          <p:cNvSpPr>
            <a:spLocks noGrp="1"/>
          </p:cNvSpPr>
          <p:nvPr>
            <p:ph type="ftr" sz="quarter" idx="11"/>
          </p:nvPr>
        </p:nvSpPr>
        <p:spPr/>
        <p:txBody>
          <a:bodyPr/>
          <a:lstStyle/>
          <a:p>
            <a:r>
              <a:rPr lang="en-US" altLang="zh-CN"/>
              <a:t>第二章 现金流量及其构成</a:t>
            </a:r>
          </a:p>
        </p:txBody>
      </p:sp>
      <p:sp>
        <p:nvSpPr>
          <p:cNvPr id="7" name="灯片编号占位符 5"/>
          <p:cNvSpPr>
            <a:spLocks noGrp="1"/>
          </p:cNvSpPr>
          <p:nvPr>
            <p:ph type="sldNum" sz="quarter" idx="12"/>
          </p:nvPr>
        </p:nvSpPr>
        <p:spPr/>
        <p:txBody>
          <a:bodyPr/>
          <a:lstStyle/>
          <a:p>
            <a:fld id="{24051C87-E88E-4DB4-BBD2-EE2C9A0FB2AB}" type="slidenum">
              <a:rPr lang="en-US" altLang="zh-CN"/>
              <a:t>20</a:t>
            </a:fld>
            <a:endParaRPr lang="en-US" altLang="zh-CN"/>
          </a:p>
        </p:txBody>
      </p:sp>
      <p:pic>
        <p:nvPicPr>
          <p:cNvPr id="318468" name="Picture 4" descr="BS00561_"/>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84888" y="4508500"/>
            <a:ext cx="2371725" cy="185578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318467">
                                            <p:txEl>
                                              <p:pRg st="0" end="0"/>
                                            </p:txEl>
                                          </p:spTgt>
                                        </p:tgtEl>
                                        <p:attrNameLst>
                                          <p:attrName>style.visibility</p:attrName>
                                        </p:attrNameLst>
                                      </p:cBhvr>
                                      <p:to>
                                        <p:strVal val="visible"/>
                                      </p:to>
                                    </p:set>
                                    <p:animEffect transition="in" filter="dissolve">
                                      <p:cBhvr>
                                        <p:cTn id="7" dur="500"/>
                                        <p:tgtEl>
                                          <p:spTgt spid="31846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dur="500" fill="hold" grpId="0" nodeType="clickEffect">
                                  <p:stCondLst>
                                    <p:cond delay="0"/>
                                  </p:stCondLst>
                                  <p:childTnLst>
                                    <p:set>
                                      <p:cBhvr>
                                        <p:cTn id="11" dur="1" fill="hold">
                                          <p:stCondLst>
                                            <p:cond delay="0"/>
                                          </p:stCondLst>
                                        </p:cTn>
                                        <p:tgtEl>
                                          <p:spTgt spid="318467">
                                            <p:txEl>
                                              <p:pRg st="1" end="1"/>
                                            </p:txEl>
                                          </p:spTgt>
                                        </p:tgtEl>
                                        <p:attrNameLst>
                                          <p:attrName>style.visibility</p:attrName>
                                        </p:attrNameLst>
                                      </p:cBhvr>
                                      <p:to>
                                        <p:strVal val="visible"/>
                                      </p:to>
                                    </p:set>
                                    <p:animEffect transition="in" filter="dissolve">
                                      <p:cBhvr>
                                        <p:cTn id="12" dur="500"/>
                                        <p:tgtEl>
                                          <p:spTgt spid="31846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8467" grpId="0" uiExpand="1" build="p"/>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19490" name="Rectangle 2"/>
          <p:cNvSpPr>
            <a:spLocks noGrp="1" noChangeArrowheads="1"/>
          </p:cNvSpPr>
          <p:nvPr>
            <p:ph idx="1"/>
          </p:nvPr>
        </p:nvSpPr>
        <p:spPr>
          <a:xfrm>
            <a:off x="323850" y="1412875"/>
            <a:ext cx="8569325" cy="2665413"/>
          </a:xfrm>
          <a:solidFill>
            <a:schemeClr val="bg1"/>
          </a:solidFill>
        </p:spPr>
        <p:txBody>
          <a:bodyPr/>
          <a:lstStyle/>
          <a:p>
            <a:r>
              <a:rPr lang="zh-CN" altLang="en-US" b="1"/>
              <a:t>流动资产是指可以在一年内或超过一年营业周期内</a:t>
            </a:r>
            <a:r>
              <a:rPr lang="zh-CN" altLang="en-US" b="1">
                <a:latin typeface="Times New Roman" pitchFamily="18" charset="0"/>
              </a:rPr>
              <a:t>（对象不同，长短不同）</a:t>
            </a:r>
            <a:r>
              <a:rPr lang="zh-CN" altLang="en-US" b="1"/>
              <a:t>变现或者耗用的资产，包括现金、各种存款、短期投资、应收预付款和存货等。</a:t>
            </a:r>
          </a:p>
        </p:txBody>
      </p:sp>
      <p:sp>
        <p:nvSpPr>
          <p:cNvPr id="8" name="页脚占位符 4"/>
          <p:cNvSpPr>
            <a:spLocks noGrp="1"/>
          </p:cNvSpPr>
          <p:nvPr>
            <p:ph type="ftr" sz="quarter" idx="11"/>
          </p:nvPr>
        </p:nvSpPr>
        <p:spPr/>
        <p:txBody>
          <a:bodyPr/>
          <a:lstStyle/>
          <a:p>
            <a:r>
              <a:rPr lang="en-US" altLang="zh-CN"/>
              <a:t>第二章 现金流量及其构成</a:t>
            </a:r>
          </a:p>
        </p:txBody>
      </p:sp>
      <p:sp>
        <p:nvSpPr>
          <p:cNvPr id="9" name="灯片编号占位符 5"/>
          <p:cNvSpPr>
            <a:spLocks noGrp="1"/>
          </p:cNvSpPr>
          <p:nvPr>
            <p:ph type="sldNum" sz="quarter" idx="12"/>
          </p:nvPr>
        </p:nvSpPr>
        <p:spPr/>
        <p:txBody>
          <a:bodyPr/>
          <a:lstStyle/>
          <a:p>
            <a:fld id="{94E17FF5-56F4-4E0E-B1E1-257334B3977C}" type="slidenum">
              <a:rPr lang="en-US" altLang="zh-CN"/>
              <a:t>21</a:t>
            </a:fld>
            <a:endParaRPr lang="en-US" altLang="zh-CN"/>
          </a:p>
        </p:txBody>
      </p:sp>
      <p:sp>
        <p:nvSpPr>
          <p:cNvPr id="319491" name="AutoShape 3">
            <a:hlinkClick action="ppaction://noaction" highlightClick="1"/>
          </p:cNvPr>
          <p:cNvSpPr>
            <a:spLocks noChangeArrowheads="1"/>
          </p:cNvSpPr>
          <p:nvPr/>
        </p:nvSpPr>
        <p:spPr bwMode="auto">
          <a:xfrm>
            <a:off x="4067175" y="5734050"/>
            <a:ext cx="647700" cy="215900"/>
          </a:xfrm>
          <a:prstGeom prst="actionButtonBackPrevious">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marL="342900" indent="-342900">
              <a:spcBef>
                <a:spcPct val="20000"/>
              </a:spcBef>
              <a:buClr>
                <a:schemeClr val="folHlink"/>
              </a:buClr>
              <a:buSzPct val="60000"/>
              <a:buFont typeface="Wingdings" pitchFamily="2" charset="2"/>
              <a:buNone/>
            </a:pPr>
            <a:endParaRPr kumimoji="0" lang="zh-CN" altLang="zh-CN" sz="2800">
              <a:effectLst/>
            </a:endParaRPr>
          </a:p>
        </p:txBody>
      </p:sp>
      <p:sp>
        <p:nvSpPr>
          <p:cNvPr id="319492" name="AutoShape 4">
            <a:hlinkClick action="ppaction://hlinkshowjump?jump=nextslide" highlightClick="1"/>
          </p:cNvPr>
          <p:cNvSpPr>
            <a:spLocks noChangeArrowheads="1"/>
          </p:cNvSpPr>
          <p:nvPr/>
        </p:nvSpPr>
        <p:spPr bwMode="auto">
          <a:xfrm>
            <a:off x="3924300" y="6642100"/>
            <a:ext cx="647700" cy="215900"/>
          </a:xfrm>
          <a:prstGeom prst="actionButtonBackPrevious">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19493" name="Rectangle 5"/>
          <p:cNvSpPr>
            <a:spLocks noChangeArrowheads="1"/>
          </p:cNvSpPr>
          <p:nvPr/>
        </p:nvSpPr>
        <p:spPr bwMode="auto">
          <a:xfrm>
            <a:off x="395288" y="3716338"/>
            <a:ext cx="8569325" cy="2735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marL="342900" indent="-342900" algn="l">
              <a:spcBef>
                <a:spcPct val="20000"/>
              </a:spcBef>
              <a:buClr>
                <a:schemeClr val="folHlink"/>
              </a:buClr>
              <a:buSzPct val="60000"/>
              <a:buFont typeface="Wingdings" pitchFamily="2" charset="2"/>
              <a:buChar char="n"/>
            </a:pPr>
            <a:r>
              <a:rPr lang="zh-CN" altLang="en-US" sz="3200">
                <a:solidFill>
                  <a:schemeClr val="tx2"/>
                </a:solidFill>
                <a:effectLst/>
                <a:latin typeface="Tahoma" pitchFamily="34" charset="0"/>
              </a:rPr>
              <a:t>流动负债是指偿还期在一年或超过一年的一个营业周期以内的债务，包括短期借款、应付帐款、应交税金、应付利润、应付福利费。</a:t>
            </a:r>
          </a:p>
        </p:txBody>
      </p:sp>
      <p:pic>
        <p:nvPicPr>
          <p:cNvPr id="319494" name="Picture 6" descr="bgeuromini_e0"/>
          <p:cNvPicPr>
            <a:picLocks noChangeAspect="1" noChangeArrowheads="1" noCrop="1"/>
          </p:cNvPicPr>
          <p:nvPr/>
        </p:nvPicPr>
        <p:blipFill>
          <a:blip r:embed="rId2">
            <a:extLst>
              <a:ext uri="{28A0092B-C50C-407E-A947-70E740481C1C}">
                <a14:useLocalDpi xmlns:a14="http://schemas.microsoft.com/office/drawing/2010/main" val="0"/>
              </a:ext>
            </a:extLst>
          </a:blip>
          <a:stretch>
            <a:fillRect/>
          </a:stretch>
        </p:blipFill>
        <p:spPr bwMode="auto">
          <a:xfrm>
            <a:off x="7885113" y="260350"/>
            <a:ext cx="800100" cy="8001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319490">
                                            <p:bg/>
                                          </p:spTgt>
                                        </p:tgtEl>
                                        <p:attrNameLst>
                                          <p:attrName>style.visibility</p:attrName>
                                        </p:attrNameLst>
                                      </p:cBhvr>
                                      <p:to>
                                        <p:strVal val="visible"/>
                                      </p:to>
                                    </p:set>
                                    <p:animEffect transition="in" filter="slide(fromBottom)">
                                      <p:cBhvr>
                                        <p:cTn id="7" dur="500"/>
                                        <p:tgtEl>
                                          <p:spTgt spid="319490">
                                            <p:bg/>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4" dur="500" fill="hold" grpId="0" nodeType="clickEffect">
                                  <p:stCondLst>
                                    <p:cond delay="0"/>
                                  </p:stCondLst>
                                  <p:childTnLst>
                                    <p:set>
                                      <p:cBhvr>
                                        <p:cTn id="11" dur="1" fill="hold">
                                          <p:stCondLst>
                                            <p:cond delay="0"/>
                                          </p:stCondLst>
                                        </p:cTn>
                                        <p:tgtEl>
                                          <p:spTgt spid="319490">
                                            <p:txEl>
                                              <p:pRg st="0" end="0"/>
                                            </p:txEl>
                                          </p:spTgt>
                                        </p:tgtEl>
                                        <p:attrNameLst>
                                          <p:attrName>style.visibility</p:attrName>
                                        </p:attrNameLst>
                                      </p:cBhvr>
                                      <p:to>
                                        <p:strVal val="visible"/>
                                      </p:to>
                                    </p:set>
                                    <p:animEffect transition="in" filter="slide(fromBottom)">
                                      <p:cBhvr>
                                        <p:cTn id="12" dur="500"/>
                                        <p:tgtEl>
                                          <p:spTgt spid="319490">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2" presetClass="entr" presetSubtype="4" dur="500" fill="hold" grpId="0" nodeType="clickEffect">
                                  <p:stCondLst>
                                    <p:cond delay="0"/>
                                  </p:stCondLst>
                                  <p:childTnLst>
                                    <p:set>
                                      <p:cBhvr>
                                        <p:cTn id="16" dur="1" fill="hold">
                                          <p:stCondLst>
                                            <p:cond delay="0"/>
                                          </p:stCondLst>
                                        </p:cTn>
                                        <p:tgtEl>
                                          <p:spTgt spid="319493"/>
                                        </p:tgtEl>
                                        <p:attrNameLst>
                                          <p:attrName>style.visibility</p:attrName>
                                        </p:attrNameLst>
                                      </p:cBhvr>
                                      <p:to>
                                        <p:strVal val="visible"/>
                                      </p:to>
                                    </p:set>
                                    <p:animEffect transition="in" filter="slide(fromBottom)">
                                      <p:cBhvr>
                                        <p:cTn id="17" dur="500"/>
                                        <p:tgtEl>
                                          <p:spTgt spid="3194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9490" grpId="0" uiExpand="1" build="p" animBg="1"/>
      <p:bldP spid="319493"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1" name="页脚占位符 2"/>
          <p:cNvSpPr>
            <a:spLocks noGrp="1"/>
          </p:cNvSpPr>
          <p:nvPr>
            <p:ph type="ftr" sz="quarter" idx="11"/>
          </p:nvPr>
        </p:nvSpPr>
        <p:spPr/>
        <p:txBody>
          <a:bodyPr/>
          <a:lstStyle/>
          <a:p>
            <a:r>
              <a:rPr lang="en-US" altLang="zh-CN"/>
              <a:t>第二章 现金流量及其构成</a:t>
            </a:r>
          </a:p>
        </p:txBody>
      </p:sp>
      <p:sp>
        <p:nvSpPr>
          <p:cNvPr id="52" name="灯片编号占位符 3"/>
          <p:cNvSpPr>
            <a:spLocks noGrp="1"/>
          </p:cNvSpPr>
          <p:nvPr>
            <p:ph type="sldNum" sz="quarter" idx="12"/>
          </p:nvPr>
        </p:nvSpPr>
        <p:spPr/>
        <p:txBody>
          <a:bodyPr/>
          <a:lstStyle/>
          <a:p>
            <a:fld id="{5DA2739C-7A9D-4D2A-8B79-7563D0B3E1D5}" type="slidenum">
              <a:rPr lang="en-US" altLang="zh-CN"/>
              <a:t>22</a:t>
            </a:fld>
            <a:endParaRPr lang="en-US" altLang="zh-CN"/>
          </a:p>
        </p:txBody>
      </p:sp>
      <p:sp>
        <p:nvSpPr>
          <p:cNvPr id="323586" name="Text Box 2"/>
          <p:cNvSpPr txBox="1">
            <a:spLocks noChangeArrowheads="1"/>
          </p:cNvSpPr>
          <p:nvPr/>
        </p:nvSpPr>
        <p:spPr bwMode="auto">
          <a:xfrm>
            <a:off x="1152525" y="2514600"/>
            <a:ext cx="549275" cy="1323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20000"/>
              </a:spcBef>
              <a:buClr>
                <a:schemeClr val="tx2"/>
              </a:buClr>
              <a:buSzPct val="90000"/>
              <a:buFont typeface="Symbol" pitchFamily="18" charset="2"/>
              <a:buNone/>
            </a:pPr>
            <a:r>
              <a:rPr lang="zh-CN" altLang="en-US" sz="2400">
                <a:effectLst/>
              </a:rPr>
              <a:t>流动资产</a:t>
            </a:r>
          </a:p>
        </p:txBody>
      </p:sp>
      <p:sp>
        <p:nvSpPr>
          <p:cNvPr id="323587" name="Text Box 3"/>
          <p:cNvSpPr txBox="1">
            <a:spLocks noChangeArrowheads="1"/>
          </p:cNvSpPr>
          <p:nvPr/>
        </p:nvSpPr>
        <p:spPr bwMode="auto">
          <a:xfrm>
            <a:off x="6629400" y="92075"/>
            <a:ext cx="22860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20000"/>
              </a:spcBef>
              <a:buClr>
                <a:schemeClr val="tx2"/>
              </a:buClr>
              <a:buSzPct val="90000"/>
              <a:buFont typeface="Symbol" pitchFamily="18" charset="2"/>
              <a:buNone/>
            </a:pPr>
            <a:r>
              <a:rPr lang="zh-CN" altLang="en-US" sz="2400">
                <a:effectLst/>
              </a:rPr>
              <a:t>现金</a:t>
            </a:r>
          </a:p>
          <a:p>
            <a:pPr algn="l">
              <a:lnSpc>
                <a:spcPct val="80000"/>
              </a:lnSpc>
              <a:spcBef>
                <a:spcPct val="20000"/>
              </a:spcBef>
              <a:buClr>
                <a:schemeClr val="tx2"/>
              </a:buClr>
              <a:buSzPct val="90000"/>
              <a:buFont typeface="Symbol" pitchFamily="18" charset="2"/>
              <a:buNone/>
            </a:pPr>
            <a:r>
              <a:rPr lang="zh-CN" altLang="en-US" sz="2400">
                <a:effectLst/>
              </a:rPr>
              <a:t>银行存款</a:t>
            </a:r>
          </a:p>
        </p:txBody>
      </p:sp>
      <p:sp>
        <p:nvSpPr>
          <p:cNvPr id="323588" name="Text Box 4"/>
          <p:cNvSpPr txBox="1">
            <a:spLocks noChangeArrowheads="1"/>
          </p:cNvSpPr>
          <p:nvPr/>
        </p:nvSpPr>
        <p:spPr bwMode="auto">
          <a:xfrm>
            <a:off x="6597650" y="1279525"/>
            <a:ext cx="1403350" cy="1114425"/>
          </a:xfrm>
          <a:prstGeom prst="rect">
            <a:avLst/>
          </a:prstGeom>
          <a:solidFill>
            <a:schemeClr val="bg1"/>
          </a:solidFill>
          <a:ln>
            <a:noFill/>
          </a:ln>
          <a:effectLst/>
          <a:extLst>
            <a:ext uri="{91240B29-F687-4F45-9708-019B960494DF}">
              <a14:hiddenLine xmlns:a14="http://schemas.microsoft.com/office/drawing/2010/main" w="12700" cap="sq">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lnSpc>
                <a:spcPct val="80000"/>
              </a:lnSpc>
              <a:spcBef>
                <a:spcPct val="20000"/>
              </a:spcBef>
              <a:buClr>
                <a:schemeClr val="tx2"/>
              </a:buClr>
              <a:buSzPct val="90000"/>
              <a:buFont typeface="Symbol" pitchFamily="18" charset="2"/>
              <a:buNone/>
            </a:pPr>
            <a:r>
              <a:rPr lang="zh-CN" altLang="en-US" sz="2400">
                <a:effectLst/>
              </a:rPr>
              <a:t>应收账款</a:t>
            </a:r>
          </a:p>
          <a:p>
            <a:pPr algn="l">
              <a:lnSpc>
                <a:spcPct val="80000"/>
              </a:lnSpc>
              <a:spcBef>
                <a:spcPct val="20000"/>
              </a:spcBef>
              <a:buClr>
                <a:schemeClr val="tx2"/>
              </a:buClr>
              <a:buSzPct val="90000"/>
              <a:buFont typeface="Symbol" pitchFamily="18" charset="2"/>
              <a:buNone/>
            </a:pPr>
            <a:r>
              <a:rPr lang="zh-CN" altLang="en-US" sz="2400">
                <a:effectLst/>
              </a:rPr>
              <a:t>预付贷款</a:t>
            </a:r>
          </a:p>
          <a:p>
            <a:pPr algn="l">
              <a:lnSpc>
                <a:spcPct val="80000"/>
              </a:lnSpc>
              <a:spcBef>
                <a:spcPct val="20000"/>
              </a:spcBef>
              <a:buClr>
                <a:schemeClr val="tx2"/>
              </a:buClr>
              <a:buSzPct val="90000"/>
              <a:buFont typeface="Symbol" pitchFamily="18" charset="2"/>
              <a:buNone/>
            </a:pPr>
            <a:r>
              <a:rPr lang="zh-CN" altLang="en-US" sz="2400">
                <a:effectLst/>
              </a:rPr>
              <a:t>待摊费用</a:t>
            </a:r>
          </a:p>
        </p:txBody>
      </p:sp>
      <p:sp>
        <p:nvSpPr>
          <p:cNvPr id="323589" name="Text Box 5"/>
          <p:cNvSpPr txBox="1">
            <a:spLocks noChangeArrowheads="1"/>
          </p:cNvSpPr>
          <p:nvPr/>
        </p:nvSpPr>
        <p:spPr bwMode="auto">
          <a:xfrm>
            <a:off x="6673850" y="2703513"/>
            <a:ext cx="2339975" cy="3451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20000"/>
              </a:spcBef>
              <a:buClr>
                <a:schemeClr val="tx2"/>
              </a:buClr>
              <a:buSzPct val="90000"/>
              <a:buFont typeface="Symbol" pitchFamily="18" charset="2"/>
              <a:buNone/>
            </a:pPr>
            <a:r>
              <a:rPr lang="zh-CN" altLang="en-US" sz="2400">
                <a:effectLst/>
              </a:rPr>
              <a:t>原料及主要材料</a:t>
            </a:r>
          </a:p>
          <a:p>
            <a:pPr algn="l">
              <a:lnSpc>
                <a:spcPct val="80000"/>
              </a:lnSpc>
              <a:spcBef>
                <a:spcPct val="20000"/>
              </a:spcBef>
              <a:buClr>
                <a:schemeClr val="tx2"/>
              </a:buClr>
              <a:buSzPct val="90000"/>
              <a:buFont typeface="Symbol" pitchFamily="18" charset="2"/>
              <a:buNone/>
            </a:pPr>
            <a:r>
              <a:rPr lang="zh-CN" altLang="en-US" sz="2400">
                <a:effectLst/>
              </a:rPr>
              <a:t>辅助材料</a:t>
            </a:r>
          </a:p>
          <a:p>
            <a:pPr algn="l">
              <a:spcBef>
                <a:spcPct val="20000"/>
              </a:spcBef>
              <a:buClr>
                <a:schemeClr val="tx2"/>
              </a:buClr>
              <a:buSzPct val="90000"/>
              <a:buFont typeface="Symbol" pitchFamily="18" charset="2"/>
              <a:buNone/>
            </a:pPr>
            <a:r>
              <a:rPr lang="zh-CN" altLang="en-US" sz="2400">
                <a:effectLst/>
              </a:rPr>
              <a:t>燃料</a:t>
            </a:r>
          </a:p>
          <a:p>
            <a:pPr algn="l">
              <a:spcBef>
                <a:spcPct val="20000"/>
              </a:spcBef>
              <a:buClr>
                <a:schemeClr val="tx2"/>
              </a:buClr>
              <a:buSzPct val="90000"/>
              <a:buFont typeface="Symbol" pitchFamily="18" charset="2"/>
              <a:buNone/>
            </a:pPr>
            <a:r>
              <a:rPr lang="zh-CN" altLang="en-US" sz="2400">
                <a:effectLst/>
              </a:rPr>
              <a:t>包装物</a:t>
            </a:r>
          </a:p>
          <a:p>
            <a:pPr algn="l">
              <a:spcBef>
                <a:spcPct val="20000"/>
              </a:spcBef>
              <a:buClr>
                <a:schemeClr val="tx2"/>
              </a:buClr>
              <a:buSzPct val="90000"/>
              <a:buFont typeface="Symbol" pitchFamily="18" charset="2"/>
              <a:buNone/>
            </a:pPr>
            <a:r>
              <a:rPr lang="zh-CN" altLang="en-US" sz="2400">
                <a:effectLst/>
              </a:rPr>
              <a:t>低值易耗品</a:t>
            </a:r>
          </a:p>
          <a:p>
            <a:pPr algn="l">
              <a:spcBef>
                <a:spcPct val="20000"/>
              </a:spcBef>
              <a:buClr>
                <a:schemeClr val="tx2"/>
              </a:buClr>
              <a:buSzPct val="90000"/>
              <a:buFont typeface="Symbol" pitchFamily="18" charset="2"/>
              <a:buNone/>
            </a:pPr>
            <a:r>
              <a:rPr lang="zh-CN" altLang="en-US" sz="2400">
                <a:effectLst/>
              </a:rPr>
              <a:t>在产品</a:t>
            </a:r>
          </a:p>
          <a:p>
            <a:pPr algn="l">
              <a:spcBef>
                <a:spcPct val="20000"/>
              </a:spcBef>
              <a:buClr>
                <a:schemeClr val="tx2"/>
              </a:buClr>
              <a:buSzPct val="90000"/>
              <a:buFont typeface="Symbol" pitchFamily="18" charset="2"/>
              <a:buNone/>
            </a:pPr>
            <a:r>
              <a:rPr lang="zh-CN" altLang="en-US" sz="2400">
                <a:effectLst/>
              </a:rPr>
              <a:t>外购产品</a:t>
            </a:r>
          </a:p>
          <a:p>
            <a:pPr algn="l">
              <a:spcBef>
                <a:spcPct val="20000"/>
              </a:spcBef>
              <a:buClr>
                <a:schemeClr val="tx2"/>
              </a:buClr>
              <a:buSzPct val="90000"/>
              <a:buFont typeface="Symbol" pitchFamily="18" charset="2"/>
              <a:buNone/>
            </a:pPr>
            <a:r>
              <a:rPr lang="zh-CN" altLang="en-US" sz="2400">
                <a:effectLst/>
              </a:rPr>
              <a:t>产成品等</a:t>
            </a:r>
          </a:p>
        </p:txBody>
      </p:sp>
      <p:sp>
        <p:nvSpPr>
          <p:cNvPr id="323590" name="Text Box 6"/>
          <p:cNvSpPr txBox="1">
            <a:spLocks noChangeArrowheads="1"/>
          </p:cNvSpPr>
          <p:nvPr/>
        </p:nvSpPr>
        <p:spPr bwMode="auto">
          <a:xfrm>
            <a:off x="2286000" y="1676400"/>
            <a:ext cx="1676400" cy="457200"/>
          </a:xfrm>
          <a:prstGeom prst="rect">
            <a:avLst/>
          </a:prstGeom>
          <a:solidFill>
            <a:schemeClr val="bg1"/>
          </a:solidFill>
          <a:ln>
            <a:noFill/>
          </a:ln>
          <a:effectLst/>
          <a:extLst>
            <a:ext uri="{91240B29-F687-4F45-9708-019B960494DF}">
              <a14:hiddenLine xmlns:a14="http://schemas.microsoft.com/office/drawing/2010/main" w="12700" cap="sq">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20000"/>
              </a:spcBef>
              <a:buClr>
                <a:schemeClr val="tx2"/>
              </a:buClr>
              <a:buSzPct val="90000"/>
              <a:buFont typeface="Symbol" pitchFamily="18" charset="2"/>
              <a:buNone/>
            </a:pPr>
            <a:r>
              <a:rPr lang="zh-CN" altLang="en-US" sz="2400">
                <a:effectLst/>
              </a:rPr>
              <a:t>流动资金</a:t>
            </a:r>
          </a:p>
        </p:txBody>
      </p:sp>
      <p:sp>
        <p:nvSpPr>
          <p:cNvPr id="323591" name="Text Box 7"/>
          <p:cNvSpPr txBox="1">
            <a:spLocks noChangeArrowheads="1"/>
          </p:cNvSpPr>
          <p:nvPr/>
        </p:nvSpPr>
        <p:spPr bwMode="auto">
          <a:xfrm>
            <a:off x="2330450" y="5486400"/>
            <a:ext cx="14097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20000"/>
              </a:spcBef>
              <a:buClr>
                <a:schemeClr val="tx2"/>
              </a:buClr>
              <a:buSzPct val="90000"/>
              <a:buFont typeface="Symbol" pitchFamily="18" charset="2"/>
              <a:buNone/>
            </a:pPr>
            <a:r>
              <a:rPr lang="zh-CN" altLang="en-US" sz="2400">
                <a:effectLst/>
              </a:rPr>
              <a:t>流动负债</a:t>
            </a:r>
          </a:p>
        </p:txBody>
      </p:sp>
      <p:sp>
        <p:nvSpPr>
          <p:cNvPr id="323592" name="Text Box 8"/>
          <p:cNvSpPr txBox="1">
            <a:spLocks noChangeArrowheads="1"/>
          </p:cNvSpPr>
          <p:nvPr/>
        </p:nvSpPr>
        <p:spPr bwMode="auto">
          <a:xfrm>
            <a:off x="4337050" y="280988"/>
            <a:ext cx="14097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20000"/>
              </a:spcBef>
              <a:buClr>
                <a:schemeClr val="tx2"/>
              </a:buClr>
              <a:buSzPct val="90000"/>
              <a:buFont typeface="Symbol" pitchFamily="18" charset="2"/>
              <a:buNone/>
            </a:pPr>
            <a:r>
              <a:rPr lang="zh-CN" altLang="en-US" sz="2400">
                <a:effectLst/>
              </a:rPr>
              <a:t>货币资金</a:t>
            </a:r>
          </a:p>
        </p:txBody>
      </p:sp>
      <p:sp>
        <p:nvSpPr>
          <p:cNvPr id="323593" name="Text Box 9"/>
          <p:cNvSpPr txBox="1">
            <a:spLocks noChangeArrowheads="1"/>
          </p:cNvSpPr>
          <p:nvPr/>
        </p:nvSpPr>
        <p:spPr bwMode="auto">
          <a:xfrm>
            <a:off x="4211638" y="1347788"/>
            <a:ext cx="1630362" cy="895350"/>
          </a:xfrm>
          <a:prstGeom prst="rect">
            <a:avLst/>
          </a:prstGeom>
          <a:solidFill>
            <a:schemeClr val="bg1"/>
          </a:solidFill>
          <a:ln>
            <a:noFill/>
          </a:ln>
          <a:effectLst/>
          <a:extLst>
            <a:ext uri="{91240B29-F687-4F45-9708-019B960494DF}">
              <a14:hiddenLine xmlns:a14="http://schemas.microsoft.com/office/drawing/2010/main" w="12700" cap="sq">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tx2"/>
              </a:buClr>
              <a:buSzPct val="90000"/>
              <a:buFont typeface="Symbol" pitchFamily="18" charset="2"/>
              <a:buNone/>
            </a:pPr>
            <a:r>
              <a:rPr lang="zh-CN" altLang="en-US" sz="2400">
                <a:effectLst/>
              </a:rPr>
              <a:t>应收及</a:t>
            </a:r>
          </a:p>
          <a:p>
            <a:pPr>
              <a:spcBef>
                <a:spcPct val="20000"/>
              </a:spcBef>
              <a:buClr>
                <a:schemeClr val="tx2"/>
              </a:buClr>
              <a:buSzPct val="90000"/>
              <a:buFont typeface="Symbol" pitchFamily="18" charset="2"/>
              <a:buNone/>
            </a:pPr>
            <a:r>
              <a:rPr lang="zh-CN" altLang="en-US" sz="2400">
                <a:effectLst/>
              </a:rPr>
              <a:t>预付款项</a:t>
            </a:r>
          </a:p>
        </p:txBody>
      </p:sp>
      <p:sp>
        <p:nvSpPr>
          <p:cNvPr id="323594" name="Text Box 10"/>
          <p:cNvSpPr txBox="1">
            <a:spLocks noChangeArrowheads="1"/>
          </p:cNvSpPr>
          <p:nvPr/>
        </p:nvSpPr>
        <p:spPr bwMode="auto">
          <a:xfrm>
            <a:off x="4768850" y="4038600"/>
            <a:ext cx="10223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20000"/>
              </a:spcBef>
              <a:buClr>
                <a:schemeClr val="tx2"/>
              </a:buClr>
              <a:buSzPct val="90000"/>
              <a:buFont typeface="Symbol" pitchFamily="18" charset="2"/>
              <a:buNone/>
            </a:pPr>
            <a:r>
              <a:rPr lang="zh-CN" altLang="en-US" sz="2400">
                <a:effectLst/>
              </a:rPr>
              <a:t>存货</a:t>
            </a:r>
          </a:p>
        </p:txBody>
      </p:sp>
      <p:sp>
        <p:nvSpPr>
          <p:cNvPr id="323595" name="Text Box 11"/>
          <p:cNvSpPr txBox="1">
            <a:spLocks noChangeArrowheads="1"/>
          </p:cNvSpPr>
          <p:nvPr/>
        </p:nvSpPr>
        <p:spPr bwMode="auto">
          <a:xfrm>
            <a:off x="4464050" y="5310188"/>
            <a:ext cx="1403350" cy="895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20000"/>
              </a:spcBef>
              <a:buClr>
                <a:schemeClr val="tx2"/>
              </a:buClr>
              <a:buSzPct val="90000"/>
              <a:buFont typeface="Symbol" pitchFamily="18" charset="2"/>
              <a:buNone/>
            </a:pPr>
            <a:r>
              <a:rPr lang="zh-CN" altLang="en-US" sz="2400">
                <a:effectLst/>
              </a:rPr>
              <a:t>应付账款</a:t>
            </a:r>
          </a:p>
          <a:p>
            <a:pPr algn="l">
              <a:spcBef>
                <a:spcPct val="20000"/>
              </a:spcBef>
              <a:buClr>
                <a:schemeClr val="tx2"/>
              </a:buClr>
              <a:buSzPct val="90000"/>
              <a:buFont typeface="Symbol" pitchFamily="18" charset="2"/>
              <a:buNone/>
            </a:pPr>
            <a:r>
              <a:rPr lang="zh-CN" altLang="en-US" sz="2400">
                <a:effectLst/>
              </a:rPr>
              <a:t>短期借款</a:t>
            </a:r>
          </a:p>
        </p:txBody>
      </p:sp>
      <p:grpSp>
        <p:nvGrpSpPr>
          <p:cNvPr id="323596" name="Group 12"/>
          <p:cNvGrpSpPr/>
          <p:nvPr/>
        </p:nvGrpSpPr>
        <p:grpSpPr>
          <a:xfrm>
            <a:off x="3733800" y="533400"/>
            <a:ext cx="533400" cy="3810000"/>
            <a:chOff x="2160" y="336"/>
            <a:chExt cx="576" cy="2448"/>
          </a:xfrm>
        </p:grpSpPr>
        <p:sp>
          <p:nvSpPr>
            <p:cNvPr id="323597" name="Line 13"/>
            <p:cNvSpPr>
              <a:spLocks noChangeShapeType="1"/>
            </p:cNvSpPr>
            <p:nvPr/>
          </p:nvSpPr>
          <p:spPr bwMode="auto">
            <a:xfrm flipH="1">
              <a:off x="2448" y="336"/>
              <a:ext cx="0" cy="2448"/>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598" name="Line 14"/>
            <p:cNvSpPr>
              <a:spLocks noChangeShapeType="1"/>
            </p:cNvSpPr>
            <p:nvPr/>
          </p:nvSpPr>
          <p:spPr bwMode="auto">
            <a:xfrm>
              <a:off x="2448" y="336"/>
              <a:ext cx="288"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599" name="Line 15"/>
            <p:cNvSpPr>
              <a:spLocks noChangeShapeType="1"/>
            </p:cNvSpPr>
            <p:nvPr/>
          </p:nvSpPr>
          <p:spPr bwMode="auto">
            <a:xfrm>
              <a:off x="2448" y="1200"/>
              <a:ext cx="288"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00" name="Line 16"/>
            <p:cNvSpPr>
              <a:spLocks noChangeShapeType="1"/>
            </p:cNvSpPr>
            <p:nvPr/>
          </p:nvSpPr>
          <p:spPr bwMode="auto">
            <a:xfrm>
              <a:off x="2448" y="2784"/>
              <a:ext cx="288"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01" name="Line 17"/>
            <p:cNvSpPr>
              <a:spLocks noChangeShapeType="1"/>
            </p:cNvSpPr>
            <p:nvPr/>
          </p:nvSpPr>
          <p:spPr bwMode="auto">
            <a:xfrm>
              <a:off x="2160" y="1200"/>
              <a:ext cx="288"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grpSp>
        <p:nvGrpSpPr>
          <p:cNvPr id="323602" name="Group 18"/>
          <p:cNvGrpSpPr/>
          <p:nvPr/>
        </p:nvGrpSpPr>
        <p:grpSpPr>
          <a:xfrm>
            <a:off x="3733800" y="5486400"/>
            <a:ext cx="609600" cy="533400"/>
            <a:chOff x="2400" y="3456"/>
            <a:chExt cx="384" cy="336"/>
          </a:xfrm>
        </p:grpSpPr>
        <p:sp>
          <p:nvSpPr>
            <p:cNvPr id="323603" name="Line 19"/>
            <p:cNvSpPr>
              <a:spLocks noChangeShapeType="1"/>
            </p:cNvSpPr>
            <p:nvPr/>
          </p:nvSpPr>
          <p:spPr bwMode="auto">
            <a:xfrm>
              <a:off x="2400" y="3600"/>
              <a:ext cx="192"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04" name="Line 20"/>
            <p:cNvSpPr>
              <a:spLocks noChangeShapeType="1"/>
            </p:cNvSpPr>
            <p:nvPr/>
          </p:nvSpPr>
          <p:spPr bwMode="auto">
            <a:xfrm flipH="1">
              <a:off x="2592" y="3456"/>
              <a:ext cx="0" cy="336"/>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05" name="Line 21"/>
            <p:cNvSpPr>
              <a:spLocks noChangeShapeType="1"/>
            </p:cNvSpPr>
            <p:nvPr/>
          </p:nvSpPr>
          <p:spPr bwMode="auto">
            <a:xfrm>
              <a:off x="2592" y="3456"/>
              <a:ext cx="192"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06" name="Line 22"/>
            <p:cNvSpPr>
              <a:spLocks noChangeShapeType="1"/>
            </p:cNvSpPr>
            <p:nvPr/>
          </p:nvSpPr>
          <p:spPr bwMode="auto">
            <a:xfrm>
              <a:off x="2592" y="3792"/>
              <a:ext cx="192"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grpSp>
        <p:nvGrpSpPr>
          <p:cNvPr id="323607" name="Group 23"/>
          <p:cNvGrpSpPr/>
          <p:nvPr/>
        </p:nvGrpSpPr>
        <p:grpSpPr>
          <a:xfrm>
            <a:off x="1676400" y="1905000"/>
            <a:ext cx="533400" cy="3810000"/>
            <a:chOff x="1056" y="1152"/>
            <a:chExt cx="336" cy="2448"/>
          </a:xfrm>
        </p:grpSpPr>
        <p:sp>
          <p:nvSpPr>
            <p:cNvPr id="323608" name="Line 24"/>
            <p:cNvSpPr>
              <a:spLocks noChangeShapeType="1"/>
            </p:cNvSpPr>
            <p:nvPr/>
          </p:nvSpPr>
          <p:spPr bwMode="auto">
            <a:xfrm flipH="1">
              <a:off x="1224" y="1152"/>
              <a:ext cx="0" cy="2448"/>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09" name="Line 25"/>
            <p:cNvSpPr>
              <a:spLocks noChangeShapeType="1"/>
            </p:cNvSpPr>
            <p:nvPr/>
          </p:nvSpPr>
          <p:spPr bwMode="auto">
            <a:xfrm>
              <a:off x="1224" y="1152"/>
              <a:ext cx="168"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10" name="Line 26"/>
            <p:cNvSpPr>
              <a:spLocks noChangeShapeType="1"/>
            </p:cNvSpPr>
            <p:nvPr/>
          </p:nvSpPr>
          <p:spPr bwMode="auto">
            <a:xfrm>
              <a:off x="1224" y="3600"/>
              <a:ext cx="168"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11" name="Line 27"/>
            <p:cNvSpPr>
              <a:spLocks noChangeShapeType="1"/>
            </p:cNvSpPr>
            <p:nvPr/>
          </p:nvSpPr>
          <p:spPr bwMode="auto">
            <a:xfrm>
              <a:off x="1056" y="2016"/>
              <a:ext cx="168"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grpSp>
        <p:nvGrpSpPr>
          <p:cNvPr id="323612" name="Group 28"/>
          <p:cNvGrpSpPr/>
          <p:nvPr/>
        </p:nvGrpSpPr>
        <p:grpSpPr>
          <a:xfrm>
            <a:off x="5943600" y="228600"/>
            <a:ext cx="609600" cy="533400"/>
            <a:chOff x="2400" y="3456"/>
            <a:chExt cx="384" cy="336"/>
          </a:xfrm>
        </p:grpSpPr>
        <p:sp>
          <p:nvSpPr>
            <p:cNvPr id="323613" name="Line 29"/>
            <p:cNvSpPr>
              <a:spLocks noChangeShapeType="1"/>
            </p:cNvSpPr>
            <p:nvPr/>
          </p:nvSpPr>
          <p:spPr bwMode="auto">
            <a:xfrm>
              <a:off x="2400" y="3600"/>
              <a:ext cx="192"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14" name="Line 30"/>
            <p:cNvSpPr>
              <a:spLocks noChangeShapeType="1"/>
            </p:cNvSpPr>
            <p:nvPr/>
          </p:nvSpPr>
          <p:spPr bwMode="auto">
            <a:xfrm flipH="1">
              <a:off x="2592" y="3456"/>
              <a:ext cx="0" cy="336"/>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15" name="Line 31"/>
            <p:cNvSpPr>
              <a:spLocks noChangeShapeType="1"/>
            </p:cNvSpPr>
            <p:nvPr/>
          </p:nvSpPr>
          <p:spPr bwMode="auto">
            <a:xfrm>
              <a:off x="2592" y="3456"/>
              <a:ext cx="192"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16" name="Line 32"/>
            <p:cNvSpPr>
              <a:spLocks noChangeShapeType="1"/>
            </p:cNvSpPr>
            <p:nvPr/>
          </p:nvSpPr>
          <p:spPr bwMode="auto">
            <a:xfrm>
              <a:off x="2592" y="3792"/>
              <a:ext cx="192"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grpSp>
        <p:nvGrpSpPr>
          <p:cNvPr id="323617" name="Group 33"/>
          <p:cNvGrpSpPr/>
          <p:nvPr/>
        </p:nvGrpSpPr>
        <p:grpSpPr>
          <a:xfrm>
            <a:off x="5943600" y="1371600"/>
            <a:ext cx="609600" cy="838200"/>
            <a:chOff x="3696" y="864"/>
            <a:chExt cx="432" cy="528"/>
          </a:xfrm>
        </p:grpSpPr>
        <p:sp>
          <p:nvSpPr>
            <p:cNvPr id="323618" name="Line 34"/>
            <p:cNvSpPr>
              <a:spLocks noChangeShapeType="1"/>
            </p:cNvSpPr>
            <p:nvPr/>
          </p:nvSpPr>
          <p:spPr bwMode="auto">
            <a:xfrm flipH="1">
              <a:off x="3912" y="864"/>
              <a:ext cx="0" cy="528"/>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19" name="Line 35"/>
            <p:cNvSpPr>
              <a:spLocks noChangeShapeType="1"/>
            </p:cNvSpPr>
            <p:nvPr/>
          </p:nvSpPr>
          <p:spPr bwMode="auto">
            <a:xfrm>
              <a:off x="3912" y="864"/>
              <a:ext cx="216"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20" name="Line 36"/>
            <p:cNvSpPr>
              <a:spLocks noChangeShapeType="1"/>
            </p:cNvSpPr>
            <p:nvPr/>
          </p:nvSpPr>
          <p:spPr bwMode="auto">
            <a:xfrm>
              <a:off x="3912" y="1152"/>
              <a:ext cx="216"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21" name="Line 37"/>
            <p:cNvSpPr>
              <a:spLocks noChangeShapeType="1"/>
            </p:cNvSpPr>
            <p:nvPr/>
          </p:nvSpPr>
          <p:spPr bwMode="auto">
            <a:xfrm>
              <a:off x="3912" y="1392"/>
              <a:ext cx="216"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22" name="Line 38"/>
            <p:cNvSpPr>
              <a:spLocks noChangeShapeType="1"/>
            </p:cNvSpPr>
            <p:nvPr/>
          </p:nvSpPr>
          <p:spPr bwMode="auto">
            <a:xfrm>
              <a:off x="3696" y="1152"/>
              <a:ext cx="216"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grpSp>
        <p:nvGrpSpPr>
          <p:cNvPr id="323623" name="Group 39"/>
          <p:cNvGrpSpPr/>
          <p:nvPr/>
        </p:nvGrpSpPr>
        <p:grpSpPr>
          <a:xfrm>
            <a:off x="5943600" y="2895600"/>
            <a:ext cx="685800" cy="3048000"/>
            <a:chOff x="3744" y="1824"/>
            <a:chExt cx="432" cy="1920"/>
          </a:xfrm>
        </p:grpSpPr>
        <p:sp>
          <p:nvSpPr>
            <p:cNvPr id="323624" name="Line 40"/>
            <p:cNvSpPr>
              <a:spLocks noChangeShapeType="1"/>
            </p:cNvSpPr>
            <p:nvPr/>
          </p:nvSpPr>
          <p:spPr bwMode="auto">
            <a:xfrm flipH="1">
              <a:off x="3960" y="1824"/>
              <a:ext cx="0" cy="192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25" name="Line 41"/>
            <p:cNvSpPr>
              <a:spLocks noChangeShapeType="1"/>
            </p:cNvSpPr>
            <p:nvPr/>
          </p:nvSpPr>
          <p:spPr bwMode="auto">
            <a:xfrm>
              <a:off x="3960" y="1824"/>
              <a:ext cx="216"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26" name="Line 42"/>
            <p:cNvSpPr>
              <a:spLocks noChangeShapeType="1"/>
            </p:cNvSpPr>
            <p:nvPr/>
          </p:nvSpPr>
          <p:spPr bwMode="auto">
            <a:xfrm>
              <a:off x="3960" y="2112"/>
              <a:ext cx="216"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27" name="Line 43"/>
            <p:cNvSpPr>
              <a:spLocks noChangeShapeType="1"/>
            </p:cNvSpPr>
            <p:nvPr/>
          </p:nvSpPr>
          <p:spPr bwMode="auto">
            <a:xfrm>
              <a:off x="3960" y="2352"/>
              <a:ext cx="216"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28" name="Line 44"/>
            <p:cNvSpPr>
              <a:spLocks noChangeShapeType="1"/>
            </p:cNvSpPr>
            <p:nvPr/>
          </p:nvSpPr>
          <p:spPr bwMode="auto">
            <a:xfrm>
              <a:off x="3960" y="2640"/>
              <a:ext cx="216"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29" name="Line 45"/>
            <p:cNvSpPr>
              <a:spLocks noChangeShapeType="1"/>
            </p:cNvSpPr>
            <p:nvPr/>
          </p:nvSpPr>
          <p:spPr bwMode="auto">
            <a:xfrm>
              <a:off x="3960" y="2928"/>
              <a:ext cx="216"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30" name="Line 46"/>
            <p:cNvSpPr>
              <a:spLocks noChangeShapeType="1"/>
            </p:cNvSpPr>
            <p:nvPr/>
          </p:nvSpPr>
          <p:spPr bwMode="auto">
            <a:xfrm>
              <a:off x="3960" y="3168"/>
              <a:ext cx="216"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31" name="Line 47"/>
            <p:cNvSpPr>
              <a:spLocks noChangeShapeType="1"/>
            </p:cNvSpPr>
            <p:nvPr/>
          </p:nvSpPr>
          <p:spPr bwMode="auto">
            <a:xfrm>
              <a:off x="3960" y="3456"/>
              <a:ext cx="216"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32" name="Line 48"/>
            <p:cNvSpPr>
              <a:spLocks noChangeShapeType="1"/>
            </p:cNvSpPr>
            <p:nvPr/>
          </p:nvSpPr>
          <p:spPr bwMode="auto">
            <a:xfrm>
              <a:off x="3960" y="3744"/>
              <a:ext cx="216"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3633" name="Line 49"/>
            <p:cNvSpPr>
              <a:spLocks noChangeShapeType="1"/>
            </p:cNvSpPr>
            <p:nvPr/>
          </p:nvSpPr>
          <p:spPr bwMode="auto">
            <a:xfrm>
              <a:off x="3744" y="2736"/>
              <a:ext cx="216" cy="0"/>
            </a:xfrm>
            <a:prstGeom prst="line">
              <a:avLst/>
            </a:prstGeom>
            <a:noFill/>
            <a:ln w="1270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8" dur="500" fill="hold" grpId="0" nodeType="clickEffect">
                                  <p:stCondLst>
                                    <p:cond delay="0"/>
                                  </p:stCondLst>
                                  <p:childTnLst>
                                    <p:set>
                                      <p:cBhvr>
                                        <p:cTn id="6" dur="1" fill="hold">
                                          <p:stCondLst>
                                            <p:cond delay="0"/>
                                          </p:stCondLst>
                                        </p:cTn>
                                        <p:tgtEl>
                                          <p:spTgt spid="323586"/>
                                        </p:tgtEl>
                                        <p:attrNameLst>
                                          <p:attrName>style.visibility</p:attrName>
                                        </p:attrNameLst>
                                      </p:cBhvr>
                                      <p:to>
                                        <p:strVal val="visible"/>
                                      </p:to>
                                    </p:set>
                                    <p:animEffect transition="in" filter="slide(fromLeft)">
                                      <p:cBhvr>
                                        <p:cTn id="7" dur="500"/>
                                        <p:tgtEl>
                                          <p:spTgt spid="323586"/>
                                        </p:tgtEl>
                                      </p:cBhvr>
                                    </p:animEffect>
                                  </p:childTnLst>
                                </p:cTn>
                              </p:par>
                            </p:childTnLst>
                          </p:cTn>
                        </p:par>
                        <p:par>
                          <p:cTn id="8" fill="hold" nodeType="afterGroup">
                            <p:stCondLst>
                              <p:cond delay="500"/>
                            </p:stCondLst>
                            <p:childTnLst>
                              <p:par>
                                <p:cTn id="9" presetID="9" presetClass="entr" presetSubtype="0" dur="500" fill="hold" nodeType="afterEffect">
                                  <p:stCondLst>
                                    <p:cond delay="1000"/>
                                  </p:stCondLst>
                                  <p:childTnLst>
                                    <p:set>
                                      <p:cBhvr>
                                        <p:cTn id="10" dur="1" fill="hold">
                                          <p:stCondLst>
                                            <p:cond delay="0"/>
                                          </p:stCondLst>
                                        </p:cTn>
                                        <p:tgtEl>
                                          <p:spTgt spid="323607"/>
                                        </p:tgtEl>
                                        <p:attrNameLst>
                                          <p:attrName>style.visibility</p:attrName>
                                        </p:attrNameLst>
                                      </p:cBhvr>
                                      <p:to>
                                        <p:strVal val="visible"/>
                                      </p:to>
                                    </p:set>
                                    <p:animEffect transition="in" filter="dissolve">
                                      <p:cBhvr>
                                        <p:cTn id="11" dur="500"/>
                                        <p:tgtEl>
                                          <p:spTgt spid="323607"/>
                                        </p:tgtEl>
                                      </p:cBhvr>
                                    </p:animEffect>
                                  </p:childTnLst>
                                </p:cTn>
                              </p:par>
                            </p:childTnLst>
                          </p:cTn>
                        </p:par>
                        <p:par>
                          <p:cTn id="12" fill="hold" nodeType="afterGroup">
                            <p:stCondLst>
                              <p:cond delay="2000"/>
                            </p:stCondLst>
                            <p:childTnLst>
                              <p:par>
                                <p:cTn id="13" presetID="12" presetClass="entr" presetSubtype="4" dur="500" fill="hold" grpId="0" nodeType="afterEffect">
                                  <p:stCondLst>
                                    <p:cond delay="1000"/>
                                  </p:stCondLst>
                                  <p:childTnLst>
                                    <p:set>
                                      <p:cBhvr>
                                        <p:cTn id="14" dur="1" fill="hold">
                                          <p:stCondLst>
                                            <p:cond delay="0"/>
                                          </p:stCondLst>
                                        </p:cTn>
                                        <p:tgtEl>
                                          <p:spTgt spid="323590"/>
                                        </p:tgtEl>
                                        <p:attrNameLst>
                                          <p:attrName>style.visibility</p:attrName>
                                        </p:attrNameLst>
                                      </p:cBhvr>
                                      <p:to>
                                        <p:strVal val="visible"/>
                                      </p:to>
                                    </p:set>
                                    <p:animEffect transition="in" filter="slide(fromBottom)">
                                      <p:cBhvr>
                                        <p:cTn id="15" dur="500"/>
                                        <p:tgtEl>
                                          <p:spTgt spid="323590"/>
                                        </p:tgtEl>
                                      </p:cBhvr>
                                    </p:animEffect>
                                  </p:childTnLst>
                                </p:cTn>
                              </p:par>
                            </p:childTnLst>
                          </p:cTn>
                        </p:par>
                        <p:par>
                          <p:cTn id="16" fill="hold" nodeType="afterGroup">
                            <p:stCondLst>
                              <p:cond delay="3500"/>
                            </p:stCondLst>
                            <p:childTnLst>
                              <p:par>
                                <p:cTn id="17" presetID="12" presetClass="entr" presetSubtype="4" dur="500" fill="hold" grpId="0" nodeType="afterEffect">
                                  <p:stCondLst>
                                    <p:cond delay="1000"/>
                                  </p:stCondLst>
                                  <p:childTnLst>
                                    <p:set>
                                      <p:cBhvr>
                                        <p:cTn id="18" dur="1" fill="hold">
                                          <p:stCondLst>
                                            <p:cond delay="0"/>
                                          </p:stCondLst>
                                        </p:cTn>
                                        <p:tgtEl>
                                          <p:spTgt spid="323591"/>
                                        </p:tgtEl>
                                        <p:attrNameLst>
                                          <p:attrName>style.visibility</p:attrName>
                                        </p:attrNameLst>
                                      </p:cBhvr>
                                      <p:to>
                                        <p:strVal val="visible"/>
                                      </p:to>
                                    </p:set>
                                    <p:animEffect transition="in" filter="slide(fromBottom)">
                                      <p:cBhvr>
                                        <p:cTn id="19" dur="500"/>
                                        <p:tgtEl>
                                          <p:spTgt spid="323591"/>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9" presetClass="entr" presetSubtype="0" dur="500" fill="hold" nodeType="clickEffect">
                                  <p:stCondLst>
                                    <p:cond delay="0"/>
                                  </p:stCondLst>
                                  <p:childTnLst>
                                    <p:set>
                                      <p:cBhvr>
                                        <p:cTn id="23" dur="1" fill="hold">
                                          <p:stCondLst>
                                            <p:cond delay="0"/>
                                          </p:stCondLst>
                                        </p:cTn>
                                        <p:tgtEl>
                                          <p:spTgt spid="323596"/>
                                        </p:tgtEl>
                                        <p:attrNameLst>
                                          <p:attrName>style.visibility</p:attrName>
                                        </p:attrNameLst>
                                      </p:cBhvr>
                                      <p:to>
                                        <p:strVal val="visible"/>
                                      </p:to>
                                    </p:set>
                                    <p:animEffect transition="in" filter="dissolve">
                                      <p:cBhvr>
                                        <p:cTn id="24" dur="500"/>
                                        <p:tgtEl>
                                          <p:spTgt spid="323596"/>
                                        </p:tgtEl>
                                      </p:cBhvr>
                                    </p:animEffect>
                                  </p:childTnLst>
                                </p:cTn>
                              </p:par>
                            </p:childTnLst>
                          </p:cTn>
                        </p:par>
                        <p:par>
                          <p:cTn id="25" fill="hold" nodeType="afterGroup">
                            <p:stCondLst>
                              <p:cond delay="500"/>
                            </p:stCondLst>
                            <p:childTnLst>
                              <p:par>
                                <p:cTn id="26" presetID="12" presetClass="entr" presetSubtype="4" dur="500" fill="hold" grpId="0" nodeType="afterEffect">
                                  <p:stCondLst>
                                    <p:cond delay="1000"/>
                                  </p:stCondLst>
                                  <p:childTnLst>
                                    <p:set>
                                      <p:cBhvr>
                                        <p:cTn id="27" dur="1" fill="hold">
                                          <p:stCondLst>
                                            <p:cond delay="0"/>
                                          </p:stCondLst>
                                        </p:cTn>
                                        <p:tgtEl>
                                          <p:spTgt spid="323592"/>
                                        </p:tgtEl>
                                        <p:attrNameLst>
                                          <p:attrName>style.visibility</p:attrName>
                                        </p:attrNameLst>
                                      </p:cBhvr>
                                      <p:to>
                                        <p:strVal val="visible"/>
                                      </p:to>
                                    </p:set>
                                    <p:animEffect transition="in" filter="slide(fromBottom)">
                                      <p:cBhvr>
                                        <p:cTn id="28" dur="500"/>
                                        <p:tgtEl>
                                          <p:spTgt spid="323592"/>
                                        </p:tgtEl>
                                      </p:cBhvr>
                                    </p:animEffect>
                                  </p:childTnLst>
                                </p:cTn>
                              </p:par>
                            </p:childTnLst>
                          </p:cTn>
                        </p:par>
                        <p:par>
                          <p:cTn id="29" fill="hold" nodeType="afterGroup">
                            <p:stCondLst>
                              <p:cond delay="2000"/>
                            </p:stCondLst>
                            <p:childTnLst>
                              <p:par>
                                <p:cTn id="30" presetID="12" presetClass="entr" presetSubtype="4" dur="500" fill="hold" grpId="0" nodeType="afterEffect">
                                  <p:stCondLst>
                                    <p:cond delay="1000"/>
                                  </p:stCondLst>
                                  <p:childTnLst>
                                    <p:set>
                                      <p:cBhvr>
                                        <p:cTn id="31" dur="1" fill="hold">
                                          <p:stCondLst>
                                            <p:cond delay="0"/>
                                          </p:stCondLst>
                                        </p:cTn>
                                        <p:tgtEl>
                                          <p:spTgt spid="323593"/>
                                        </p:tgtEl>
                                        <p:attrNameLst>
                                          <p:attrName>style.visibility</p:attrName>
                                        </p:attrNameLst>
                                      </p:cBhvr>
                                      <p:to>
                                        <p:strVal val="visible"/>
                                      </p:to>
                                    </p:set>
                                    <p:animEffect transition="in" filter="slide(fromBottom)">
                                      <p:cBhvr>
                                        <p:cTn id="32" dur="500"/>
                                        <p:tgtEl>
                                          <p:spTgt spid="323593"/>
                                        </p:tgtEl>
                                      </p:cBhvr>
                                    </p:animEffect>
                                  </p:childTnLst>
                                </p:cTn>
                              </p:par>
                            </p:childTnLst>
                          </p:cTn>
                        </p:par>
                        <p:par>
                          <p:cTn id="33" fill="hold" nodeType="afterGroup">
                            <p:stCondLst>
                              <p:cond delay="3500"/>
                            </p:stCondLst>
                            <p:childTnLst>
                              <p:par>
                                <p:cTn id="34" presetID="12" presetClass="entr" presetSubtype="4" dur="500" fill="hold" grpId="0" nodeType="afterEffect">
                                  <p:stCondLst>
                                    <p:cond delay="1000"/>
                                  </p:stCondLst>
                                  <p:childTnLst>
                                    <p:set>
                                      <p:cBhvr>
                                        <p:cTn id="35" dur="1" fill="hold">
                                          <p:stCondLst>
                                            <p:cond delay="0"/>
                                          </p:stCondLst>
                                        </p:cTn>
                                        <p:tgtEl>
                                          <p:spTgt spid="323594"/>
                                        </p:tgtEl>
                                        <p:attrNameLst>
                                          <p:attrName>style.visibility</p:attrName>
                                        </p:attrNameLst>
                                      </p:cBhvr>
                                      <p:to>
                                        <p:strVal val="visible"/>
                                      </p:to>
                                    </p:set>
                                    <p:animEffect transition="in" filter="slide(fromBottom)">
                                      <p:cBhvr>
                                        <p:cTn id="36" dur="500"/>
                                        <p:tgtEl>
                                          <p:spTgt spid="323594"/>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9" presetClass="entr" presetSubtype="0" dur="500" fill="hold" nodeType="clickEffect">
                                  <p:stCondLst>
                                    <p:cond delay="0"/>
                                  </p:stCondLst>
                                  <p:childTnLst>
                                    <p:set>
                                      <p:cBhvr>
                                        <p:cTn id="40" dur="1" fill="hold">
                                          <p:stCondLst>
                                            <p:cond delay="0"/>
                                          </p:stCondLst>
                                        </p:cTn>
                                        <p:tgtEl>
                                          <p:spTgt spid="323612"/>
                                        </p:tgtEl>
                                        <p:attrNameLst>
                                          <p:attrName>style.visibility</p:attrName>
                                        </p:attrNameLst>
                                      </p:cBhvr>
                                      <p:to>
                                        <p:strVal val="visible"/>
                                      </p:to>
                                    </p:set>
                                    <p:animEffect transition="in" filter="dissolve">
                                      <p:cBhvr>
                                        <p:cTn id="41" dur="500"/>
                                        <p:tgtEl>
                                          <p:spTgt spid="323612"/>
                                        </p:tgtEl>
                                      </p:cBhvr>
                                    </p:animEffect>
                                  </p:childTnLst>
                                </p:cTn>
                              </p:par>
                            </p:childTnLst>
                          </p:cTn>
                        </p:par>
                        <p:par>
                          <p:cTn id="42" fill="hold" nodeType="afterGroup">
                            <p:stCondLst>
                              <p:cond delay="500"/>
                            </p:stCondLst>
                            <p:childTnLst>
                              <p:par>
                                <p:cTn id="43" presetID="12" presetClass="entr" presetSubtype="8" dur="500" fill="hold" grpId="0" nodeType="afterEffect">
                                  <p:stCondLst>
                                    <p:cond delay="1000"/>
                                  </p:stCondLst>
                                  <p:childTnLst>
                                    <p:set>
                                      <p:cBhvr>
                                        <p:cTn id="44" dur="1" fill="hold">
                                          <p:stCondLst>
                                            <p:cond delay="0"/>
                                          </p:stCondLst>
                                        </p:cTn>
                                        <p:tgtEl>
                                          <p:spTgt spid="323587"/>
                                        </p:tgtEl>
                                        <p:attrNameLst>
                                          <p:attrName>style.visibility</p:attrName>
                                        </p:attrNameLst>
                                      </p:cBhvr>
                                      <p:to>
                                        <p:strVal val="visible"/>
                                      </p:to>
                                    </p:set>
                                    <p:animEffect transition="in" filter="slide(fromLeft)">
                                      <p:cBhvr>
                                        <p:cTn id="45" dur="500"/>
                                        <p:tgtEl>
                                          <p:spTgt spid="323587"/>
                                        </p:tgtEl>
                                      </p:cBhvr>
                                    </p:animEffect>
                                  </p:childTnLst>
                                </p:cTn>
                              </p:par>
                            </p:childTnLst>
                          </p:cTn>
                        </p:par>
                      </p:childTnLst>
                    </p:cTn>
                  </p:par>
                  <p:par>
                    <p:cTn id="46" fill="hold" nodeType="clickPar">
                      <p:stCondLst>
                        <p:cond delay="indefinite"/>
                      </p:stCondLst>
                      <p:childTnLst>
                        <p:par>
                          <p:cTn id="47" fill="hold" nodeType="withGroup">
                            <p:stCondLst>
                              <p:cond delay="0"/>
                            </p:stCondLst>
                            <p:childTnLst>
                              <p:par>
                                <p:cTn id="48" presetID="9" presetClass="entr" presetSubtype="0" dur="500" fill="hold" nodeType="clickEffect">
                                  <p:stCondLst>
                                    <p:cond delay="0"/>
                                  </p:stCondLst>
                                  <p:childTnLst>
                                    <p:set>
                                      <p:cBhvr>
                                        <p:cTn id="49" dur="1" fill="hold">
                                          <p:stCondLst>
                                            <p:cond delay="0"/>
                                          </p:stCondLst>
                                        </p:cTn>
                                        <p:tgtEl>
                                          <p:spTgt spid="323617"/>
                                        </p:tgtEl>
                                        <p:attrNameLst>
                                          <p:attrName>style.visibility</p:attrName>
                                        </p:attrNameLst>
                                      </p:cBhvr>
                                      <p:to>
                                        <p:strVal val="visible"/>
                                      </p:to>
                                    </p:set>
                                    <p:animEffect transition="in" filter="dissolve">
                                      <p:cBhvr>
                                        <p:cTn id="50" dur="500"/>
                                        <p:tgtEl>
                                          <p:spTgt spid="323617"/>
                                        </p:tgtEl>
                                      </p:cBhvr>
                                    </p:animEffect>
                                  </p:childTnLst>
                                </p:cTn>
                              </p:par>
                            </p:childTnLst>
                          </p:cTn>
                        </p:par>
                        <p:par>
                          <p:cTn id="51" fill="hold" nodeType="afterGroup">
                            <p:stCondLst>
                              <p:cond delay="500"/>
                            </p:stCondLst>
                            <p:childTnLst>
                              <p:par>
                                <p:cTn id="52" presetID="12" presetClass="entr" presetSubtype="8" dur="500" fill="hold" grpId="0" nodeType="afterEffect">
                                  <p:stCondLst>
                                    <p:cond delay="1000"/>
                                  </p:stCondLst>
                                  <p:childTnLst>
                                    <p:set>
                                      <p:cBhvr>
                                        <p:cTn id="53" dur="1" fill="hold">
                                          <p:stCondLst>
                                            <p:cond delay="0"/>
                                          </p:stCondLst>
                                        </p:cTn>
                                        <p:tgtEl>
                                          <p:spTgt spid="323588"/>
                                        </p:tgtEl>
                                        <p:attrNameLst>
                                          <p:attrName>style.visibility</p:attrName>
                                        </p:attrNameLst>
                                      </p:cBhvr>
                                      <p:to>
                                        <p:strVal val="visible"/>
                                      </p:to>
                                    </p:set>
                                    <p:animEffect transition="in" filter="slide(fromLeft)">
                                      <p:cBhvr>
                                        <p:cTn id="54" dur="500"/>
                                        <p:tgtEl>
                                          <p:spTgt spid="323588"/>
                                        </p:tgtEl>
                                      </p:cBhvr>
                                    </p:animEffect>
                                  </p:childTnLst>
                                </p:cTn>
                              </p:par>
                            </p:childTnLst>
                          </p:cTn>
                        </p:par>
                      </p:childTnLst>
                    </p:cTn>
                  </p:par>
                  <p:par>
                    <p:cTn id="55" fill="hold" nodeType="clickPar">
                      <p:stCondLst>
                        <p:cond delay="indefinite"/>
                      </p:stCondLst>
                      <p:childTnLst>
                        <p:par>
                          <p:cTn id="56" fill="hold" nodeType="withGroup">
                            <p:stCondLst>
                              <p:cond delay="0"/>
                            </p:stCondLst>
                            <p:childTnLst>
                              <p:par>
                                <p:cTn id="57" presetID="9" presetClass="entr" presetSubtype="0" dur="500" fill="hold" nodeType="clickEffect">
                                  <p:stCondLst>
                                    <p:cond delay="0"/>
                                  </p:stCondLst>
                                  <p:childTnLst>
                                    <p:set>
                                      <p:cBhvr>
                                        <p:cTn id="58" dur="1" fill="hold">
                                          <p:stCondLst>
                                            <p:cond delay="0"/>
                                          </p:stCondLst>
                                        </p:cTn>
                                        <p:tgtEl>
                                          <p:spTgt spid="323623"/>
                                        </p:tgtEl>
                                        <p:attrNameLst>
                                          <p:attrName>style.visibility</p:attrName>
                                        </p:attrNameLst>
                                      </p:cBhvr>
                                      <p:to>
                                        <p:strVal val="visible"/>
                                      </p:to>
                                    </p:set>
                                    <p:animEffect transition="in" filter="dissolve">
                                      <p:cBhvr>
                                        <p:cTn id="59" dur="500"/>
                                        <p:tgtEl>
                                          <p:spTgt spid="323623"/>
                                        </p:tgtEl>
                                      </p:cBhvr>
                                    </p:animEffect>
                                  </p:childTnLst>
                                </p:cTn>
                              </p:par>
                            </p:childTnLst>
                          </p:cTn>
                        </p:par>
                        <p:par>
                          <p:cTn id="60" fill="hold" nodeType="afterGroup">
                            <p:stCondLst>
                              <p:cond delay="500"/>
                            </p:stCondLst>
                            <p:childTnLst>
                              <p:par>
                                <p:cTn id="61" presetID="12" presetClass="entr" presetSubtype="8" dur="500" fill="hold" grpId="0" nodeType="afterEffect">
                                  <p:stCondLst>
                                    <p:cond delay="1000"/>
                                  </p:stCondLst>
                                  <p:childTnLst>
                                    <p:set>
                                      <p:cBhvr>
                                        <p:cTn id="62" dur="1" fill="hold">
                                          <p:stCondLst>
                                            <p:cond delay="0"/>
                                          </p:stCondLst>
                                        </p:cTn>
                                        <p:tgtEl>
                                          <p:spTgt spid="323589"/>
                                        </p:tgtEl>
                                        <p:attrNameLst>
                                          <p:attrName>style.visibility</p:attrName>
                                        </p:attrNameLst>
                                      </p:cBhvr>
                                      <p:to>
                                        <p:strVal val="visible"/>
                                      </p:to>
                                    </p:set>
                                    <p:animEffect transition="in" filter="slide(fromLeft)">
                                      <p:cBhvr>
                                        <p:cTn id="63" dur="500"/>
                                        <p:tgtEl>
                                          <p:spTgt spid="323589"/>
                                        </p:tgtEl>
                                      </p:cBhvr>
                                    </p:animEffect>
                                  </p:childTnLst>
                                </p:cTn>
                              </p:par>
                            </p:childTnLst>
                          </p:cTn>
                        </p:par>
                      </p:childTnLst>
                    </p:cTn>
                  </p:par>
                  <p:par>
                    <p:cTn id="64" fill="hold" nodeType="clickPar">
                      <p:stCondLst>
                        <p:cond delay="indefinite"/>
                      </p:stCondLst>
                      <p:childTnLst>
                        <p:par>
                          <p:cTn id="65" fill="hold" nodeType="withGroup">
                            <p:stCondLst>
                              <p:cond delay="0"/>
                            </p:stCondLst>
                            <p:childTnLst>
                              <p:par>
                                <p:cTn id="66" presetID="9" presetClass="entr" presetSubtype="0" dur="500" fill="hold" nodeType="clickEffect">
                                  <p:stCondLst>
                                    <p:cond delay="0"/>
                                  </p:stCondLst>
                                  <p:childTnLst>
                                    <p:set>
                                      <p:cBhvr>
                                        <p:cTn id="67" dur="1" fill="hold">
                                          <p:stCondLst>
                                            <p:cond delay="0"/>
                                          </p:stCondLst>
                                        </p:cTn>
                                        <p:tgtEl>
                                          <p:spTgt spid="323602"/>
                                        </p:tgtEl>
                                        <p:attrNameLst>
                                          <p:attrName>style.visibility</p:attrName>
                                        </p:attrNameLst>
                                      </p:cBhvr>
                                      <p:to>
                                        <p:strVal val="visible"/>
                                      </p:to>
                                    </p:set>
                                    <p:animEffect transition="in" filter="dissolve">
                                      <p:cBhvr>
                                        <p:cTn id="68" dur="500"/>
                                        <p:tgtEl>
                                          <p:spTgt spid="323602"/>
                                        </p:tgtEl>
                                      </p:cBhvr>
                                    </p:animEffect>
                                  </p:childTnLst>
                                </p:cTn>
                              </p:par>
                            </p:childTnLst>
                          </p:cTn>
                        </p:par>
                        <p:par>
                          <p:cTn id="69" fill="hold" nodeType="afterGroup">
                            <p:stCondLst>
                              <p:cond delay="500"/>
                            </p:stCondLst>
                            <p:childTnLst>
                              <p:par>
                                <p:cTn id="70" presetID="12" presetClass="entr" presetSubtype="4" dur="500" fill="hold" grpId="0" nodeType="afterEffect">
                                  <p:stCondLst>
                                    <p:cond delay="1000"/>
                                  </p:stCondLst>
                                  <p:childTnLst>
                                    <p:set>
                                      <p:cBhvr>
                                        <p:cTn id="71" dur="1" fill="hold">
                                          <p:stCondLst>
                                            <p:cond delay="0"/>
                                          </p:stCondLst>
                                        </p:cTn>
                                        <p:tgtEl>
                                          <p:spTgt spid="323595"/>
                                        </p:tgtEl>
                                        <p:attrNameLst>
                                          <p:attrName>style.visibility</p:attrName>
                                        </p:attrNameLst>
                                      </p:cBhvr>
                                      <p:to>
                                        <p:strVal val="visible"/>
                                      </p:to>
                                    </p:set>
                                    <p:animEffect transition="in" filter="slide(fromBottom)">
                                      <p:cBhvr>
                                        <p:cTn id="72" dur="500"/>
                                        <p:tgtEl>
                                          <p:spTgt spid="3235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3586" grpId="0"/>
      <p:bldP spid="323587" grpId="0"/>
      <p:bldP spid="323588" grpId="0"/>
      <p:bldP spid="323589" grpId="0"/>
      <p:bldP spid="323590" grpId="0"/>
      <p:bldP spid="323591" grpId="0"/>
      <p:bldP spid="323592" grpId="0"/>
      <p:bldP spid="323593" grpId="0"/>
      <p:bldP spid="323594" grpId="0"/>
      <p:bldP spid="323595"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91842" name="Rectangle 2"/>
          <p:cNvSpPr>
            <a:spLocks noGrp="1" noChangeArrowheads="1"/>
          </p:cNvSpPr>
          <p:nvPr>
            <p:ph type="title"/>
          </p:nvPr>
        </p:nvSpPr>
        <p:spPr>
          <a:xfrm>
            <a:off x="1350963" y="685800"/>
            <a:ext cx="6040437" cy="685800"/>
          </a:xfrm>
        </p:spPr>
        <p:txBody>
          <a:bodyPr/>
          <a:lstStyle/>
          <a:p>
            <a:pPr algn="ctr"/>
            <a:r>
              <a:rPr lang="zh-CN" altLang="en-US" sz="4000" b="1"/>
              <a:t>投资的构成及形成的资产</a:t>
            </a:r>
          </a:p>
        </p:txBody>
      </p:sp>
      <p:sp>
        <p:nvSpPr>
          <p:cNvPr id="62" name="页脚占位符 4"/>
          <p:cNvSpPr>
            <a:spLocks noGrp="1"/>
          </p:cNvSpPr>
          <p:nvPr>
            <p:ph type="ftr" sz="quarter" idx="11"/>
          </p:nvPr>
        </p:nvSpPr>
        <p:spPr/>
        <p:txBody>
          <a:bodyPr/>
          <a:lstStyle/>
          <a:p>
            <a:r>
              <a:rPr lang="en-US" altLang="zh-CN"/>
              <a:t>第二章 现金流量及其构成</a:t>
            </a:r>
          </a:p>
        </p:txBody>
      </p:sp>
      <p:sp>
        <p:nvSpPr>
          <p:cNvPr id="63" name="灯片编号占位符 5"/>
          <p:cNvSpPr>
            <a:spLocks noGrp="1"/>
          </p:cNvSpPr>
          <p:nvPr>
            <p:ph type="sldNum" sz="quarter" idx="12"/>
          </p:nvPr>
        </p:nvSpPr>
        <p:spPr/>
        <p:txBody>
          <a:bodyPr/>
          <a:lstStyle/>
          <a:p>
            <a:fld id="{A97CCFDF-1BA9-4553-AF36-B7146FF0670A}" type="slidenum">
              <a:rPr lang="en-US" altLang="zh-CN"/>
              <a:t>23</a:t>
            </a:fld>
            <a:endParaRPr lang="en-US" altLang="zh-CN"/>
          </a:p>
        </p:txBody>
      </p:sp>
      <p:grpSp>
        <p:nvGrpSpPr>
          <p:cNvPr id="291844" name="Group 4"/>
          <p:cNvGrpSpPr/>
          <p:nvPr/>
        </p:nvGrpSpPr>
        <p:grpSpPr>
          <a:xfrm>
            <a:off x="200025" y="2667000"/>
            <a:ext cx="914400" cy="2286000"/>
            <a:chOff x="336" y="2448"/>
            <a:chExt cx="480" cy="1008"/>
          </a:xfrm>
        </p:grpSpPr>
        <p:sp>
          <p:nvSpPr>
            <p:cNvPr id="291845" name="Rectangle 5"/>
            <p:cNvSpPr>
              <a:spLocks noChangeArrowheads="1"/>
            </p:cNvSpPr>
            <p:nvPr/>
          </p:nvSpPr>
          <p:spPr bwMode="auto">
            <a:xfrm>
              <a:off x="336" y="2448"/>
              <a:ext cx="480" cy="1008"/>
            </a:xfrm>
            <a:prstGeom prst="rect">
              <a:avLst/>
            </a:prstGeom>
            <a:solidFill>
              <a:srgbClr val="6666FF"/>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91846" name="Text Box 6"/>
            <p:cNvSpPr txBox="1">
              <a:spLocks noChangeArrowheads="1"/>
            </p:cNvSpPr>
            <p:nvPr/>
          </p:nvSpPr>
          <p:spPr bwMode="auto">
            <a:xfrm>
              <a:off x="432" y="2592"/>
              <a:ext cx="384" cy="606"/>
            </a:xfrm>
            <a:prstGeom prst="rect">
              <a:avLst/>
            </a:prstGeom>
            <a:solidFill>
              <a:srgbClr val="6666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800">
                  <a:solidFill>
                    <a:schemeClr val="accent2"/>
                  </a:solidFill>
                  <a:effectLst>
                    <a:outerShdw blurRad="38100" dist="38100" dir="2700000" algn="tl">
                      <a:srgbClr val="000000"/>
                    </a:outerShdw>
                  </a:effectLst>
                </a:rPr>
                <a:t>总投资</a:t>
              </a:r>
              <a:endParaRPr lang="zh-CN" altLang="en-US" sz="2400">
                <a:solidFill>
                  <a:schemeClr val="accent2"/>
                </a:solidFill>
                <a:effectLst>
                  <a:outerShdw blurRad="38100" dist="38100" dir="2700000" algn="tl">
                    <a:srgbClr val="000000"/>
                  </a:outerShdw>
                </a:effectLst>
              </a:endParaRPr>
            </a:p>
          </p:txBody>
        </p:sp>
      </p:grpSp>
      <p:grpSp>
        <p:nvGrpSpPr>
          <p:cNvPr id="291847" name="Group 7"/>
          <p:cNvGrpSpPr/>
          <p:nvPr/>
        </p:nvGrpSpPr>
        <p:grpSpPr>
          <a:xfrm>
            <a:off x="3962400" y="1676400"/>
            <a:ext cx="2333625" cy="671513"/>
            <a:chOff x="2832" y="1536"/>
            <a:chExt cx="1248" cy="432"/>
          </a:xfrm>
        </p:grpSpPr>
        <p:sp>
          <p:nvSpPr>
            <p:cNvPr id="291848" name="Rectangle 8"/>
            <p:cNvSpPr>
              <a:spLocks noChangeArrowheads="1"/>
            </p:cNvSpPr>
            <p:nvPr/>
          </p:nvSpPr>
          <p:spPr bwMode="auto">
            <a:xfrm>
              <a:off x="2832" y="1536"/>
              <a:ext cx="1248" cy="432"/>
            </a:xfrm>
            <a:prstGeom prst="rect">
              <a:avLst/>
            </a:prstGeom>
            <a:solidFill>
              <a:srgbClr val="3366FF"/>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91849" name="Text Box 9"/>
            <p:cNvSpPr txBox="1">
              <a:spLocks noChangeArrowheads="1"/>
            </p:cNvSpPr>
            <p:nvPr/>
          </p:nvSpPr>
          <p:spPr bwMode="auto">
            <a:xfrm>
              <a:off x="2880" y="1632"/>
              <a:ext cx="1152" cy="294"/>
            </a:xfrm>
            <a:prstGeom prst="rect">
              <a:avLst/>
            </a:prstGeom>
            <a:solidFill>
              <a:srgbClr val="3366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50000"/>
                </a:spcBef>
              </a:pPr>
              <a:r>
                <a:rPr lang="zh-CN" altLang="en-US" sz="2400">
                  <a:solidFill>
                    <a:schemeClr val="bg1"/>
                  </a:solidFill>
                  <a:effectLst>
                    <a:outerShdw blurRad="38100" dist="38100" dir="2700000" algn="tl">
                      <a:srgbClr val="000000"/>
                    </a:outerShdw>
                  </a:effectLst>
                </a:rPr>
                <a:t>固定资产投资</a:t>
              </a:r>
            </a:p>
          </p:txBody>
        </p:sp>
      </p:grpSp>
      <p:grpSp>
        <p:nvGrpSpPr>
          <p:cNvPr id="291850" name="Group 10"/>
          <p:cNvGrpSpPr/>
          <p:nvPr/>
        </p:nvGrpSpPr>
        <p:grpSpPr>
          <a:xfrm>
            <a:off x="3962400" y="2514600"/>
            <a:ext cx="2333625" cy="587375"/>
            <a:chOff x="2832" y="1536"/>
            <a:chExt cx="1248" cy="432"/>
          </a:xfrm>
        </p:grpSpPr>
        <p:sp>
          <p:nvSpPr>
            <p:cNvPr id="291851" name="Rectangle 11"/>
            <p:cNvSpPr>
              <a:spLocks noChangeArrowheads="1"/>
            </p:cNvSpPr>
            <p:nvPr/>
          </p:nvSpPr>
          <p:spPr bwMode="auto">
            <a:xfrm>
              <a:off x="2832" y="1536"/>
              <a:ext cx="1248" cy="432"/>
            </a:xfrm>
            <a:prstGeom prst="rect">
              <a:avLst/>
            </a:prstGeom>
            <a:solidFill>
              <a:srgbClr val="3366FF"/>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91852" name="Text Box 12"/>
            <p:cNvSpPr txBox="1">
              <a:spLocks noChangeArrowheads="1"/>
            </p:cNvSpPr>
            <p:nvPr/>
          </p:nvSpPr>
          <p:spPr bwMode="auto">
            <a:xfrm>
              <a:off x="2880" y="1631"/>
              <a:ext cx="1152" cy="336"/>
            </a:xfrm>
            <a:prstGeom prst="rect">
              <a:avLst/>
            </a:prstGeom>
            <a:solidFill>
              <a:srgbClr val="3366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50000"/>
                </a:spcBef>
              </a:pPr>
              <a:r>
                <a:rPr lang="zh-CN" altLang="en-US" sz="2400">
                  <a:solidFill>
                    <a:schemeClr val="bg1"/>
                  </a:solidFill>
                  <a:effectLst>
                    <a:outerShdw blurRad="38100" dist="38100" dir="2700000" algn="tl">
                      <a:srgbClr val="000000"/>
                    </a:outerShdw>
                  </a:effectLst>
                </a:rPr>
                <a:t>无形资产投资</a:t>
              </a:r>
            </a:p>
          </p:txBody>
        </p:sp>
      </p:grpSp>
      <p:grpSp>
        <p:nvGrpSpPr>
          <p:cNvPr id="291853" name="Group 13"/>
          <p:cNvGrpSpPr/>
          <p:nvPr/>
        </p:nvGrpSpPr>
        <p:grpSpPr>
          <a:xfrm>
            <a:off x="3962400" y="3276600"/>
            <a:ext cx="2333625" cy="685800"/>
            <a:chOff x="2832" y="1536"/>
            <a:chExt cx="1248" cy="432"/>
          </a:xfrm>
        </p:grpSpPr>
        <p:sp>
          <p:nvSpPr>
            <p:cNvPr id="291854" name="Rectangle 14"/>
            <p:cNvSpPr>
              <a:spLocks noChangeArrowheads="1"/>
            </p:cNvSpPr>
            <p:nvPr/>
          </p:nvSpPr>
          <p:spPr bwMode="auto">
            <a:xfrm>
              <a:off x="2832" y="1536"/>
              <a:ext cx="1248" cy="432"/>
            </a:xfrm>
            <a:prstGeom prst="rect">
              <a:avLst/>
            </a:prstGeom>
            <a:solidFill>
              <a:srgbClr val="3366FF"/>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91855" name="Text Box 15"/>
            <p:cNvSpPr txBox="1">
              <a:spLocks noChangeArrowheads="1"/>
            </p:cNvSpPr>
            <p:nvPr/>
          </p:nvSpPr>
          <p:spPr bwMode="auto">
            <a:xfrm>
              <a:off x="2880" y="1632"/>
              <a:ext cx="1152" cy="288"/>
            </a:xfrm>
            <a:prstGeom prst="rect">
              <a:avLst/>
            </a:prstGeom>
            <a:solidFill>
              <a:srgbClr val="3366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50000"/>
                </a:spcBef>
              </a:pPr>
              <a:r>
                <a:rPr lang="zh-CN" altLang="en-US" sz="2400">
                  <a:solidFill>
                    <a:schemeClr val="bg1"/>
                  </a:solidFill>
                  <a:effectLst>
                    <a:outerShdw blurRad="38100" dist="38100" dir="2700000" algn="tl">
                      <a:srgbClr val="000000"/>
                    </a:outerShdw>
                  </a:effectLst>
                </a:rPr>
                <a:t>递延资产投资</a:t>
              </a:r>
            </a:p>
          </p:txBody>
        </p:sp>
      </p:grpSp>
      <p:grpSp>
        <p:nvGrpSpPr>
          <p:cNvPr id="291856" name="Group 16"/>
          <p:cNvGrpSpPr/>
          <p:nvPr/>
        </p:nvGrpSpPr>
        <p:grpSpPr>
          <a:xfrm>
            <a:off x="3962400" y="4114800"/>
            <a:ext cx="4038600" cy="628650"/>
            <a:chOff x="2832" y="1536"/>
            <a:chExt cx="1248" cy="432"/>
          </a:xfrm>
        </p:grpSpPr>
        <p:sp>
          <p:nvSpPr>
            <p:cNvPr id="291857" name="Rectangle 17"/>
            <p:cNvSpPr>
              <a:spLocks noChangeArrowheads="1"/>
            </p:cNvSpPr>
            <p:nvPr/>
          </p:nvSpPr>
          <p:spPr bwMode="auto">
            <a:xfrm>
              <a:off x="2832" y="1536"/>
              <a:ext cx="1248" cy="432"/>
            </a:xfrm>
            <a:prstGeom prst="rect">
              <a:avLst/>
            </a:prstGeom>
            <a:solidFill>
              <a:srgbClr val="3366FF"/>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91858" name="Text Box 18"/>
            <p:cNvSpPr txBox="1">
              <a:spLocks noChangeArrowheads="1"/>
            </p:cNvSpPr>
            <p:nvPr/>
          </p:nvSpPr>
          <p:spPr bwMode="auto">
            <a:xfrm>
              <a:off x="2880" y="1632"/>
              <a:ext cx="1152" cy="314"/>
            </a:xfrm>
            <a:prstGeom prst="rect">
              <a:avLst/>
            </a:prstGeom>
            <a:solidFill>
              <a:srgbClr val="3366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50000"/>
                </a:spcBef>
              </a:pPr>
              <a:r>
                <a:rPr lang="zh-CN" altLang="en-US" sz="2400">
                  <a:solidFill>
                    <a:schemeClr val="bg1"/>
                  </a:solidFill>
                  <a:effectLst>
                    <a:outerShdw blurRad="38100" dist="38100" dir="2700000" algn="tl">
                      <a:srgbClr val="000000"/>
                    </a:outerShdw>
                  </a:effectLst>
                </a:rPr>
                <a:t>建设期利息、汇兑损益</a:t>
              </a:r>
            </a:p>
          </p:txBody>
        </p:sp>
      </p:grpSp>
      <p:grpSp>
        <p:nvGrpSpPr>
          <p:cNvPr id="291859" name="Group 19"/>
          <p:cNvGrpSpPr/>
          <p:nvPr/>
        </p:nvGrpSpPr>
        <p:grpSpPr>
          <a:xfrm>
            <a:off x="3886200" y="4876800"/>
            <a:ext cx="5257800" cy="654050"/>
            <a:chOff x="2832" y="1536"/>
            <a:chExt cx="1248" cy="432"/>
          </a:xfrm>
        </p:grpSpPr>
        <p:sp>
          <p:nvSpPr>
            <p:cNvPr id="291860" name="Rectangle 20"/>
            <p:cNvSpPr>
              <a:spLocks noChangeArrowheads="1"/>
            </p:cNvSpPr>
            <p:nvPr/>
          </p:nvSpPr>
          <p:spPr bwMode="auto">
            <a:xfrm>
              <a:off x="2832" y="1536"/>
              <a:ext cx="1248" cy="432"/>
            </a:xfrm>
            <a:prstGeom prst="rect">
              <a:avLst/>
            </a:prstGeom>
            <a:solidFill>
              <a:srgbClr val="3366FF"/>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91861" name="Text Box 21"/>
            <p:cNvSpPr txBox="1">
              <a:spLocks noChangeArrowheads="1"/>
            </p:cNvSpPr>
            <p:nvPr/>
          </p:nvSpPr>
          <p:spPr bwMode="auto">
            <a:xfrm>
              <a:off x="2880" y="1632"/>
              <a:ext cx="1152" cy="302"/>
            </a:xfrm>
            <a:prstGeom prst="rect">
              <a:avLst/>
            </a:prstGeom>
            <a:solidFill>
              <a:srgbClr val="3366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50000"/>
                </a:spcBef>
              </a:pPr>
              <a:r>
                <a:rPr lang="zh-CN" altLang="en-US" sz="2400">
                  <a:solidFill>
                    <a:schemeClr val="bg1"/>
                  </a:solidFill>
                  <a:effectLst>
                    <a:outerShdw blurRad="38100" dist="38100" dir="2700000" algn="tl">
                      <a:srgbClr val="000000"/>
                    </a:outerShdw>
                  </a:effectLst>
                </a:rPr>
                <a:t>预备费用（</a:t>
              </a:r>
              <a:r>
                <a:rPr lang="zh-CN" altLang="en-US" sz="2000">
                  <a:solidFill>
                    <a:schemeClr val="bg1"/>
                  </a:solidFill>
                  <a:effectLst>
                    <a:outerShdw blurRad="38100" dist="38100" dir="2700000" algn="tl">
                      <a:srgbClr val="000000"/>
                    </a:outerShdw>
                  </a:effectLst>
                  <a:latin typeface="Tahoma" pitchFamily="34" charset="0"/>
                </a:rPr>
                <a:t>基本预备费、涨价预备费</a:t>
              </a:r>
              <a:r>
                <a:rPr lang="zh-CN" altLang="en-US" sz="2400">
                  <a:solidFill>
                    <a:schemeClr val="bg1"/>
                  </a:solidFill>
                  <a:effectLst>
                    <a:outerShdw blurRad="38100" dist="38100" dir="2700000" algn="tl">
                      <a:srgbClr val="000000"/>
                    </a:outerShdw>
                  </a:effectLst>
                </a:rPr>
                <a:t>）</a:t>
              </a:r>
            </a:p>
          </p:txBody>
        </p:sp>
      </p:grpSp>
      <p:grpSp>
        <p:nvGrpSpPr>
          <p:cNvPr id="291862" name="Group 22"/>
          <p:cNvGrpSpPr/>
          <p:nvPr/>
        </p:nvGrpSpPr>
        <p:grpSpPr>
          <a:xfrm>
            <a:off x="3400425" y="1981200"/>
            <a:ext cx="561975" cy="3201988"/>
            <a:chOff x="2016" y="1728"/>
            <a:chExt cx="576" cy="1537"/>
          </a:xfrm>
        </p:grpSpPr>
        <p:sp>
          <p:nvSpPr>
            <p:cNvPr id="291863" name="Line 23"/>
            <p:cNvSpPr>
              <a:spLocks noChangeShapeType="1"/>
            </p:cNvSpPr>
            <p:nvPr/>
          </p:nvSpPr>
          <p:spPr bwMode="auto">
            <a:xfrm>
              <a:off x="2016" y="2160"/>
              <a:ext cx="288" cy="1"/>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91864" name="Line 24"/>
            <p:cNvSpPr>
              <a:spLocks noChangeShapeType="1"/>
            </p:cNvSpPr>
            <p:nvPr/>
          </p:nvSpPr>
          <p:spPr bwMode="auto">
            <a:xfrm>
              <a:off x="2304" y="1728"/>
              <a:ext cx="288" cy="1"/>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91865" name="Line 25"/>
            <p:cNvSpPr>
              <a:spLocks noChangeShapeType="1"/>
            </p:cNvSpPr>
            <p:nvPr/>
          </p:nvSpPr>
          <p:spPr bwMode="auto">
            <a:xfrm>
              <a:off x="2304" y="2112"/>
              <a:ext cx="288" cy="1"/>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91866" name="Line 26"/>
            <p:cNvSpPr>
              <a:spLocks noChangeShapeType="1"/>
            </p:cNvSpPr>
            <p:nvPr/>
          </p:nvSpPr>
          <p:spPr bwMode="auto">
            <a:xfrm>
              <a:off x="2304" y="2496"/>
              <a:ext cx="288" cy="1"/>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91867" name="Line 27"/>
            <p:cNvSpPr>
              <a:spLocks noChangeShapeType="1"/>
            </p:cNvSpPr>
            <p:nvPr/>
          </p:nvSpPr>
          <p:spPr bwMode="auto">
            <a:xfrm>
              <a:off x="2304" y="2880"/>
              <a:ext cx="288" cy="1"/>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91868" name="Line 28"/>
            <p:cNvSpPr>
              <a:spLocks noChangeShapeType="1"/>
            </p:cNvSpPr>
            <p:nvPr/>
          </p:nvSpPr>
          <p:spPr bwMode="auto">
            <a:xfrm>
              <a:off x="2304" y="3264"/>
              <a:ext cx="288" cy="1"/>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91869" name="Line 29"/>
            <p:cNvSpPr>
              <a:spLocks noChangeShapeType="1"/>
            </p:cNvSpPr>
            <p:nvPr/>
          </p:nvSpPr>
          <p:spPr bwMode="auto">
            <a:xfrm>
              <a:off x="2304" y="1728"/>
              <a:ext cx="1" cy="1536"/>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grpSp>
        <p:nvGrpSpPr>
          <p:cNvPr id="291870" name="Group 30"/>
          <p:cNvGrpSpPr/>
          <p:nvPr/>
        </p:nvGrpSpPr>
        <p:grpSpPr>
          <a:xfrm>
            <a:off x="6296025" y="1676400"/>
            <a:ext cx="2438400" cy="685800"/>
            <a:chOff x="3840" y="1584"/>
            <a:chExt cx="1536" cy="327"/>
          </a:xfrm>
        </p:grpSpPr>
        <p:grpSp>
          <p:nvGrpSpPr>
            <p:cNvPr id="291871" name="Group 31"/>
            <p:cNvGrpSpPr/>
            <p:nvPr/>
          </p:nvGrpSpPr>
          <p:grpSpPr>
            <a:xfrm>
              <a:off x="4128" y="1584"/>
              <a:ext cx="1248" cy="327"/>
              <a:chOff x="2832" y="1536"/>
              <a:chExt cx="1248" cy="432"/>
            </a:xfrm>
          </p:grpSpPr>
          <p:sp>
            <p:nvSpPr>
              <p:cNvPr id="291872" name="Rectangle 32"/>
              <p:cNvSpPr>
                <a:spLocks noChangeArrowheads="1"/>
              </p:cNvSpPr>
              <p:nvPr/>
            </p:nvSpPr>
            <p:spPr bwMode="auto">
              <a:xfrm>
                <a:off x="2832" y="1536"/>
                <a:ext cx="1248" cy="432"/>
              </a:xfrm>
              <a:prstGeom prst="rect">
                <a:avLst/>
              </a:prstGeom>
              <a:solidFill>
                <a:srgbClr val="3366FF"/>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91873" name="Text Box 33"/>
              <p:cNvSpPr txBox="1">
                <a:spLocks noChangeArrowheads="1"/>
              </p:cNvSpPr>
              <p:nvPr/>
            </p:nvSpPr>
            <p:spPr bwMode="auto">
              <a:xfrm>
                <a:off x="2880" y="1631"/>
                <a:ext cx="1152" cy="288"/>
              </a:xfrm>
              <a:prstGeom prst="rect">
                <a:avLst/>
              </a:prstGeom>
              <a:solidFill>
                <a:srgbClr val="3366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50000"/>
                  </a:spcBef>
                </a:pPr>
                <a:r>
                  <a:rPr lang="zh-CN" altLang="en-US" sz="2400">
                    <a:effectLst>
                      <a:outerShdw blurRad="38100" dist="38100" dir="2700000" algn="tl">
                        <a:srgbClr val="FFFFFF"/>
                      </a:outerShdw>
                    </a:effectLst>
                    <a:hlinkClick r:id="rId2" action="ppaction://hlinksldjump?num=7"/>
                  </a:rPr>
                  <a:t>固定资 产</a:t>
                </a:r>
                <a:endParaRPr lang="zh-CN" altLang="en-US" sz="2400">
                  <a:effectLst>
                    <a:outerShdw blurRad="38100" dist="38100" dir="2700000" algn="tl">
                      <a:srgbClr val="FFFFFF"/>
                    </a:outerShdw>
                  </a:effectLst>
                </a:endParaRPr>
              </a:p>
            </p:txBody>
          </p:sp>
        </p:grpSp>
        <p:sp>
          <p:nvSpPr>
            <p:cNvPr id="291874" name="Line 34"/>
            <p:cNvSpPr>
              <a:spLocks noChangeShapeType="1"/>
            </p:cNvSpPr>
            <p:nvPr/>
          </p:nvSpPr>
          <p:spPr bwMode="auto">
            <a:xfrm>
              <a:off x="3840" y="1776"/>
              <a:ext cx="288" cy="1"/>
            </a:xfrm>
            <a:prstGeom prst="line">
              <a:avLst/>
            </a:prstGeom>
            <a:noFill/>
            <a:ln w="9525">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grpSp>
        <p:nvGrpSpPr>
          <p:cNvPr id="291875" name="Group 35"/>
          <p:cNvGrpSpPr/>
          <p:nvPr/>
        </p:nvGrpSpPr>
        <p:grpSpPr>
          <a:xfrm>
            <a:off x="6296025" y="2514600"/>
            <a:ext cx="2438400" cy="685800"/>
            <a:chOff x="3840" y="1968"/>
            <a:chExt cx="1536" cy="327"/>
          </a:xfrm>
        </p:grpSpPr>
        <p:grpSp>
          <p:nvGrpSpPr>
            <p:cNvPr id="291876" name="Group 36"/>
            <p:cNvGrpSpPr/>
            <p:nvPr/>
          </p:nvGrpSpPr>
          <p:grpSpPr>
            <a:xfrm>
              <a:off x="4128" y="1968"/>
              <a:ext cx="1248" cy="327"/>
              <a:chOff x="2832" y="1536"/>
              <a:chExt cx="1248" cy="432"/>
            </a:xfrm>
          </p:grpSpPr>
          <p:sp>
            <p:nvSpPr>
              <p:cNvPr id="291877" name="Rectangle 37"/>
              <p:cNvSpPr>
                <a:spLocks noChangeArrowheads="1"/>
              </p:cNvSpPr>
              <p:nvPr/>
            </p:nvSpPr>
            <p:spPr bwMode="auto">
              <a:xfrm>
                <a:off x="2832" y="1536"/>
                <a:ext cx="1248" cy="432"/>
              </a:xfrm>
              <a:prstGeom prst="rect">
                <a:avLst/>
              </a:prstGeom>
              <a:solidFill>
                <a:srgbClr val="3366FF"/>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91878" name="Text Box 38"/>
              <p:cNvSpPr txBox="1">
                <a:spLocks noChangeArrowheads="1"/>
              </p:cNvSpPr>
              <p:nvPr/>
            </p:nvSpPr>
            <p:spPr bwMode="auto">
              <a:xfrm>
                <a:off x="2880" y="1632"/>
                <a:ext cx="1152" cy="288"/>
              </a:xfrm>
              <a:prstGeom prst="rect">
                <a:avLst/>
              </a:prstGeom>
              <a:solidFill>
                <a:srgbClr val="3366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50000"/>
                  </a:spcBef>
                </a:pPr>
                <a:r>
                  <a:rPr lang="zh-CN" altLang="en-US" sz="2400">
                    <a:effectLst>
                      <a:outerShdw blurRad="38100" dist="38100" dir="2700000" algn="tl">
                        <a:srgbClr val="FFFFFF"/>
                      </a:outerShdw>
                    </a:effectLst>
                    <a:hlinkClick r:id="rId2" action="ppaction://hlinksldjump?num=7"/>
                  </a:rPr>
                  <a:t>无形资 产</a:t>
                </a:r>
                <a:endParaRPr lang="zh-CN" altLang="en-US" sz="2400">
                  <a:effectLst>
                    <a:outerShdw blurRad="38100" dist="38100" dir="2700000" algn="tl">
                      <a:srgbClr val="FFFFFF"/>
                    </a:outerShdw>
                  </a:effectLst>
                </a:endParaRPr>
              </a:p>
            </p:txBody>
          </p:sp>
        </p:grpSp>
        <p:sp>
          <p:nvSpPr>
            <p:cNvPr id="291879" name="Line 39"/>
            <p:cNvSpPr>
              <a:spLocks noChangeShapeType="1"/>
            </p:cNvSpPr>
            <p:nvPr/>
          </p:nvSpPr>
          <p:spPr bwMode="auto">
            <a:xfrm>
              <a:off x="3840" y="2112"/>
              <a:ext cx="288" cy="1"/>
            </a:xfrm>
            <a:prstGeom prst="line">
              <a:avLst/>
            </a:prstGeom>
            <a:noFill/>
            <a:ln w="9525">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grpSp>
        <p:nvGrpSpPr>
          <p:cNvPr id="291880" name="Group 40"/>
          <p:cNvGrpSpPr/>
          <p:nvPr/>
        </p:nvGrpSpPr>
        <p:grpSpPr>
          <a:xfrm>
            <a:off x="6296025" y="3352800"/>
            <a:ext cx="2438400" cy="685800"/>
            <a:chOff x="3840" y="2400"/>
            <a:chExt cx="1536" cy="327"/>
          </a:xfrm>
        </p:grpSpPr>
        <p:grpSp>
          <p:nvGrpSpPr>
            <p:cNvPr id="291881" name="Group 41"/>
            <p:cNvGrpSpPr/>
            <p:nvPr/>
          </p:nvGrpSpPr>
          <p:grpSpPr>
            <a:xfrm>
              <a:off x="4128" y="2400"/>
              <a:ext cx="1248" cy="327"/>
              <a:chOff x="2832" y="1536"/>
              <a:chExt cx="1248" cy="432"/>
            </a:xfrm>
          </p:grpSpPr>
          <p:sp>
            <p:nvSpPr>
              <p:cNvPr id="291882" name="Rectangle 42"/>
              <p:cNvSpPr>
                <a:spLocks noChangeArrowheads="1"/>
              </p:cNvSpPr>
              <p:nvPr/>
            </p:nvSpPr>
            <p:spPr bwMode="auto">
              <a:xfrm>
                <a:off x="2832" y="1536"/>
                <a:ext cx="1248" cy="432"/>
              </a:xfrm>
              <a:prstGeom prst="rect">
                <a:avLst/>
              </a:prstGeom>
              <a:solidFill>
                <a:srgbClr val="3366FF"/>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91883" name="Text Box 43"/>
              <p:cNvSpPr txBox="1">
                <a:spLocks noChangeArrowheads="1"/>
              </p:cNvSpPr>
              <p:nvPr/>
            </p:nvSpPr>
            <p:spPr bwMode="auto">
              <a:xfrm>
                <a:off x="2880" y="1631"/>
                <a:ext cx="1152" cy="288"/>
              </a:xfrm>
              <a:prstGeom prst="rect">
                <a:avLst/>
              </a:prstGeom>
              <a:solidFill>
                <a:srgbClr val="3366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50000"/>
                  </a:spcBef>
                </a:pPr>
                <a:r>
                  <a:rPr lang="zh-CN" altLang="en-US" sz="2400">
                    <a:effectLst>
                      <a:outerShdw blurRad="38100" dist="38100" dir="2700000" algn="tl">
                        <a:srgbClr val="FFFFFF"/>
                      </a:outerShdw>
                    </a:effectLst>
                    <a:hlinkClick r:id="rId2" action="ppaction://hlinksldjump?num=7"/>
                  </a:rPr>
                  <a:t>递延资 产</a:t>
                </a:r>
                <a:endParaRPr lang="zh-CN" altLang="en-US" sz="2400">
                  <a:effectLst>
                    <a:outerShdw blurRad="38100" dist="38100" dir="2700000" algn="tl">
                      <a:srgbClr val="FFFFFF"/>
                    </a:outerShdw>
                  </a:effectLst>
                </a:endParaRPr>
              </a:p>
            </p:txBody>
          </p:sp>
        </p:grpSp>
        <p:sp>
          <p:nvSpPr>
            <p:cNvPr id="291884" name="Line 44"/>
            <p:cNvSpPr>
              <a:spLocks noChangeShapeType="1"/>
            </p:cNvSpPr>
            <p:nvPr/>
          </p:nvSpPr>
          <p:spPr bwMode="auto">
            <a:xfrm>
              <a:off x="3840" y="2544"/>
              <a:ext cx="288" cy="1"/>
            </a:xfrm>
            <a:prstGeom prst="line">
              <a:avLst/>
            </a:prstGeom>
            <a:noFill/>
            <a:ln w="9525">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grpSp>
        <p:nvGrpSpPr>
          <p:cNvPr id="291903" name="Group 63"/>
          <p:cNvGrpSpPr/>
          <p:nvPr/>
        </p:nvGrpSpPr>
        <p:grpSpPr>
          <a:xfrm>
            <a:off x="1114425" y="2438400"/>
            <a:ext cx="2390775" cy="4114800"/>
            <a:chOff x="702" y="1536"/>
            <a:chExt cx="1506" cy="2592"/>
          </a:xfrm>
        </p:grpSpPr>
        <p:grpSp>
          <p:nvGrpSpPr>
            <p:cNvPr id="291890" name="Group 50"/>
            <p:cNvGrpSpPr/>
            <p:nvPr/>
          </p:nvGrpSpPr>
          <p:grpSpPr>
            <a:xfrm>
              <a:off x="1056" y="1536"/>
              <a:ext cx="1056" cy="439"/>
              <a:chOff x="1440" y="1824"/>
              <a:chExt cx="912" cy="336"/>
            </a:xfrm>
          </p:grpSpPr>
          <p:sp>
            <p:nvSpPr>
              <p:cNvPr id="291891" name="Rectangle 51"/>
              <p:cNvSpPr>
                <a:spLocks noChangeArrowheads="1"/>
              </p:cNvSpPr>
              <p:nvPr/>
            </p:nvSpPr>
            <p:spPr bwMode="auto">
              <a:xfrm>
                <a:off x="1440" y="1824"/>
                <a:ext cx="912" cy="336"/>
              </a:xfrm>
              <a:prstGeom prst="rect">
                <a:avLst/>
              </a:prstGeom>
              <a:solidFill>
                <a:srgbClr val="333399"/>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91892" name="Text Box 52"/>
              <p:cNvSpPr txBox="1">
                <a:spLocks noChangeArrowheads="1"/>
              </p:cNvSpPr>
              <p:nvPr/>
            </p:nvSpPr>
            <p:spPr bwMode="auto">
              <a:xfrm>
                <a:off x="1481" y="1872"/>
                <a:ext cx="823" cy="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50000"/>
                  </a:spcBef>
                </a:pPr>
                <a:r>
                  <a:rPr lang="zh-CN" altLang="en-US" sz="2400">
                    <a:solidFill>
                      <a:schemeClr val="hlink"/>
                    </a:solidFill>
                    <a:effectLst>
                      <a:outerShdw blurRad="38100" dist="38100" dir="2700000" algn="tl">
                        <a:srgbClr val="C0C0C0"/>
                      </a:outerShdw>
                    </a:effectLst>
                  </a:rPr>
                  <a:t>建设投资</a:t>
                </a:r>
              </a:p>
            </p:txBody>
          </p:sp>
        </p:grpSp>
        <p:grpSp>
          <p:nvGrpSpPr>
            <p:cNvPr id="291893" name="Group 53"/>
            <p:cNvGrpSpPr/>
            <p:nvPr/>
          </p:nvGrpSpPr>
          <p:grpSpPr>
            <a:xfrm>
              <a:off x="1056" y="3563"/>
              <a:ext cx="1152" cy="565"/>
              <a:chOff x="1344" y="3120"/>
              <a:chExt cx="960" cy="432"/>
            </a:xfrm>
          </p:grpSpPr>
          <p:sp>
            <p:nvSpPr>
              <p:cNvPr id="291894" name="Rectangle 54"/>
              <p:cNvSpPr>
                <a:spLocks noChangeArrowheads="1"/>
              </p:cNvSpPr>
              <p:nvPr/>
            </p:nvSpPr>
            <p:spPr bwMode="auto">
              <a:xfrm>
                <a:off x="1344" y="3120"/>
                <a:ext cx="960" cy="432"/>
              </a:xfrm>
              <a:prstGeom prst="rect">
                <a:avLst/>
              </a:prstGeom>
              <a:solidFill>
                <a:srgbClr val="333399"/>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91895" name="Text Box 55"/>
              <p:cNvSpPr txBox="1">
                <a:spLocks noChangeArrowheads="1"/>
              </p:cNvSpPr>
              <p:nvPr/>
            </p:nvSpPr>
            <p:spPr bwMode="auto">
              <a:xfrm>
                <a:off x="1439" y="3120"/>
                <a:ext cx="770" cy="3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50000"/>
                  </a:spcBef>
                </a:pPr>
                <a:r>
                  <a:rPr lang="zh-CN" altLang="en-US" sz="2400">
                    <a:effectLst>
                      <a:outerShdw blurRad="38100" dist="38100" dir="2700000" algn="tl">
                        <a:srgbClr val="C0C0C0"/>
                      </a:outerShdw>
                    </a:effectLst>
                    <a:hlinkClick r:id="rId3" action="ppaction://hlinksldjump?num=6"/>
                  </a:rPr>
                  <a:t>流动资金投资</a:t>
                </a:r>
                <a:endParaRPr lang="zh-CN" altLang="en-US" sz="2400">
                  <a:effectLst>
                    <a:outerShdw blurRad="38100" dist="38100" dir="2700000" algn="tl">
                      <a:srgbClr val="C0C0C0"/>
                    </a:outerShdw>
                  </a:effectLst>
                </a:endParaRPr>
              </a:p>
            </p:txBody>
          </p:sp>
        </p:grpSp>
        <p:grpSp>
          <p:nvGrpSpPr>
            <p:cNvPr id="291902" name="Group 62"/>
            <p:cNvGrpSpPr/>
            <p:nvPr/>
          </p:nvGrpSpPr>
          <p:grpSpPr>
            <a:xfrm>
              <a:off x="702" y="1724"/>
              <a:ext cx="354" cy="2164"/>
              <a:chOff x="654" y="1724"/>
              <a:chExt cx="495" cy="2009"/>
            </a:xfrm>
          </p:grpSpPr>
          <p:sp>
            <p:nvSpPr>
              <p:cNvPr id="291886" name="Line 46"/>
              <p:cNvSpPr>
                <a:spLocks noChangeShapeType="1"/>
              </p:cNvSpPr>
              <p:nvPr/>
            </p:nvSpPr>
            <p:spPr bwMode="auto">
              <a:xfrm>
                <a:off x="654" y="2477"/>
                <a:ext cx="237" cy="1"/>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91888" name="Line 48"/>
              <p:cNvSpPr>
                <a:spLocks noChangeShapeType="1"/>
              </p:cNvSpPr>
              <p:nvPr/>
            </p:nvSpPr>
            <p:spPr bwMode="auto">
              <a:xfrm>
                <a:off x="912" y="3731"/>
                <a:ext cx="237" cy="2"/>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91889" name="Line 49"/>
              <p:cNvSpPr>
                <a:spLocks noChangeShapeType="1"/>
              </p:cNvSpPr>
              <p:nvPr/>
            </p:nvSpPr>
            <p:spPr bwMode="auto">
              <a:xfrm>
                <a:off x="912" y="1724"/>
                <a:ext cx="237" cy="1"/>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91896" name="Line 56"/>
              <p:cNvSpPr>
                <a:spLocks noChangeShapeType="1"/>
              </p:cNvSpPr>
              <p:nvPr/>
            </p:nvSpPr>
            <p:spPr bwMode="auto">
              <a:xfrm>
                <a:off x="912" y="1724"/>
                <a:ext cx="1" cy="2007"/>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grpSp>
      <p:grpSp>
        <p:nvGrpSpPr>
          <p:cNvPr id="291897" name="Group 57"/>
          <p:cNvGrpSpPr/>
          <p:nvPr/>
        </p:nvGrpSpPr>
        <p:grpSpPr>
          <a:xfrm>
            <a:off x="3476625" y="5743575"/>
            <a:ext cx="5334000" cy="657225"/>
            <a:chOff x="2064" y="3504"/>
            <a:chExt cx="3360" cy="327"/>
          </a:xfrm>
        </p:grpSpPr>
        <p:grpSp>
          <p:nvGrpSpPr>
            <p:cNvPr id="291898" name="Group 58"/>
            <p:cNvGrpSpPr/>
            <p:nvPr/>
          </p:nvGrpSpPr>
          <p:grpSpPr>
            <a:xfrm>
              <a:off x="4176" y="3504"/>
              <a:ext cx="1248" cy="327"/>
              <a:chOff x="2832" y="1536"/>
              <a:chExt cx="1248" cy="432"/>
            </a:xfrm>
          </p:grpSpPr>
          <p:sp>
            <p:nvSpPr>
              <p:cNvPr id="291899" name="Rectangle 59"/>
              <p:cNvSpPr>
                <a:spLocks noChangeArrowheads="1"/>
              </p:cNvSpPr>
              <p:nvPr/>
            </p:nvSpPr>
            <p:spPr bwMode="auto">
              <a:xfrm>
                <a:off x="2832" y="1536"/>
                <a:ext cx="1248" cy="432"/>
              </a:xfrm>
              <a:prstGeom prst="rect">
                <a:avLst/>
              </a:prstGeom>
              <a:solidFill>
                <a:srgbClr val="3366FF"/>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91900" name="Text Box 60"/>
              <p:cNvSpPr txBox="1">
                <a:spLocks noChangeArrowheads="1"/>
              </p:cNvSpPr>
              <p:nvPr/>
            </p:nvSpPr>
            <p:spPr bwMode="auto">
              <a:xfrm>
                <a:off x="2880" y="1632"/>
                <a:ext cx="1152" cy="300"/>
              </a:xfrm>
              <a:prstGeom prst="rect">
                <a:avLst/>
              </a:prstGeom>
              <a:solidFill>
                <a:srgbClr val="3366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50000"/>
                  </a:spcBef>
                </a:pPr>
                <a:r>
                  <a:rPr lang="zh-CN" altLang="en-US" sz="2400">
                    <a:effectLst>
                      <a:outerShdw blurRad="38100" dist="38100" dir="2700000" algn="tl">
                        <a:srgbClr val="FFFFFF"/>
                      </a:outerShdw>
                    </a:effectLst>
                    <a:hlinkClick r:id="rId2" action="ppaction://hlinksldjump?num=7"/>
                  </a:rPr>
                  <a:t>流动资 产</a:t>
                </a:r>
                <a:endParaRPr lang="zh-CN" altLang="en-US" sz="2400">
                  <a:effectLst>
                    <a:outerShdw blurRad="38100" dist="38100" dir="2700000" algn="tl">
                      <a:srgbClr val="FFFFFF"/>
                    </a:outerShdw>
                  </a:effectLst>
                </a:endParaRPr>
              </a:p>
            </p:txBody>
          </p:sp>
        </p:grpSp>
        <p:sp>
          <p:nvSpPr>
            <p:cNvPr id="291901" name="Line 61"/>
            <p:cNvSpPr>
              <a:spLocks noChangeShapeType="1"/>
            </p:cNvSpPr>
            <p:nvPr/>
          </p:nvSpPr>
          <p:spPr bwMode="auto">
            <a:xfrm>
              <a:off x="2064" y="3648"/>
              <a:ext cx="2112" cy="0"/>
            </a:xfrm>
            <a:prstGeom prst="line">
              <a:avLst/>
            </a:prstGeom>
            <a:noFill/>
            <a:ln w="9525">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dur="500" fill="hold" nodeType="clickEffect">
                                  <p:stCondLst>
                                    <p:cond delay="0"/>
                                  </p:stCondLst>
                                  <p:childTnLst>
                                    <p:set>
                                      <p:cBhvr>
                                        <p:cTn id="6" dur="1" fill="hold">
                                          <p:stCondLst>
                                            <p:cond delay="0"/>
                                          </p:stCondLst>
                                        </p:cTn>
                                        <p:tgtEl>
                                          <p:spTgt spid="291844"/>
                                        </p:tgtEl>
                                        <p:attrNameLst>
                                          <p:attrName>style.visibility</p:attrName>
                                        </p:attrNameLst>
                                      </p:cBhvr>
                                      <p:to>
                                        <p:strVal val="visible"/>
                                      </p:to>
                                    </p:set>
                                    <p:animEffect transition="in" filter="dissolve">
                                      <p:cBhvr>
                                        <p:cTn id="7" dur="500"/>
                                        <p:tgtEl>
                                          <p:spTgt spid="29184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dur="500" fill="hold" nodeType="clickEffect">
                                  <p:stCondLst>
                                    <p:cond delay="0"/>
                                  </p:stCondLst>
                                  <p:childTnLst>
                                    <p:set>
                                      <p:cBhvr>
                                        <p:cTn id="11" dur="1" fill="hold">
                                          <p:stCondLst>
                                            <p:cond delay="0"/>
                                          </p:stCondLst>
                                        </p:cTn>
                                        <p:tgtEl>
                                          <p:spTgt spid="291903"/>
                                        </p:tgtEl>
                                        <p:attrNameLst>
                                          <p:attrName>style.visibility</p:attrName>
                                        </p:attrNameLst>
                                      </p:cBhvr>
                                      <p:to>
                                        <p:strVal val="visible"/>
                                      </p:to>
                                    </p:set>
                                    <p:animEffect transition="in" filter="dissolve">
                                      <p:cBhvr>
                                        <p:cTn id="12" dur="500"/>
                                        <p:tgtEl>
                                          <p:spTgt spid="29190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dur="500" fill="hold" nodeType="clickEffect">
                                  <p:stCondLst>
                                    <p:cond delay="0"/>
                                  </p:stCondLst>
                                  <p:childTnLst>
                                    <p:set>
                                      <p:cBhvr>
                                        <p:cTn id="16" dur="1" fill="hold">
                                          <p:stCondLst>
                                            <p:cond delay="0"/>
                                          </p:stCondLst>
                                        </p:cTn>
                                        <p:tgtEl>
                                          <p:spTgt spid="291862"/>
                                        </p:tgtEl>
                                        <p:attrNameLst>
                                          <p:attrName>style.visibility</p:attrName>
                                        </p:attrNameLst>
                                      </p:cBhvr>
                                      <p:to>
                                        <p:strVal val="visible"/>
                                      </p:to>
                                    </p:set>
                                    <p:animEffect transition="in" filter="dissolve">
                                      <p:cBhvr>
                                        <p:cTn id="17" dur="500"/>
                                        <p:tgtEl>
                                          <p:spTgt spid="291862"/>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dur="500" fill="hold" nodeType="clickEffect">
                                  <p:stCondLst>
                                    <p:cond delay="0"/>
                                  </p:stCondLst>
                                  <p:childTnLst>
                                    <p:set>
                                      <p:cBhvr>
                                        <p:cTn id="21" dur="1" fill="hold">
                                          <p:stCondLst>
                                            <p:cond delay="0"/>
                                          </p:stCondLst>
                                        </p:cTn>
                                        <p:tgtEl>
                                          <p:spTgt spid="291847"/>
                                        </p:tgtEl>
                                        <p:attrNameLst>
                                          <p:attrName>style.visibility</p:attrName>
                                        </p:attrNameLst>
                                      </p:cBhvr>
                                      <p:to>
                                        <p:strVal val="visible"/>
                                      </p:to>
                                    </p:set>
                                    <p:animEffect transition="in" filter="dissolve">
                                      <p:cBhvr>
                                        <p:cTn id="22" dur="500"/>
                                        <p:tgtEl>
                                          <p:spTgt spid="291847"/>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dur="500" fill="hold" nodeType="clickEffect">
                                  <p:stCondLst>
                                    <p:cond delay="0"/>
                                  </p:stCondLst>
                                  <p:childTnLst>
                                    <p:set>
                                      <p:cBhvr>
                                        <p:cTn id="26" dur="1" fill="hold">
                                          <p:stCondLst>
                                            <p:cond delay="0"/>
                                          </p:stCondLst>
                                        </p:cTn>
                                        <p:tgtEl>
                                          <p:spTgt spid="291850"/>
                                        </p:tgtEl>
                                        <p:attrNameLst>
                                          <p:attrName>style.visibility</p:attrName>
                                        </p:attrNameLst>
                                      </p:cBhvr>
                                      <p:to>
                                        <p:strVal val="visible"/>
                                      </p:to>
                                    </p:set>
                                    <p:animEffect transition="in" filter="dissolve">
                                      <p:cBhvr>
                                        <p:cTn id="27" dur="500"/>
                                        <p:tgtEl>
                                          <p:spTgt spid="291850"/>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dur="500" fill="hold" nodeType="clickEffect">
                                  <p:stCondLst>
                                    <p:cond delay="0"/>
                                  </p:stCondLst>
                                  <p:childTnLst>
                                    <p:set>
                                      <p:cBhvr>
                                        <p:cTn id="31" dur="1" fill="hold">
                                          <p:stCondLst>
                                            <p:cond delay="0"/>
                                          </p:stCondLst>
                                        </p:cTn>
                                        <p:tgtEl>
                                          <p:spTgt spid="291853"/>
                                        </p:tgtEl>
                                        <p:attrNameLst>
                                          <p:attrName>style.visibility</p:attrName>
                                        </p:attrNameLst>
                                      </p:cBhvr>
                                      <p:to>
                                        <p:strVal val="visible"/>
                                      </p:to>
                                    </p:set>
                                    <p:animEffect transition="in" filter="dissolve">
                                      <p:cBhvr>
                                        <p:cTn id="32" dur="500"/>
                                        <p:tgtEl>
                                          <p:spTgt spid="291853"/>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dur="500" fill="hold" nodeType="clickEffect">
                                  <p:stCondLst>
                                    <p:cond delay="0"/>
                                  </p:stCondLst>
                                  <p:childTnLst>
                                    <p:set>
                                      <p:cBhvr>
                                        <p:cTn id="36" dur="1" fill="hold">
                                          <p:stCondLst>
                                            <p:cond delay="0"/>
                                          </p:stCondLst>
                                        </p:cTn>
                                        <p:tgtEl>
                                          <p:spTgt spid="291856"/>
                                        </p:tgtEl>
                                        <p:attrNameLst>
                                          <p:attrName>style.visibility</p:attrName>
                                        </p:attrNameLst>
                                      </p:cBhvr>
                                      <p:to>
                                        <p:strVal val="visible"/>
                                      </p:to>
                                    </p:set>
                                    <p:animEffect transition="in" filter="dissolve">
                                      <p:cBhvr>
                                        <p:cTn id="37" dur="500"/>
                                        <p:tgtEl>
                                          <p:spTgt spid="291856"/>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dur="500" fill="hold" nodeType="clickEffect">
                                  <p:stCondLst>
                                    <p:cond delay="0"/>
                                  </p:stCondLst>
                                  <p:childTnLst>
                                    <p:set>
                                      <p:cBhvr>
                                        <p:cTn id="41" dur="1" fill="hold">
                                          <p:stCondLst>
                                            <p:cond delay="0"/>
                                          </p:stCondLst>
                                        </p:cTn>
                                        <p:tgtEl>
                                          <p:spTgt spid="291859"/>
                                        </p:tgtEl>
                                        <p:attrNameLst>
                                          <p:attrName>style.visibility</p:attrName>
                                        </p:attrNameLst>
                                      </p:cBhvr>
                                      <p:to>
                                        <p:strVal val="visible"/>
                                      </p:to>
                                    </p:set>
                                    <p:animEffect transition="in" filter="dissolve">
                                      <p:cBhvr>
                                        <p:cTn id="42" dur="500"/>
                                        <p:tgtEl>
                                          <p:spTgt spid="291859"/>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dur="500" fill="hold" nodeType="clickEffect">
                                  <p:stCondLst>
                                    <p:cond delay="0"/>
                                  </p:stCondLst>
                                  <p:childTnLst>
                                    <p:set>
                                      <p:cBhvr>
                                        <p:cTn id="46" dur="1" fill="hold">
                                          <p:stCondLst>
                                            <p:cond delay="0"/>
                                          </p:stCondLst>
                                        </p:cTn>
                                        <p:tgtEl>
                                          <p:spTgt spid="291870"/>
                                        </p:tgtEl>
                                        <p:attrNameLst>
                                          <p:attrName>style.visibility</p:attrName>
                                        </p:attrNameLst>
                                      </p:cBhvr>
                                      <p:to>
                                        <p:strVal val="visible"/>
                                      </p:to>
                                    </p:set>
                                    <p:animEffect transition="in" filter="dissolve">
                                      <p:cBhvr>
                                        <p:cTn id="47" dur="500"/>
                                        <p:tgtEl>
                                          <p:spTgt spid="291870"/>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dur="500" fill="hold" nodeType="clickEffect">
                                  <p:stCondLst>
                                    <p:cond delay="0"/>
                                  </p:stCondLst>
                                  <p:childTnLst>
                                    <p:set>
                                      <p:cBhvr>
                                        <p:cTn id="51" dur="1" fill="hold">
                                          <p:stCondLst>
                                            <p:cond delay="0"/>
                                          </p:stCondLst>
                                        </p:cTn>
                                        <p:tgtEl>
                                          <p:spTgt spid="291875"/>
                                        </p:tgtEl>
                                        <p:attrNameLst>
                                          <p:attrName>style.visibility</p:attrName>
                                        </p:attrNameLst>
                                      </p:cBhvr>
                                      <p:to>
                                        <p:strVal val="visible"/>
                                      </p:to>
                                    </p:set>
                                    <p:animEffect transition="in" filter="dissolve">
                                      <p:cBhvr>
                                        <p:cTn id="52" dur="500"/>
                                        <p:tgtEl>
                                          <p:spTgt spid="291875"/>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9" presetClass="entr" presetSubtype="0" dur="500" fill="hold" nodeType="clickEffect">
                                  <p:stCondLst>
                                    <p:cond delay="0"/>
                                  </p:stCondLst>
                                  <p:childTnLst>
                                    <p:set>
                                      <p:cBhvr>
                                        <p:cTn id="56" dur="1" fill="hold">
                                          <p:stCondLst>
                                            <p:cond delay="0"/>
                                          </p:stCondLst>
                                        </p:cTn>
                                        <p:tgtEl>
                                          <p:spTgt spid="291880"/>
                                        </p:tgtEl>
                                        <p:attrNameLst>
                                          <p:attrName>style.visibility</p:attrName>
                                        </p:attrNameLst>
                                      </p:cBhvr>
                                      <p:to>
                                        <p:strVal val="visible"/>
                                      </p:to>
                                    </p:set>
                                    <p:animEffect transition="in" filter="dissolve">
                                      <p:cBhvr>
                                        <p:cTn id="57" dur="500"/>
                                        <p:tgtEl>
                                          <p:spTgt spid="291880"/>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9" presetClass="entr" presetSubtype="0" dur="500" fill="hold" nodeType="clickEffect">
                                  <p:stCondLst>
                                    <p:cond delay="0"/>
                                  </p:stCondLst>
                                  <p:childTnLst>
                                    <p:set>
                                      <p:cBhvr>
                                        <p:cTn id="61" dur="1" fill="hold">
                                          <p:stCondLst>
                                            <p:cond delay="0"/>
                                          </p:stCondLst>
                                        </p:cTn>
                                        <p:tgtEl>
                                          <p:spTgt spid="291897"/>
                                        </p:tgtEl>
                                        <p:attrNameLst>
                                          <p:attrName>style.visibility</p:attrName>
                                        </p:attrNameLst>
                                      </p:cBhvr>
                                      <p:to>
                                        <p:strVal val="visible"/>
                                      </p:to>
                                    </p:set>
                                    <p:animEffect transition="in" filter="dissolve">
                                      <p:cBhvr>
                                        <p:cTn id="62" dur="500"/>
                                        <p:tgtEl>
                                          <p:spTgt spid="2918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5" name="页脚占位符 4"/>
          <p:cNvSpPr>
            <a:spLocks noGrp="1"/>
          </p:cNvSpPr>
          <p:nvPr>
            <p:ph type="ftr" sz="quarter" idx="11"/>
          </p:nvPr>
        </p:nvSpPr>
        <p:spPr/>
        <p:txBody>
          <a:bodyPr/>
          <a:lstStyle/>
          <a:p>
            <a:r>
              <a:rPr lang="en-US" altLang="zh-CN"/>
              <a:t>第二章 现金流量及其构成</a:t>
            </a:r>
          </a:p>
        </p:txBody>
      </p:sp>
      <p:sp>
        <p:nvSpPr>
          <p:cNvPr id="36" name="灯片编号占位符 5"/>
          <p:cNvSpPr>
            <a:spLocks noGrp="1"/>
          </p:cNvSpPr>
          <p:nvPr>
            <p:ph type="sldNum" sz="quarter" idx="12"/>
          </p:nvPr>
        </p:nvSpPr>
        <p:spPr/>
        <p:txBody>
          <a:bodyPr/>
          <a:lstStyle/>
          <a:p>
            <a:fld id="{3F4A3145-2933-4450-9452-B949A523E8BD}" type="slidenum">
              <a:rPr lang="en-US" altLang="zh-CN"/>
              <a:t>24</a:t>
            </a:fld>
            <a:endParaRPr lang="en-US" altLang="zh-CN"/>
          </a:p>
        </p:txBody>
      </p:sp>
      <p:sp>
        <p:nvSpPr>
          <p:cNvPr id="327682" name="Text Box 2"/>
          <p:cNvSpPr txBox="1">
            <a:spLocks noChangeArrowheads="1"/>
          </p:cNvSpPr>
          <p:nvPr/>
        </p:nvSpPr>
        <p:spPr bwMode="auto">
          <a:xfrm>
            <a:off x="1692275" y="1125538"/>
            <a:ext cx="4191000" cy="53022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lnSpc>
                <a:spcPct val="120000"/>
              </a:lnSpc>
              <a:spcBef>
                <a:spcPct val="50000"/>
              </a:spcBef>
            </a:pPr>
            <a:r>
              <a:rPr lang="en-US" altLang="zh-CN" sz="2400" u="sng">
                <a:effectLst/>
              </a:rPr>
              <a:t>1</a:t>
            </a:r>
            <a:r>
              <a:rPr lang="zh-CN" altLang="en-US" sz="2400" u="sng">
                <a:effectLst/>
              </a:rPr>
              <a:t>．建筑安装工程费用</a:t>
            </a:r>
            <a:endParaRPr lang="zh-CN" altLang="en-US" sz="2400" b="0">
              <a:effectLst/>
            </a:endParaRPr>
          </a:p>
        </p:txBody>
      </p:sp>
      <p:sp>
        <p:nvSpPr>
          <p:cNvPr id="327683" name="Text Box 3"/>
          <p:cNvSpPr txBox="1">
            <a:spLocks noChangeArrowheads="1"/>
          </p:cNvSpPr>
          <p:nvPr/>
        </p:nvSpPr>
        <p:spPr bwMode="auto">
          <a:xfrm>
            <a:off x="1692275" y="1773238"/>
            <a:ext cx="4191000" cy="53022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lnSpc>
                <a:spcPct val="120000"/>
              </a:lnSpc>
              <a:spcBef>
                <a:spcPct val="50000"/>
              </a:spcBef>
            </a:pPr>
            <a:r>
              <a:rPr lang="en-US" altLang="zh-CN" sz="2400" u="sng">
                <a:effectLst/>
              </a:rPr>
              <a:t>2</a:t>
            </a:r>
            <a:r>
              <a:rPr lang="zh-CN" altLang="en-US" sz="2400" u="sng">
                <a:effectLst/>
              </a:rPr>
              <a:t>．设备工器具费用</a:t>
            </a:r>
            <a:endParaRPr lang="zh-CN" altLang="en-US" sz="2400" b="0">
              <a:effectLst/>
            </a:endParaRPr>
          </a:p>
        </p:txBody>
      </p:sp>
      <p:sp>
        <p:nvSpPr>
          <p:cNvPr id="327684" name="Text Box 4"/>
          <p:cNvSpPr txBox="1">
            <a:spLocks noChangeArrowheads="1"/>
          </p:cNvSpPr>
          <p:nvPr/>
        </p:nvSpPr>
        <p:spPr bwMode="auto">
          <a:xfrm>
            <a:off x="1692275" y="2492375"/>
            <a:ext cx="4191000" cy="53022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lnSpc>
                <a:spcPct val="120000"/>
              </a:lnSpc>
              <a:spcBef>
                <a:spcPct val="50000"/>
              </a:spcBef>
            </a:pPr>
            <a:r>
              <a:rPr lang="en-US" altLang="zh-CN" sz="2400" u="sng">
                <a:effectLst/>
              </a:rPr>
              <a:t>3</a:t>
            </a:r>
            <a:r>
              <a:rPr lang="zh-CN" altLang="en-US" sz="2400" u="sng">
                <a:effectLst/>
              </a:rPr>
              <a:t>．工程建设其它费用</a:t>
            </a:r>
            <a:endParaRPr lang="zh-CN" altLang="en-US" sz="2400" b="0">
              <a:effectLst/>
            </a:endParaRPr>
          </a:p>
        </p:txBody>
      </p:sp>
      <p:sp>
        <p:nvSpPr>
          <p:cNvPr id="327685" name="Text Box 5"/>
          <p:cNvSpPr txBox="1">
            <a:spLocks noChangeArrowheads="1"/>
          </p:cNvSpPr>
          <p:nvPr/>
        </p:nvSpPr>
        <p:spPr bwMode="auto">
          <a:xfrm>
            <a:off x="1692275" y="3284538"/>
            <a:ext cx="4191000" cy="5302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lnSpc>
                <a:spcPct val="120000"/>
              </a:lnSpc>
              <a:spcBef>
                <a:spcPct val="50000"/>
              </a:spcBef>
            </a:pPr>
            <a:r>
              <a:rPr lang="en-US" altLang="zh-CN" sz="2400" u="sng">
                <a:effectLst/>
              </a:rPr>
              <a:t>4</a:t>
            </a:r>
            <a:r>
              <a:rPr lang="zh-CN" altLang="en-US" sz="2400" u="sng">
                <a:effectLst/>
              </a:rPr>
              <a:t>．预备费</a:t>
            </a:r>
            <a:endParaRPr lang="zh-CN" altLang="en-US" sz="2400" b="0">
              <a:effectLst/>
            </a:endParaRPr>
          </a:p>
        </p:txBody>
      </p:sp>
      <p:sp>
        <p:nvSpPr>
          <p:cNvPr id="327686" name="Text Box 6"/>
          <p:cNvSpPr txBox="1">
            <a:spLocks noChangeArrowheads="1"/>
          </p:cNvSpPr>
          <p:nvPr/>
        </p:nvSpPr>
        <p:spPr bwMode="auto">
          <a:xfrm>
            <a:off x="1692275" y="4437063"/>
            <a:ext cx="4191000" cy="53022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lnSpc>
                <a:spcPct val="120000"/>
              </a:lnSpc>
              <a:spcBef>
                <a:spcPct val="50000"/>
              </a:spcBef>
            </a:pPr>
            <a:r>
              <a:rPr lang="en-US" altLang="zh-CN" sz="2400" u="sng">
                <a:effectLst/>
              </a:rPr>
              <a:t>5</a:t>
            </a:r>
            <a:r>
              <a:rPr lang="zh-CN" altLang="en-US" sz="2400" u="sng">
                <a:effectLst/>
              </a:rPr>
              <a:t>．固定资产投资方向调节税</a:t>
            </a:r>
            <a:endParaRPr lang="zh-CN" altLang="en-US" sz="2400" b="0">
              <a:effectLst/>
            </a:endParaRPr>
          </a:p>
        </p:txBody>
      </p:sp>
      <p:sp>
        <p:nvSpPr>
          <p:cNvPr id="327687" name="Text Box 7"/>
          <p:cNvSpPr txBox="1">
            <a:spLocks noChangeArrowheads="1"/>
          </p:cNvSpPr>
          <p:nvPr/>
        </p:nvSpPr>
        <p:spPr bwMode="auto">
          <a:xfrm>
            <a:off x="1692275" y="5013325"/>
            <a:ext cx="4191000" cy="53022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lnSpc>
                <a:spcPct val="120000"/>
              </a:lnSpc>
              <a:spcBef>
                <a:spcPct val="50000"/>
              </a:spcBef>
            </a:pPr>
            <a:r>
              <a:rPr lang="en-US" altLang="zh-CN" sz="2400" u="sng">
                <a:effectLst/>
              </a:rPr>
              <a:t>6</a:t>
            </a:r>
            <a:r>
              <a:rPr lang="zh-CN" altLang="en-US" sz="2400" u="sng">
                <a:effectLst/>
              </a:rPr>
              <a:t>．建设期贷款利息</a:t>
            </a:r>
            <a:endParaRPr lang="zh-CN" altLang="en-US" sz="2400" b="0">
              <a:effectLst/>
            </a:endParaRPr>
          </a:p>
        </p:txBody>
      </p:sp>
      <p:sp>
        <p:nvSpPr>
          <p:cNvPr id="327688" name="Text Box 8"/>
          <p:cNvSpPr txBox="1">
            <a:spLocks noChangeArrowheads="1"/>
          </p:cNvSpPr>
          <p:nvPr/>
        </p:nvSpPr>
        <p:spPr bwMode="auto">
          <a:xfrm>
            <a:off x="3492500" y="2924175"/>
            <a:ext cx="4191000" cy="4572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en-US" altLang="zh-CN" sz="2400" b="0">
                <a:solidFill>
                  <a:srgbClr val="FF6600"/>
                </a:solidFill>
                <a:effectLst/>
              </a:rPr>
              <a:t> </a:t>
            </a:r>
            <a:r>
              <a:rPr lang="en-US" altLang="zh-CN" sz="2400">
                <a:solidFill>
                  <a:srgbClr val="660066"/>
                </a:solidFill>
                <a:effectLst/>
              </a:rPr>
              <a:t>(1)</a:t>
            </a:r>
            <a:r>
              <a:rPr lang="zh-CN" altLang="en-US" sz="2400">
                <a:solidFill>
                  <a:srgbClr val="660066"/>
                </a:solidFill>
                <a:effectLst/>
              </a:rPr>
              <a:t>基本预备费</a:t>
            </a:r>
            <a:endParaRPr lang="zh-CN" altLang="en-US" sz="2400">
              <a:solidFill>
                <a:srgbClr val="FF6600"/>
              </a:solidFill>
              <a:effectLst/>
            </a:endParaRPr>
          </a:p>
        </p:txBody>
      </p:sp>
      <p:sp>
        <p:nvSpPr>
          <p:cNvPr id="327689" name="AutoShape 9"/>
          <p:cNvSpPr/>
          <p:nvPr/>
        </p:nvSpPr>
        <p:spPr bwMode="auto">
          <a:xfrm>
            <a:off x="3348038" y="3213100"/>
            <a:ext cx="152400" cy="762000"/>
          </a:xfrm>
          <a:prstGeom prst="leftBrace">
            <a:avLst>
              <a:gd name="adj1" fmla="val 41667"/>
              <a:gd name="adj2" fmla="val 50000"/>
            </a:avLst>
          </a:prstGeom>
          <a:noFill/>
          <a:ln w="9525">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7690" name="Text Box 10"/>
          <p:cNvSpPr txBox="1">
            <a:spLocks noChangeArrowheads="1"/>
          </p:cNvSpPr>
          <p:nvPr/>
        </p:nvSpPr>
        <p:spPr bwMode="auto">
          <a:xfrm>
            <a:off x="3635375" y="3529013"/>
            <a:ext cx="4191000" cy="8223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fontAlgn="ctr"/>
            <a:r>
              <a:rPr lang="en-US" altLang="zh-CN" sz="2400">
                <a:solidFill>
                  <a:srgbClr val="660066"/>
                </a:solidFill>
                <a:effectLst/>
              </a:rPr>
              <a:t>(2)</a:t>
            </a:r>
            <a:r>
              <a:rPr lang="zh-CN" altLang="en-US" sz="2400">
                <a:solidFill>
                  <a:srgbClr val="660066"/>
                </a:solidFill>
                <a:effectLst/>
              </a:rPr>
              <a:t>价差预备费</a:t>
            </a:r>
            <a:r>
              <a:rPr lang="en-US" altLang="zh-CN" sz="2400">
                <a:solidFill>
                  <a:srgbClr val="660066"/>
                </a:solidFill>
                <a:effectLst/>
              </a:rPr>
              <a:t>(</a:t>
            </a:r>
            <a:r>
              <a:rPr lang="zh-CN" altLang="en-US" sz="2400">
                <a:solidFill>
                  <a:srgbClr val="660066"/>
                </a:solidFill>
                <a:effectLst/>
              </a:rPr>
              <a:t>工程造价调整预备费</a:t>
            </a:r>
            <a:r>
              <a:rPr lang="en-US" altLang="zh-CN" sz="2400">
                <a:solidFill>
                  <a:srgbClr val="660066"/>
                </a:solidFill>
                <a:effectLst/>
              </a:rPr>
              <a:t>)</a:t>
            </a:r>
          </a:p>
        </p:txBody>
      </p:sp>
      <p:grpSp>
        <p:nvGrpSpPr>
          <p:cNvPr id="327691" name="Group 11"/>
          <p:cNvGrpSpPr/>
          <p:nvPr/>
        </p:nvGrpSpPr>
        <p:grpSpPr>
          <a:xfrm>
            <a:off x="5867400" y="1341438"/>
            <a:ext cx="838200" cy="2133600"/>
            <a:chOff x="3456" y="1248"/>
            <a:chExt cx="768" cy="1344"/>
          </a:xfrm>
        </p:grpSpPr>
        <p:sp>
          <p:nvSpPr>
            <p:cNvPr id="327692" name="AutoShape 12"/>
            <p:cNvSpPr/>
            <p:nvPr/>
          </p:nvSpPr>
          <p:spPr bwMode="auto">
            <a:xfrm>
              <a:off x="3648" y="1248"/>
              <a:ext cx="336" cy="1344"/>
            </a:xfrm>
            <a:prstGeom prst="rightBracket">
              <a:avLst>
                <a:gd name="adj" fmla="val 33333"/>
              </a:avLst>
            </a:prstGeom>
            <a:noFill/>
            <a:ln w="9525">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nvGrpSpPr>
            <p:cNvPr id="327693" name="Group 13"/>
            <p:cNvGrpSpPr/>
            <p:nvPr/>
          </p:nvGrpSpPr>
          <p:grpSpPr>
            <a:xfrm>
              <a:off x="3456" y="1776"/>
              <a:ext cx="528" cy="432"/>
              <a:chOff x="3456" y="1776"/>
              <a:chExt cx="528" cy="432"/>
            </a:xfrm>
          </p:grpSpPr>
          <p:sp>
            <p:nvSpPr>
              <p:cNvPr id="327694" name="Line 14"/>
              <p:cNvSpPr>
                <a:spLocks noChangeShapeType="1"/>
              </p:cNvSpPr>
              <p:nvPr/>
            </p:nvSpPr>
            <p:spPr bwMode="auto">
              <a:xfrm>
                <a:off x="3456" y="1776"/>
                <a:ext cx="528" cy="0"/>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7695" name="Line 15"/>
              <p:cNvSpPr>
                <a:spLocks noChangeShapeType="1"/>
              </p:cNvSpPr>
              <p:nvPr/>
            </p:nvSpPr>
            <p:spPr bwMode="auto">
              <a:xfrm>
                <a:off x="3456" y="2208"/>
                <a:ext cx="528" cy="0"/>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sp>
          <p:nvSpPr>
            <p:cNvPr id="327696" name="AutoShape 16"/>
            <p:cNvSpPr>
              <a:spLocks noChangeArrowheads="1"/>
            </p:cNvSpPr>
            <p:nvPr/>
          </p:nvSpPr>
          <p:spPr bwMode="auto">
            <a:xfrm>
              <a:off x="3984" y="1872"/>
              <a:ext cx="240" cy="240"/>
            </a:xfrm>
            <a:prstGeom prst="rightArrow">
              <a:avLst>
                <a:gd name="adj1" fmla="val 50000"/>
                <a:gd name="adj2" fmla="val 25000"/>
              </a:avLst>
            </a:prstGeom>
            <a:solidFill>
              <a:schemeClr val="accent1"/>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grpSp>
        <p:nvGrpSpPr>
          <p:cNvPr id="327697" name="Group 17"/>
          <p:cNvGrpSpPr/>
          <p:nvPr/>
        </p:nvGrpSpPr>
        <p:grpSpPr>
          <a:xfrm>
            <a:off x="6659563" y="2924175"/>
            <a:ext cx="1219200" cy="3124200"/>
            <a:chOff x="4032" y="1920"/>
            <a:chExt cx="768" cy="1968"/>
          </a:xfrm>
        </p:grpSpPr>
        <p:grpSp>
          <p:nvGrpSpPr>
            <p:cNvPr id="327698" name="Group 18"/>
            <p:cNvGrpSpPr/>
            <p:nvPr/>
          </p:nvGrpSpPr>
          <p:grpSpPr>
            <a:xfrm>
              <a:off x="4032" y="1920"/>
              <a:ext cx="768" cy="1968"/>
              <a:chOff x="4032" y="1920"/>
              <a:chExt cx="1104" cy="1968"/>
            </a:xfrm>
          </p:grpSpPr>
          <p:grpSp>
            <p:nvGrpSpPr>
              <p:cNvPr id="327699" name="Group 19"/>
              <p:cNvGrpSpPr/>
              <p:nvPr/>
            </p:nvGrpSpPr>
            <p:grpSpPr>
              <a:xfrm>
                <a:off x="4032" y="1920"/>
                <a:ext cx="912" cy="1968"/>
                <a:chOff x="4032" y="1920"/>
                <a:chExt cx="912" cy="1968"/>
              </a:xfrm>
            </p:grpSpPr>
            <p:sp>
              <p:nvSpPr>
                <p:cNvPr id="327700" name="Line 20"/>
                <p:cNvSpPr>
                  <a:spLocks noChangeShapeType="1"/>
                </p:cNvSpPr>
                <p:nvPr/>
              </p:nvSpPr>
              <p:spPr bwMode="auto">
                <a:xfrm>
                  <a:off x="4704" y="1920"/>
                  <a:ext cx="240" cy="0"/>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7701" name="Line 21"/>
                <p:cNvSpPr>
                  <a:spLocks noChangeShapeType="1"/>
                </p:cNvSpPr>
                <p:nvPr/>
              </p:nvSpPr>
              <p:spPr bwMode="auto">
                <a:xfrm flipH="1">
                  <a:off x="4944" y="1920"/>
                  <a:ext cx="0" cy="1968"/>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7702" name="Line 22"/>
                <p:cNvSpPr>
                  <a:spLocks noChangeShapeType="1"/>
                </p:cNvSpPr>
                <p:nvPr/>
              </p:nvSpPr>
              <p:spPr bwMode="auto">
                <a:xfrm flipV="1">
                  <a:off x="4032" y="2880"/>
                  <a:ext cx="912" cy="0"/>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7703" name="Line 23"/>
                <p:cNvSpPr>
                  <a:spLocks noChangeShapeType="1"/>
                </p:cNvSpPr>
                <p:nvPr/>
              </p:nvSpPr>
              <p:spPr bwMode="auto">
                <a:xfrm flipV="1">
                  <a:off x="4032" y="3408"/>
                  <a:ext cx="912" cy="0"/>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sp>
            <p:nvSpPr>
              <p:cNvPr id="327704" name="AutoShape 24"/>
              <p:cNvSpPr>
                <a:spLocks noChangeArrowheads="1"/>
              </p:cNvSpPr>
              <p:nvPr/>
            </p:nvSpPr>
            <p:spPr bwMode="auto">
              <a:xfrm>
                <a:off x="4944" y="2928"/>
                <a:ext cx="192" cy="240"/>
              </a:xfrm>
              <a:prstGeom prst="rightArrow">
                <a:avLst>
                  <a:gd name="adj1" fmla="val 50000"/>
                  <a:gd name="adj2" fmla="val 25000"/>
                </a:avLst>
              </a:prstGeom>
              <a:solidFill>
                <a:schemeClr val="accent1"/>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sp>
          <p:nvSpPr>
            <p:cNvPr id="327705" name="Line 25"/>
            <p:cNvSpPr>
              <a:spLocks noChangeShapeType="1"/>
            </p:cNvSpPr>
            <p:nvPr/>
          </p:nvSpPr>
          <p:spPr bwMode="auto">
            <a:xfrm>
              <a:off x="4032" y="3888"/>
              <a:ext cx="624" cy="0"/>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sp>
        <p:nvSpPr>
          <p:cNvPr id="327706" name="AutoShape 26"/>
          <p:cNvSpPr>
            <a:spLocks noChangeArrowheads="1"/>
          </p:cNvSpPr>
          <p:nvPr/>
        </p:nvSpPr>
        <p:spPr bwMode="auto">
          <a:xfrm>
            <a:off x="8027988" y="3933825"/>
            <a:ext cx="457200" cy="1655763"/>
          </a:xfrm>
          <a:prstGeom prst="flowChartProcess">
            <a:avLst/>
          </a:prstGeom>
          <a:solidFill>
            <a:srgbClr val="CCFFFF"/>
          </a:solidFill>
          <a:ln w="9525">
            <a:solidFill>
              <a:srgbClr val="CCFFFF"/>
            </a:solidFill>
            <a:miter lim="800000"/>
          </a:ln>
          <a:effectLst>
            <a:outerShdw dist="107763" dir="2700000" algn="ctr" rotWithShape="0">
              <a:schemeClr val="bg2"/>
            </a:outerShdw>
          </a:effectLst>
        </p:spPr>
        <p:txBody>
          <a:bodyPr vert="eaVert"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fontAlgn="ctr"/>
            <a:r>
              <a:rPr lang="zh-CN" altLang="en-US" sz="2400">
                <a:effectLst/>
                <a:ea typeface="楷体_GB2312" pitchFamily="1" charset="-122"/>
              </a:rPr>
              <a:t>动态投资</a:t>
            </a:r>
            <a:endParaRPr lang="zh-CN" altLang="en-US" sz="2400" b="0">
              <a:effectLst/>
            </a:endParaRPr>
          </a:p>
        </p:txBody>
      </p:sp>
      <p:sp>
        <p:nvSpPr>
          <p:cNvPr id="327707" name="AutoShape 27"/>
          <p:cNvSpPr>
            <a:spLocks noChangeArrowheads="1"/>
          </p:cNvSpPr>
          <p:nvPr/>
        </p:nvSpPr>
        <p:spPr bwMode="auto">
          <a:xfrm>
            <a:off x="6877050" y="1844675"/>
            <a:ext cx="457200" cy="1584325"/>
          </a:xfrm>
          <a:prstGeom prst="flowChartProcess">
            <a:avLst/>
          </a:prstGeom>
          <a:solidFill>
            <a:srgbClr val="CCFFFF"/>
          </a:solidFill>
          <a:ln w="9525">
            <a:solidFill>
              <a:srgbClr val="CCFFFF"/>
            </a:solidFill>
            <a:miter lim="800000"/>
          </a:ln>
          <a:effectLst>
            <a:outerShdw dist="107763" dir="2700000" algn="ctr" rotWithShape="0">
              <a:schemeClr val="bg2"/>
            </a:outerShdw>
          </a:effectLst>
        </p:spPr>
        <p:txBody>
          <a:bodyPr vert="eaVert"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fontAlgn="ctr"/>
            <a:r>
              <a:rPr lang="zh-CN" altLang="en-US" sz="2400">
                <a:effectLst/>
                <a:ea typeface="楷体_GB2312" pitchFamily="1" charset="-122"/>
              </a:rPr>
              <a:t>静态投资</a:t>
            </a:r>
            <a:endParaRPr lang="zh-CN" altLang="en-US" sz="2400" b="0">
              <a:effectLst/>
            </a:endParaRPr>
          </a:p>
        </p:txBody>
      </p:sp>
      <p:sp>
        <p:nvSpPr>
          <p:cNvPr id="327708" name="Text Box 28"/>
          <p:cNvSpPr txBox="1">
            <a:spLocks noChangeArrowheads="1"/>
          </p:cNvSpPr>
          <p:nvPr/>
        </p:nvSpPr>
        <p:spPr bwMode="auto">
          <a:xfrm>
            <a:off x="468313" y="3213100"/>
            <a:ext cx="1081087" cy="82232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400">
                <a:solidFill>
                  <a:srgbClr val="5109D3"/>
                </a:solidFill>
                <a:effectLst/>
              </a:rPr>
              <a:t>建设投资</a:t>
            </a:r>
            <a:endParaRPr lang="zh-CN" altLang="en-US" sz="2400" b="0">
              <a:effectLst/>
            </a:endParaRPr>
          </a:p>
        </p:txBody>
      </p:sp>
      <p:sp>
        <p:nvSpPr>
          <p:cNvPr id="327709" name="Text Box 29"/>
          <p:cNvSpPr txBox="1">
            <a:spLocks noChangeArrowheads="1"/>
          </p:cNvSpPr>
          <p:nvPr/>
        </p:nvSpPr>
        <p:spPr bwMode="auto">
          <a:xfrm>
            <a:off x="323850" y="260350"/>
            <a:ext cx="3733800" cy="579438"/>
          </a:xfrm>
          <a:prstGeom prst="rect">
            <a:avLst/>
          </a:prstGeom>
          <a:solidFill>
            <a:srgbClr val="FFFF99"/>
          </a:solidFill>
          <a:ln>
            <a:noFill/>
          </a:ln>
          <a:effectLst>
            <a:outerShdw dist="107763" dir="8100000" algn="ctr" rotWithShape="0">
              <a:srgbClr val="808080"/>
            </a:outerShdw>
          </a:effectLst>
          <a:extLst>
            <a:ext uri="{91240B29-F687-4F45-9708-019B960494DF}">
              <a14:hiddenLine xmlns:a14="http://schemas.microsoft.com/office/drawing/2010/main" w="9525">
                <a:solidFill>
                  <a:srgbClr val="808080"/>
                </a:solidFill>
                <a:miter lim="800000"/>
                <a:headEnd/>
                <a:tailEnd/>
              </a14:hiddenLine>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3200">
                <a:effectLst/>
                <a:latin typeface="Arial Narrow" pitchFamily="34" charset="0"/>
              </a:rPr>
              <a:t>建设项目投资构成</a:t>
            </a:r>
          </a:p>
        </p:txBody>
      </p:sp>
      <p:sp>
        <p:nvSpPr>
          <p:cNvPr id="327710" name="AutoShape 30"/>
          <p:cNvSpPr/>
          <p:nvPr/>
        </p:nvSpPr>
        <p:spPr bwMode="auto">
          <a:xfrm>
            <a:off x="250825" y="3357563"/>
            <a:ext cx="152400" cy="2895600"/>
          </a:xfrm>
          <a:prstGeom prst="leftBrace">
            <a:avLst>
              <a:gd name="adj1" fmla="val 158333"/>
              <a:gd name="adj2" fmla="val 46218"/>
            </a:avLst>
          </a:prstGeom>
          <a:noFill/>
          <a:ln w="9525">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7711" name="Text Box 31"/>
          <p:cNvSpPr txBox="1">
            <a:spLocks noChangeArrowheads="1"/>
          </p:cNvSpPr>
          <p:nvPr/>
        </p:nvSpPr>
        <p:spPr bwMode="auto">
          <a:xfrm>
            <a:off x="468313" y="5805488"/>
            <a:ext cx="1208087"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400">
                <a:solidFill>
                  <a:srgbClr val="5109D3"/>
                </a:solidFill>
                <a:effectLst/>
              </a:rPr>
              <a:t>流动资金投资</a:t>
            </a:r>
            <a:endParaRPr lang="zh-CN" altLang="en-US" sz="2400" b="0">
              <a:effectLst/>
            </a:endParaRPr>
          </a:p>
        </p:txBody>
      </p:sp>
      <p:sp>
        <p:nvSpPr>
          <p:cNvPr id="327712" name="AutoShape 32"/>
          <p:cNvSpPr/>
          <p:nvPr/>
        </p:nvSpPr>
        <p:spPr bwMode="auto">
          <a:xfrm>
            <a:off x="1187450" y="2060575"/>
            <a:ext cx="360363" cy="3529013"/>
          </a:xfrm>
          <a:prstGeom prst="leftBrace">
            <a:avLst>
              <a:gd name="adj1" fmla="val 81608"/>
              <a:gd name="adj2" fmla="val 46218"/>
            </a:avLst>
          </a:prstGeom>
          <a:noFill/>
          <a:ln w="9525">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marL="342900" indent="-342900">
              <a:spcBef>
                <a:spcPct val="20000"/>
              </a:spcBef>
              <a:buClr>
                <a:schemeClr val="folHlink"/>
              </a:buClr>
              <a:buSzPct val="60000"/>
              <a:buFont typeface="Wingdings" pitchFamily="2" charset="2"/>
              <a:buNone/>
            </a:pPr>
            <a:endParaRPr kumimoji="0" lang="zh-CN" altLang="zh-CN" sz="2800">
              <a:effectLst/>
            </a:endParaRPr>
          </a:p>
        </p:txBody>
      </p:sp>
      <p:sp>
        <p:nvSpPr>
          <p:cNvPr id="327713" name="Text Box 33"/>
          <p:cNvSpPr txBox="1">
            <a:spLocks noChangeArrowheads="1"/>
          </p:cNvSpPr>
          <p:nvPr/>
        </p:nvSpPr>
        <p:spPr bwMode="auto">
          <a:xfrm>
            <a:off x="1619250" y="6021388"/>
            <a:ext cx="4876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en-US" altLang="zh-CN" sz="2400">
                <a:effectLst/>
              </a:rPr>
              <a:t>(</a:t>
            </a:r>
            <a:r>
              <a:rPr lang="zh-CN" altLang="en-US" sz="2400">
                <a:effectLst/>
              </a:rPr>
              <a:t>流动资产－流动负债</a:t>
            </a:r>
            <a:r>
              <a:rPr lang="en-US" altLang="zh-CN" sz="2400">
                <a:effectLst/>
              </a:rPr>
              <a:t>)</a:t>
            </a:r>
          </a:p>
        </p:txBody>
      </p:sp>
    </p:spTree>
  </p:cSld>
  <p:clrMapOvr>
    <a:masterClrMapping/>
  </p:clrMapOvr>
  <p:transition>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5" dur="500" fill="hold" grpId="0" nodeType="clickEffect">
                                  <p:stCondLst>
                                    <p:cond delay="0"/>
                                  </p:stCondLst>
                                  <p:childTnLst>
                                    <p:set>
                                      <p:cBhvr>
                                        <p:cTn id="6" dur="1" fill="hold">
                                          <p:stCondLst>
                                            <p:cond delay="0"/>
                                          </p:stCondLst>
                                        </p:cTn>
                                        <p:tgtEl>
                                          <p:spTgt spid="327710"/>
                                        </p:tgtEl>
                                        <p:attrNameLst>
                                          <p:attrName>style.visibility</p:attrName>
                                        </p:attrNameLst>
                                      </p:cBhvr>
                                      <p:to>
                                        <p:strVal val="visible"/>
                                      </p:to>
                                    </p:set>
                                    <p:animEffect transition="in" filter="checkerboard(down)">
                                      <p:cBhvr>
                                        <p:cTn id="7" dur="500"/>
                                        <p:tgtEl>
                                          <p:spTgt spid="32771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dur="500" fill="hold" nodeType="clickEffect">
                                  <p:stCondLst>
                                    <p:cond delay="0"/>
                                  </p:stCondLst>
                                  <p:childTnLst>
                                    <p:set>
                                      <p:cBhvr>
                                        <p:cTn id="11" dur="1" fill="hold">
                                          <p:stCondLst>
                                            <p:cond delay="499"/>
                                          </p:stCondLst>
                                        </p:cTn>
                                        <p:tgtEl>
                                          <p:spTgt spid="327708"/>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dur="500" fill="hold" nodeType="clickEffect">
                                  <p:stCondLst>
                                    <p:cond delay="0"/>
                                  </p:stCondLst>
                                  <p:childTnLst>
                                    <p:set>
                                      <p:cBhvr>
                                        <p:cTn id="15" dur="1" fill="hold">
                                          <p:stCondLst>
                                            <p:cond delay="499"/>
                                          </p:stCondLst>
                                        </p:cTn>
                                        <p:tgtEl>
                                          <p:spTgt spid="327711"/>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5" presetClass="entr" presetSubtype="5" dur="500" fill="hold" grpId="0" nodeType="clickEffect">
                                  <p:stCondLst>
                                    <p:cond delay="0"/>
                                  </p:stCondLst>
                                  <p:childTnLst>
                                    <p:set>
                                      <p:cBhvr>
                                        <p:cTn id="19" dur="1" fill="hold">
                                          <p:stCondLst>
                                            <p:cond delay="0"/>
                                          </p:stCondLst>
                                        </p:cTn>
                                        <p:tgtEl>
                                          <p:spTgt spid="327712"/>
                                        </p:tgtEl>
                                        <p:attrNameLst>
                                          <p:attrName>style.visibility</p:attrName>
                                        </p:attrNameLst>
                                      </p:cBhvr>
                                      <p:to>
                                        <p:strVal val="visible"/>
                                      </p:to>
                                    </p:set>
                                    <p:animEffect transition="in" filter="checkerboard(down)">
                                      <p:cBhvr>
                                        <p:cTn id="20" dur="500"/>
                                        <p:tgtEl>
                                          <p:spTgt spid="327712"/>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2" presetClass="entr" presetSubtype="2" dur="500" fill="hold" grpId="0" nodeType="clickEffect">
                                  <p:stCondLst>
                                    <p:cond delay="0"/>
                                  </p:stCondLst>
                                  <p:childTnLst>
                                    <p:set>
                                      <p:cBhvr>
                                        <p:cTn id="24" dur="1" fill="hold">
                                          <p:stCondLst>
                                            <p:cond delay="0"/>
                                          </p:stCondLst>
                                        </p:cTn>
                                        <p:tgtEl>
                                          <p:spTgt spid="327682"/>
                                        </p:tgtEl>
                                        <p:attrNameLst>
                                          <p:attrName>style.visibility</p:attrName>
                                        </p:attrNameLst>
                                      </p:cBhvr>
                                      <p:to>
                                        <p:strVal val="visible"/>
                                      </p:to>
                                    </p:set>
                                    <p:animEffect transition="in" filter="slide(fromRight)">
                                      <p:cBhvr>
                                        <p:cTn id="25" dur="500"/>
                                        <p:tgtEl>
                                          <p:spTgt spid="327682"/>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12" presetClass="entr" presetSubtype="2" dur="500" fill="hold" grpId="0" nodeType="clickEffect">
                                  <p:stCondLst>
                                    <p:cond delay="0"/>
                                  </p:stCondLst>
                                  <p:childTnLst>
                                    <p:set>
                                      <p:cBhvr>
                                        <p:cTn id="29" dur="1" fill="hold">
                                          <p:stCondLst>
                                            <p:cond delay="0"/>
                                          </p:stCondLst>
                                        </p:cTn>
                                        <p:tgtEl>
                                          <p:spTgt spid="327683"/>
                                        </p:tgtEl>
                                        <p:attrNameLst>
                                          <p:attrName>style.visibility</p:attrName>
                                        </p:attrNameLst>
                                      </p:cBhvr>
                                      <p:to>
                                        <p:strVal val="visible"/>
                                      </p:to>
                                    </p:set>
                                    <p:animEffect transition="in" filter="slide(fromRight)">
                                      <p:cBhvr>
                                        <p:cTn id="30" dur="500"/>
                                        <p:tgtEl>
                                          <p:spTgt spid="327683"/>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2" presetClass="entr" presetSubtype="2" dur="500" fill="hold" grpId="0" nodeType="clickEffect">
                                  <p:stCondLst>
                                    <p:cond delay="0"/>
                                  </p:stCondLst>
                                  <p:childTnLst>
                                    <p:set>
                                      <p:cBhvr>
                                        <p:cTn id="34" dur="1" fill="hold">
                                          <p:stCondLst>
                                            <p:cond delay="0"/>
                                          </p:stCondLst>
                                        </p:cTn>
                                        <p:tgtEl>
                                          <p:spTgt spid="327684"/>
                                        </p:tgtEl>
                                        <p:attrNameLst>
                                          <p:attrName>style.visibility</p:attrName>
                                        </p:attrNameLst>
                                      </p:cBhvr>
                                      <p:to>
                                        <p:strVal val="visible"/>
                                      </p:to>
                                    </p:set>
                                    <p:animEffect transition="in" filter="slide(fromRight)">
                                      <p:cBhvr>
                                        <p:cTn id="35" dur="500"/>
                                        <p:tgtEl>
                                          <p:spTgt spid="327684"/>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12" presetClass="entr" presetSubtype="2" dur="500" fill="hold" grpId="0" nodeType="clickEffect">
                                  <p:stCondLst>
                                    <p:cond delay="0"/>
                                  </p:stCondLst>
                                  <p:childTnLst>
                                    <p:set>
                                      <p:cBhvr>
                                        <p:cTn id="39" dur="1" fill="hold">
                                          <p:stCondLst>
                                            <p:cond delay="0"/>
                                          </p:stCondLst>
                                        </p:cTn>
                                        <p:tgtEl>
                                          <p:spTgt spid="327685"/>
                                        </p:tgtEl>
                                        <p:attrNameLst>
                                          <p:attrName>style.visibility</p:attrName>
                                        </p:attrNameLst>
                                      </p:cBhvr>
                                      <p:to>
                                        <p:strVal val="visible"/>
                                      </p:to>
                                    </p:set>
                                    <p:animEffect transition="in" filter="slide(fromRight)">
                                      <p:cBhvr>
                                        <p:cTn id="40" dur="500"/>
                                        <p:tgtEl>
                                          <p:spTgt spid="327685"/>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5" presetClass="entr" presetSubtype="5" dur="500" fill="hold" grpId="0" nodeType="clickEffect">
                                  <p:stCondLst>
                                    <p:cond delay="0"/>
                                  </p:stCondLst>
                                  <p:childTnLst>
                                    <p:set>
                                      <p:cBhvr>
                                        <p:cTn id="44" dur="1" fill="hold">
                                          <p:stCondLst>
                                            <p:cond delay="0"/>
                                          </p:stCondLst>
                                        </p:cTn>
                                        <p:tgtEl>
                                          <p:spTgt spid="327689"/>
                                        </p:tgtEl>
                                        <p:attrNameLst>
                                          <p:attrName>style.visibility</p:attrName>
                                        </p:attrNameLst>
                                      </p:cBhvr>
                                      <p:to>
                                        <p:strVal val="visible"/>
                                      </p:to>
                                    </p:set>
                                    <p:animEffect transition="in" filter="checkerboard(down)">
                                      <p:cBhvr>
                                        <p:cTn id="45" dur="500"/>
                                        <p:tgtEl>
                                          <p:spTgt spid="327689"/>
                                        </p:tgtEl>
                                      </p:cBhvr>
                                    </p:animEffect>
                                  </p:childTnLst>
                                </p:cTn>
                              </p:par>
                            </p:childTnLst>
                          </p:cTn>
                        </p:par>
                      </p:childTnLst>
                    </p:cTn>
                  </p:par>
                  <p:par>
                    <p:cTn id="46" fill="hold" nodeType="clickPar">
                      <p:stCondLst>
                        <p:cond delay="indefinite"/>
                      </p:stCondLst>
                      <p:childTnLst>
                        <p:par>
                          <p:cTn id="47" fill="hold" nodeType="withGroup">
                            <p:stCondLst>
                              <p:cond delay="0"/>
                            </p:stCondLst>
                            <p:childTnLst>
                              <p:par>
                                <p:cTn id="48" presetID="12" presetClass="entr" presetSubtype="2" dur="500" fill="hold" grpId="0" nodeType="clickEffect">
                                  <p:stCondLst>
                                    <p:cond delay="0"/>
                                  </p:stCondLst>
                                  <p:childTnLst>
                                    <p:set>
                                      <p:cBhvr>
                                        <p:cTn id="49" dur="1" fill="hold">
                                          <p:stCondLst>
                                            <p:cond delay="0"/>
                                          </p:stCondLst>
                                        </p:cTn>
                                        <p:tgtEl>
                                          <p:spTgt spid="327688"/>
                                        </p:tgtEl>
                                        <p:attrNameLst>
                                          <p:attrName>style.visibility</p:attrName>
                                        </p:attrNameLst>
                                      </p:cBhvr>
                                      <p:to>
                                        <p:strVal val="visible"/>
                                      </p:to>
                                    </p:set>
                                    <p:animEffect transition="in" filter="slide(fromRight)">
                                      <p:cBhvr>
                                        <p:cTn id="50" dur="500"/>
                                        <p:tgtEl>
                                          <p:spTgt spid="327688"/>
                                        </p:tgtEl>
                                      </p:cBhvr>
                                    </p:animEffect>
                                  </p:childTnLst>
                                </p:cTn>
                              </p:par>
                            </p:childTnLst>
                          </p:cTn>
                        </p:par>
                      </p:childTnLst>
                    </p:cTn>
                  </p:par>
                  <p:par>
                    <p:cTn id="51" fill="hold" nodeType="clickPar">
                      <p:stCondLst>
                        <p:cond delay="indefinite"/>
                      </p:stCondLst>
                      <p:childTnLst>
                        <p:par>
                          <p:cTn id="52" fill="hold" nodeType="withGroup">
                            <p:stCondLst>
                              <p:cond delay="0"/>
                            </p:stCondLst>
                            <p:childTnLst>
                              <p:par>
                                <p:cTn id="53" presetID="12" presetClass="entr" presetSubtype="2" dur="500" fill="hold" grpId="0" nodeType="clickEffect">
                                  <p:stCondLst>
                                    <p:cond delay="0"/>
                                  </p:stCondLst>
                                  <p:childTnLst>
                                    <p:set>
                                      <p:cBhvr>
                                        <p:cTn id="54" dur="1" fill="hold">
                                          <p:stCondLst>
                                            <p:cond delay="0"/>
                                          </p:stCondLst>
                                        </p:cTn>
                                        <p:tgtEl>
                                          <p:spTgt spid="327690"/>
                                        </p:tgtEl>
                                        <p:attrNameLst>
                                          <p:attrName>style.visibility</p:attrName>
                                        </p:attrNameLst>
                                      </p:cBhvr>
                                      <p:to>
                                        <p:strVal val="visible"/>
                                      </p:to>
                                    </p:set>
                                    <p:animEffect transition="in" filter="slide(fromRight)">
                                      <p:cBhvr>
                                        <p:cTn id="55" dur="500"/>
                                        <p:tgtEl>
                                          <p:spTgt spid="327690"/>
                                        </p:tgtEl>
                                      </p:cBhvr>
                                    </p:animEffect>
                                  </p:childTnLst>
                                </p:cTn>
                              </p:par>
                            </p:childTnLst>
                          </p:cTn>
                        </p:par>
                      </p:childTnLst>
                    </p:cTn>
                  </p:par>
                  <p:par>
                    <p:cTn id="56" fill="hold" nodeType="clickPar">
                      <p:stCondLst>
                        <p:cond delay="indefinite"/>
                      </p:stCondLst>
                      <p:childTnLst>
                        <p:par>
                          <p:cTn id="57" fill="hold" nodeType="withGroup">
                            <p:stCondLst>
                              <p:cond delay="0"/>
                            </p:stCondLst>
                            <p:childTnLst>
                              <p:par>
                                <p:cTn id="58" presetID="12" presetClass="entr" presetSubtype="2" dur="500" fill="hold" grpId="0" nodeType="clickEffect">
                                  <p:stCondLst>
                                    <p:cond delay="0"/>
                                  </p:stCondLst>
                                  <p:childTnLst>
                                    <p:set>
                                      <p:cBhvr>
                                        <p:cTn id="59" dur="1" fill="hold">
                                          <p:stCondLst>
                                            <p:cond delay="0"/>
                                          </p:stCondLst>
                                        </p:cTn>
                                        <p:tgtEl>
                                          <p:spTgt spid="327686"/>
                                        </p:tgtEl>
                                        <p:attrNameLst>
                                          <p:attrName>style.visibility</p:attrName>
                                        </p:attrNameLst>
                                      </p:cBhvr>
                                      <p:to>
                                        <p:strVal val="visible"/>
                                      </p:to>
                                    </p:set>
                                    <p:animEffect transition="in" filter="slide(fromRight)">
                                      <p:cBhvr>
                                        <p:cTn id="60" dur="500"/>
                                        <p:tgtEl>
                                          <p:spTgt spid="327686"/>
                                        </p:tgtEl>
                                      </p:cBhvr>
                                    </p:animEffect>
                                  </p:childTnLst>
                                </p:cTn>
                              </p:par>
                            </p:childTnLst>
                          </p:cTn>
                        </p:par>
                      </p:childTnLst>
                    </p:cTn>
                  </p:par>
                  <p:par>
                    <p:cTn id="61" fill="hold" nodeType="clickPar">
                      <p:stCondLst>
                        <p:cond delay="indefinite"/>
                      </p:stCondLst>
                      <p:childTnLst>
                        <p:par>
                          <p:cTn id="62" fill="hold" nodeType="withGroup">
                            <p:stCondLst>
                              <p:cond delay="0"/>
                            </p:stCondLst>
                            <p:childTnLst>
                              <p:par>
                                <p:cTn id="63" presetID="12" presetClass="entr" presetSubtype="2" dur="500" fill="hold" grpId="0" nodeType="clickEffect">
                                  <p:stCondLst>
                                    <p:cond delay="0"/>
                                  </p:stCondLst>
                                  <p:childTnLst>
                                    <p:set>
                                      <p:cBhvr>
                                        <p:cTn id="64" dur="1" fill="hold">
                                          <p:stCondLst>
                                            <p:cond delay="0"/>
                                          </p:stCondLst>
                                        </p:cTn>
                                        <p:tgtEl>
                                          <p:spTgt spid="327687"/>
                                        </p:tgtEl>
                                        <p:attrNameLst>
                                          <p:attrName>style.visibility</p:attrName>
                                        </p:attrNameLst>
                                      </p:cBhvr>
                                      <p:to>
                                        <p:strVal val="visible"/>
                                      </p:to>
                                    </p:set>
                                    <p:animEffect transition="in" filter="slide(fromRight)">
                                      <p:cBhvr>
                                        <p:cTn id="65" dur="500"/>
                                        <p:tgtEl>
                                          <p:spTgt spid="327687"/>
                                        </p:tgtEl>
                                      </p:cBhvr>
                                    </p:animEffect>
                                  </p:childTnLst>
                                </p:cTn>
                              </p:par>
                            </p:childTnLst>
                          </p:cTn>
                        </p:par>
                      </p:childTnLst>
                    </p:cTn>
                  </p:par>
                  <p:par>
                    <p:cTn id="66" fill="hold" nodeType="clickPar">
                      <p:stCondLst>
                        <p:cond delay="indefinite"/>
                      </p:stCondLst>
                      <p:childTnLst>
                        <p:par>
                          <p:cTn id="67" fill="hold" nodeType="withGroup">
                            <p:stCondLst>
                              <p:cond delay="0"/>
                            </p:stCondLst>
                            <p:childTnLst>
                              <p:par>
                                <p:cTn id="68" presetID="9" presetClass="entr" presetSubtype="0" dur="500" fill="hold" nodeType="clickEffect">
                                  <p:stCondLst>
                                    <p:cond delay="0"/>
                                  </p:stCondLst>
                                  <p:childTnLst>
                                    <p:set>
                                      <p:cBhvr>
                                        <p:cTn id="69" dur="1" fill="hold">
                                          <p:stCondLst>
                                            <p:cond delay="0"/>
                                          </p:stCondLst>
                                        </p:cTn>
                                        <p:tgtEl>
                                          <p:spTgt spid="327691"/>
                                        </p:tgtEl>
                                        <p:attrNameLst>
                                          <p:attrName>style.visibility</p:attrName>
                                        </p:attrNameLst>
                                      </p:cBhvr>
                                      <p:to>
                                        <p:strVal val="visible"/>
                                      </p:to>
                                    </p:set>
                                    <p:animEffect transition="in" filter="dissolve">
                                      <p:cBhvr>
                                        <p:cTn id="70" dur="500"/>
                                        <p:tgtEl>
                                          <p:spTgt spid="327691"/>
                                        </p:tgtEl>
                                      </p:cBhvr>
                                    </p:animEffect>
                                  </p:childTnLst>
                                </p:cTn>
                              </p:par>
                            </p:childTnLst>
                          </p:cTn>
                        </p:par>
                      </p:childTnLst>
                    </p:cTn>
                  </p:par>
                  <p:par>
                    <p:cTn id="71" fill="hold" nodeType="clickPar">
                      <p:stCondLst>
                        <p:cond delay="indefinite"/>
                      </p:stCondLst>
                      <p:childTnLst>
                        <p:par>
                          <p:cTn id="72" fill="hold" nodeType="withGroup">
                            <p:stCondLst>
                              <p:cond delay="0"/>
                            </p:stCondLst>
                            <p:childTnLst>
                              <p:par>
                                <p:cTn id="73" presetID="17" presetClass="entr" presetSubtype="1" dur="500" fill="hold" grpId="0" nodeType="clickEffect">
                                  <p:stCondLst>
                                    <p:cond delay="0"/>
                                  </p:stCondLst>
                                  <p:childTnLst>
                                    <p:set>
                                      <p:cBhvr>
                                        <p:cTn id="74" dur="1" fill="hold">
                                          <p:stCondLst>
                                            <p:cond delay="0"/>
                                          </p:stCondLst>
                                        </p:cTn>
                                        <p:tgtEl>
                                          <p:spTgt spid="327707"/>
                                        </p:tgtEl>
                                        <p:attrNameLst>
                                          <p:attrName>style.visibility</p:attrName>
                                        </p:attrNameLst>
                                      </p:cBhvr>
                                      <p:to>
                                        <p:strVal val="visible"/>
                                      </p:to>
                                    </p:set>
                                    <p:anim calcmode="lin" valueType="num">
                                      <p:cBhvr>
                                        <p:cTn id="75" dur="500" fill="hold"/>
                                        <p:tgtEl>
                                          <p:spTgt spid="327707"/>
                                        </p:tgtEl>
                                        <p:attrNameLst>
                                          <p:attrName>ppt_x</p:attrName>
                                        </p:attrNameLst>
                                      </p:cBhvr>
                                      <p:tavLst>
                                        <p:tav tm="0">
                                          <p:val>
                                            <p:strVal val="#ppt_x"/>
                                          </p:val>
                                        </p:tav>
                                        <p:tav tm="100000">
                                          <p:val>
                                            <p:strVal val="#ppt_x"/>
                                          </p:val>
                                        </p:tav>
                                      </p:tavLst>
                                    </p:anim>
                                    <p:anim calcmode="lin" valueType="num">
                                      <p:cBhvr>
                                        <p:cTn id="76" dur="500" fill="hold"/>
                                        <p:tgtEl>
                                          <p:spTgt spid="327707"/>
                                        </p:tgtEl>
                                        <p:attrNameLst>
                                          <p:attrName>ppt_y</p:attrName>
                                        </p:attrNameLst>
                                      </p:cBhvr>
                                      <p:tavLst>
                                        <p:tav tm="0">
                                          <p:val>
                                            <p:strVal val="#ppt_y-#ppt_h/2"/>
                                          </p:val>
                                        </p:tav>
                                        <p:tav tm="100000">
                                          <p:val>
                                            <p:strVal val="#ppt_y"/>
                                          </p:val>
                                        </p:tav>
                                      </p:tavLst>
                                    </p:anim>
                                    <p:anim calcmode="lin" valueType="num">
                                      <p:cBhvr>
                                        <p:cTn id="77" dur="500" fill="hold"/>
                                        <p:tgtEl>
                                          <p:spTgt spid="327707"/>
                                        </p:tgtEl>
                                        <p:attrNameLst>
                                          <p:attrName>ppt_w</p:attrName>
                                        </p:attrNameLst>
                                      </p:cBhvr>
                                      <p:tavLst>
                                        <p:tav tm="0">
                                          <p:val>
                                            <p:strVal val="#ppt_w"/>
                                          </p:val>
                                        </p:tav>
                                        <p:tav tm="100000">
                                          <p:val>
                                            <p:strVal val="#ppt_w"/>
                                          </p:val>
                                        </p:tav>
                                      </p:tavLst>
                                    </p:anim>
                                    <p:anim calcmode="lin" valueType="num">
                                      <p:cBhvr>
                                        <p:cTn id="78" dur="500" fill="hold"/>
                                        <p:tgtEl>
                                          <p:spTgt spid="327707"/>
                                        </p:tgtEl>
                                        <p:attrNameLst>
                                          <p:attrName>ppt_h</p:attrName>
                                        </p:attrNameLst>
                                      </p:cBhvr>
                                      <p:tavLst>
                                        <p:tav tm="0">
                                          <p:val>
                                            <p:fltVal val="0"/>
                                          </p:val>
                                        </p:tav>
                                        <p:tav tm="100000">
                                          <p:val>
                                            <p:strVal val="#ppt_h"/>
                                          </p:val>
                                        </p:tav>
                                      </p:tavLst>
                                    </p:anim>
                                  </p:childTnLst>
                                  <p:subTnLst>
                                    <p:cmd type="evt" cmd="onstopaudio">
                                      <p:cBhvr>
                                        <p:cTn display="0" masterRel="sameClick">
                                          <p:stCondLst>
                                            <p:cond evt="begin" delay="0">
                                              <p:tn val="73"/>
                                            </p:cond>
                                          </p:stCondLst>
                                        </p:cTn>
                                        <p:tgtEl>
                                          <p:sldTgt/>
                                        </p:tgtEl>
                                      </p:cBhvr>
                                    </p:cmd>
                                  </p:subTnLst>
                                </p:cTn>
                              </p:par>
                            </p:childTnLst>
                          </p:cTn>
                        </p:par>
                      </p:childTnLst>
                    </p:cTn>
                  </p:par>
                  <p:par>
                    <p:cTn id="79" fill="hold" nodeType="clickPar">
                      <p:stCondLst>
                        <p:cond delay="indefinite"/>
                      </p:stCondLst>
                      <p:childTnLst>
                        <p:par>
                          <p:cTn id="80" fill="hold" nodeType="withGroup">
                            <p:stCondLst>
                              <p:cond delay="0"/>
                            </p:stCondLst>
                            <p:childTnLst>
                              <p:par>
                                <p:cTn id="81" presetID="3" presetClass="entr" presetSubtype="10" dur="500" fill="hold" grpId="0" nodeType="clickEffect">
                                  <p:stCondLst>
                                    <p:cond delay="0"/>
                                  </p:stCondLst>
                                  <p:childTnLst>
                                    <p:set>
                                      <p:cBhvr>
                                        <p:cTn id="82" dur="1" fill="hold">
                                          <p:stCondLst>
                                            <p:cond delay="0"/>
                                          </p:stCondLst>
                                        </p:cTn>
                                        <p:tgtEl>
                                          <p:spTgt spid="327713"/>
                                        </p:tgtEl>
                                        <p:attrNameLst>
                                          <p:attrName>style.visibility</p:attrName>
                                        </p:attrNameLst>
                                      </p:cBhvr>
                                      <p:to>
                                        <p:strVal val="visible"/>
                                      </p:to>
                                    </p:set>
                                    <p:animEffect transition="in" filter="blinds(horizontal)">
                                      <p:cBhvr>
                                        <p:cTn id="83" dur="500"/>
                                        <p:tgtEl>
                                          <p:spTgt spid="327713"/>
                                        </p:tgtEl>
                                      </p:cBhvr>
                                    </p:animEffect>
                                  </p:childTnLst>
                                </p:cTn>
                              </p:par>
                            </p:childTnLst>
                          </p:cTn>
                        </p:par>
                      </p:childTnLst>
                    </p:cTn>
                  </p:par>
                  <p:par>
                    <p:cTn id="84" fill="hold" nodeType="clickPar">
                      <p:stCondLst>
                        <p:cond delay="indefinite"/>
                      </p:stCondLst>
                      <p:childTnLst>
                        <p:par>
                          <p:cTn id="85" fill="hold" nodeType="withGroup">
                            <p:stCondLst>
                              <p:cond delay="0"/>
                            </p:stCondLst>
                            <p:childTnLst>
                              <p:par>
                                <p:cTn id="86" presetID="9" presetClass="entr" presetSubtype="0" dur="500" fill="hold" nodeType="clickEffect">
                                  <p:stCondLst>
                                    <p:cond delay="0"/>
                                  </p:stCondLst>
                                  <p:childTnLst>
                                    <p:set>
                                      <p:cBhvr>
                                        <p:cTn id="87" dur="1" fill="hold">
                                          <p:stCondLst>
                                            <p:cond delay="0"/>
                                          </p:stCondLst>
                                        </p:cTn>
                                        <p:tgtEl>
                                          <p:spTgt spid="327697"/>
                                        </p:tgtEl>
                                        <p:attrNameLst>
                                          <p:attrName>style.visibility</p:attrName>
                                        </p:attrNameLst>
                                      </p:cBhvr>
                                      <p:to>
                                        <p:strVal val="visible"/>
                                      </p:to>
                                    </p:set>
                                    <p:animEffect transition="in" filter="dissolve">
                                      <p:cBhvr>
                                        <p:cTn id="88" dur="500"/>
                                        <p:tgtEl>
                                          <p:spTgt spid="327697"/>
                                        </p:tgtEl>
                                      </p:cBhvr>
                                    </p:animEffect>
                                  </p:childTnLst>
                                </p:cTn>
                              </p:par>
                            </p:childTnLst>
                          </p:cTn>
                        </p:par>
                      </p:childTnLst>
                    </p:cTn>
                  </p:par>
                  <p:par>
                    <p:cTn id="89" fill="hold" nodeType="clickPar">
                      <p:stCondLst>
                        <p:cond delay="indefinite"/>
                      </p:stCondLst>
                      <p:childTnLst>
                        <p:par>
                          <p:cTn id="90" fill="hold" nodeType="withGroup">
                            <p:stCondLst>
                              <p:cond delay="0"/>
                            </p:stCondLst>
                            <p:childTnLst>
                              <p:par>
                                <p:cTn id="91" presetID="17" presetClass="entr" presetSubtype="1" dur="500" fill="hold" grpId="0" nodeType="clickEffect">
                                  <p:stCondLst>
                                    <p:cond delay="0"/>
                                  </p:stCondLst>
                                  <p:childTnLst>
                                    <p:set>
                                      <p:cBhvr>
                                        <p:cTn id="92" dur="1" fill="hold">
                                          <p:stCondLst>
                                            <p:cond delay="0"/>
                                          </p:stCondLst>
                                        </p:cTn>
                                        <p:tgtEl>
                                          <p:spTgt spid="327706"/>
                                        </p:tgtEl>
                                        <p:attrNameLst>
                                          <p:attrName>style.visibility</p:attrName>
                                        </p:attrNameLst>
                                      </p:cBhvr>
                                      <p:to>
                                        <p:strVal val="visible"/>
                                      </p:to>
                                    </p:set>
                                    <p:anim calcmode="lin" valueType="num">
                                      <p:cBhvr>
                                        <p:cTn id="93" dur="500" fill="hold"/>
                                        <p:tgtEl>
                                          <p:spTgt spid="327706"/>
                                        </p:tgtEl>
                                        <p:attrNameLst>
                                          <p:attrName>ppt_x</p:attrName>
                                        </p:attrNameLst>
                                      </p:cBhvr>
                                      <p:tavLst>
                                        <p:tav tm="0">
                                          <p:val>
                                            <p:strVal val="#ppt_x"/>
                                          </p:val>
                                        </p:tav>
                                        <p:tav tm="100000">
                                          <p:val>
                                            <p:strVal val="#ppt_x"/>
                                          </p:val>
                                        </p:tav>
                                      </p:tavLst>
                                    </p:anim>
                                    <p:anim calcmode="lin" valueType="num">
                                      <p:cBhvr>
                                        <p:cTn id="94" dur="500" fill="hold"/>
                                        <p:tgtEl>
                                          <p:spTgt spid="327706"/>
                                        </p:tgtEl>
                                        <p:attrNameLst>
                                          <p:attrName>ppt_y</p:attrName>
                                        </p:attrNameLst>
                                      </p:cBhvr>
                                      <p:tavLst>
                                        <p:tav tm="0">
                                          <p:val>
                                            <p:strVal val="#ppt_y-#ppt_h/2"/>
                                          </p:val>
                                        </p:tav>
                                        <p:tav tm="100000">
                                          <p:val>
                                            <p:strVal val="#ppt_y"/>
                                          </p:val>
                                        </p:tav>
                                      </p:tavLst>
                                    </p:anim>
                                    <p:anim calcmode="lin" valueType="num">
                                      <p:cBhvr>
                                        <p:cTn id="95" dur="500" fill="hold"/>
                                        <p:tgtEl>
                                          <p:spTgt spid="327706"/>
                                        </p:tgtEl>
                                        <p:attrNameLst>
                                          <p:attrName>ppt_w</p:attrName>
                                        </p:attrNameLst>
                                      </p:cBhvr>
                                      <p:tavLst>
                                        <p:tav tm="0">
                                          <p:val>
                                            <p:strVal val="#ppt_w"/>
                                          </p:val>
                                        </p:tav>
                                        <p:tav tm="100000">
                                          <p:val>
                                            <p:strVal val="#ppt_w"/>
                                          </p:val>
                                        </p:tav>
                                      </p:tavLst>
                                    </p:anim>
                                    <p:anim calcmode="lin" valueType="num">
                                      <p:cBhvr>
                                        <p:cTn id="96" dur="500" fill="hold"/>
                                        <p:tgtEl>
                                          <p:spTgt spid="327706"/>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682" grpId="0"/>
      <p:bldP spid="327683" grpId="0"/>
      <p:bldP spid="327684" grpId="0"/>
      <p:bldP spid="327685" grpId="0"/>
      <p:bldP spid="327686" grpId="0"/>
      <p:bldP spid="327687" grpId="0"/>
      <p:bldP spid="327688" grpId="0"/>
      <p:bldP spid="327689" grpId="0"/>
      <p:bldP spid="327690" grpId="0"/>
      <p:bldP spid="327706" grpId="0"/>
      <p:bldP spid="327707" grpId="0"/>
      <p:bldP spid="327710" grpId="0"/>
      <p:bldP spid="327712" grpId="0"/>
      <p:bldP spid="327713"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MasterPhAnim="0">
  <p:cSld name="">
    <p:spTree>
      <p:nvGrpSpPr>
        <p:cNvPr id="1" name=""/>
        <p:cNvGrpSpPr/>
        <p:nvPr/>
      </p:nvGrpSpPr>
      <p:grpSpPr>
        <a:xfrm>
          <a:off x="0" y="0"/>
          <a:ext cx="0" cy="0"/>
        </a:xfrm>
      </p:grpSpPr>
      <p:sp>
        <p:nvSpPr>
          <p:cNvPr id="294914" name="Rectangle 2"/>
          <p:cNvSpPr>
            <a:spLocks noGrp="1" noChangeArrowheads="1"/>
          </p:cNvSpPr>
          <p:nvPr>
            <p:ph type="title"/>
          </p:nvPr>
        </p:nvSpPr>
        <p:spPr>
          <a:xfrm>
            <a:off x="1692275" y="620713"/>
            <a:ext cx="5759450" cy="846137"/>
          </a:xfrm>
        </p:spPr>
        <p:txBody>
          <a:bodyPr/>
          <a:lstStyle/>
          <a:p>
            <a:r>
              <a:rPr lang="zh-CN" altLang="en-US" sz="4000" b="1"/>
              <a:t>（四）投资资金的来源</a:t>
            </a:r>
          </a:p>
        </p:txBody>
      </p:sp>
      <p:sp>
        <p:nvSpPr>
          <p:cNvPr id="294915" name="Rectangle 3"/>
          <p:cNvSpPr>
            <a:spLocks noGrp="1" noChangeArrowheads="1"/>
          </p:cNvSpPr>
          <p:nvPr>
            <p:ph idx="1"/>
          </p:nvPr>
        </p:nvSpPr>
        <p:spPr>
          <a:xfrm>
            <a:off x="468313" y="1484313"/>
            <a:ext cx="8421687" cy="2592387"/>
          </a:xfrm>
          <a:solidFill>
            <a:schemeClr val="bg1"/>
          </a:solidFill>
        </p:spPr>
        <p:txBody>
          <a:bodyPr/>
          <a:lstStyle/>
          <a:p>
            <a:r>
              <a:rPr lang="zh-CN" altLang="en-US" sz="2800" b="1">
                <a:solidFill>
                  <a:schemeClr val="hlink"/>
                </a:solidFill>
              </a:rPr>
              <a:t>自有资金</a:t>
            </a:r>
          </a:p>
          <a:p>
            <a:pPr>
              <a:buFont typeface="Wingdings" pitchFamily="2" charset="2"/>
              <a:buNone/>
            </a:pPr>
            <a:r>
              <a:rPr lang="zh-CN" altLang="en-US" sz="2800" b="1"/>
              <a:t>       投资者缴付的出资额</a:t>
            </a:r>
            <a:r>
              <a:rPr lang="en-US" altLang="zh-CN" sz="2800" b="1"/>
              <a:t>(</a:t>
            </a:r>
            <a:r>
              <a:rPr lang="zh-CN" altLang="en-US" sz="2800" b="1"/>
              <a:t>包括资 本金和资本溢价</a:t>
            </a:r>
            <a:r>
              <a:rPr lang="en-US" altLang="zh-CN" sz="2800" b="1"/>
              <a:t>)</a:t>
            </a:r>
            <a:r>
              <a:rPr lang="zh-CN" altLang="en-US" sz="2800" b="1"/>
              <a:t>，是企业用于项目投资的新增资本金、资本公积金、提取的折旧费与摊销费以及未分配的税后利润等。</a:t>
            </a:r>
          </a:p>
        </p:txBody>
      </p:sp>
      <p:sp>
        <p:nvSpPr>
          <p:cNvPr id="6" name="页脚占位符 4"/>
          <p:cNvSpPr>
            <a:spLocks noGrp="1"/>
          </p:cNvSpPr>
          <p:nvPr>
            <p:ph type="ftr" sz="quarter" idx="11"/>
          </p:nvPr>
        </p:nvSpPr>
        <p:spPr/>
        <p:txBody>
          <a:bodyPr/>
          <a:lstStyle/>
          <a:p>
            <a:r>
              <a:rPr lang="en-US" altLang="zh-CN"/>
              <a:t>第二章 现金流量及其构成</a:t>
            </a:r>
          </a:p>
        </p:txBody>
      </p:sp>
      <p:sp>
        <p:nvSpPr>
          <p:cNvPr id="7" name="灯片编号占位符 5"/>
          <p:cNvSpPr>
            <a:spLocks noGrp="1"/>
          </p:cNvSpPr>
          <p:nvPr>
            <p:ph type="sldNum" sz="quarter" idx="12"/>
          </p:nvPr>
        </p:nvSpPr>
        <p:spPr/>
        <p:txBody>
          <a:bodyPr/>
          <a:lstStyle/>
          <a:p>
            <a:fld id="{3D09DCBA-B02C-4239-AFEB-2CBBF47430CA}" type="slidenum">
              <a:rPr lang="en-US" altLang="zh-CN"/>
              <a:t>25</a:t>
            </a:fld>
            <a:endParaRPr lang="en-US" altLang="zh-CN"/>
          </a:p>
        </p:txBody>
      </p:sp>
      <p:sp>
        <p:nvSpPr>
          <p:cNvPr id="294918" name="Text Box 6"/>
          <p:cNvSpPr txBox="1">
            <a:spLocks noChangeArrowheads="1"/>
          </p:cNvSpPr>
          <p:nvPr/>
        </p:nvSpPr>
        <p:spPr bwMode="auto">
          <a:xfrm>
            <a:off x="609600" y="3933825"/>
            <a:ext cx="8534400" cy="2573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lnSpc>
                <a:spcPct val="90000"/>
              </a:lnSpc>
              <a:spcBef>
                <a:spcPct val="20000"/>
              </a:spcBef>
              <a:buClr>
                <a:schemeClr val="folHlink"/>
              </a:buClr>
              <a:buSzPct val="60000"/>
              <a:buFont typeface="Wingdings" pitchFamily="2" charset="2"/>
              <a:buChar char="n"/>
            </a:pPr>
            <a:r>
              <a:rPr lang="en-US" altLang="zh-CN" sz="2800">
                <a:solidFill>
                  <a:schemeClr val="hlink"/>
                </a:solidFill>
                <a:effectLst/>
                <a:latin typeface="Tahoma" pitchFamily="34" charset="0"/>
              </a:rPr>
              <a:t> </a:t>
            </a:r>
            <a:r>
              <a:rPr lang="zh-CN" altLang="en-US" sz="2800">
                <a:solidFill>
                  <a:schemeClr val="hlink"/>
                </a:solidFill>
                <a:effectLst/>
                <a:latin typeface="Tahoma" pitchFamily="34" charset="0"/>
              </a:rPr>
              <a:t>负债资金</a:t>
            </a:r>
          </a:p>
          <a:p>
            <a:pPr algn="l">
              <a:spcBef>
                <a:spcPct val="20000"/>
              </a:spcBef>
              <a:buClr>
                <a:schemeClr val="folHlink"/>
              </a:buClr>
              <a:buSzPct val="60000"/>
              <a:buFont typeface="Wingdings" pitchFamily="2" charset="2"/>
              <a:buNone/>
            </a:pPr>
            <a:r>
              <a:rPr lang="zh-CN" altLang="en-US" sz="2800">
                <a:effectLst/>
                <a:latin typeface="Tahoma" pitchFamily="34" charset="0"/>
              </a:rPr>
              <a:t>     银行和非银行金融机构的贷款及发行债券的收入等。包括长期负债</a:t>
            </a:r>
            <a:r>
              <a:rPr lang="en-US" altLang="zh-CN" sz="2800">
                <a:effectLst/>
                <a:latin typeface="Tahoma" pitchFamily="34" charset="0"/>
              </a:rPr>
              <a:t>(</a:t>
            </a:r>
            <a:r>
              <a:rPr lang="zh-CN" altLang="en-US" sz="2800">
                <a:effectLst/>
                <a:latin typeface="Tahoma" pitchFamily="34" charset="0"/>
              </a:rPr>
              <a:t>长期借款、应付长期债券和融资租赁的长期应付款项等</a:t>
            </a:r>
            <a:r>
              <a:rPr lang="en-US" altLang="zh-CN" sz="2800">
                <a:effectLst/>
                <a:latin typeface="Tahoma" pitchFamily="34" charset="0"/>
              </a:rPr>
              <a:t>)</a:t>
            </a:r>
            <a:r>
              <a:rPr lang="zh-CN" altLang="en-US" sz="2800">
                <a:effectLst/>
                <a:latin typeface="Tahoma" pitchFamily="34" charset="0"/>
              </a:rPr>
              <a:t>和短期负债</a:t>
            </a:r>
            <a:r>
              <a:rPr lang="en-US" altLang="zh-CN" sz="2800">
                <a:effectLst/>
                <a:latin typeface="Tahoma" pitchFamily="34" charset="0"/>
              </a:rPr>
              <a:t>(</a:t>
            </a:r>
            <a:r>
              <a:rPr lang="zh-CN" altLang="en-US" sz="2800">
                <a:effectLst/>
                <a:latin typeface="Tahoma" pitchFamily="34" charset="0"/>
              </a:rPr>
              <a:t>短期借款、应付账款等</a:t>
            </a:r>
            <a:r>
              <a:rPr lang="en-US" altLang="zh-CN" sz="2800">
                <a:effectLst/>
                <a:latin typeface="Tahoma" pitchFamily="34" charset="0"/>
              </a:rPr>
              <a:t>)</a:t>
            </a:r>
            <a:r>
              <a:rPr lang="zh-CN" altLang="en-US" sz="2800">
                <a:effectLst/>
                <a:latin typeface="Tahoma" pitchFamily="34" charset="0"/>
              </a:rPr>
              <a:t>。</a:t>
            </a:r>
          </a:p>
          <a:p>
            <a:pPr algn="l">
              <a:lnSpc>
                <a:spcPct val="90000"/>
              </a:lnSpc>
              <a:spcBef>
                <a:spcPct val="20000"/>
              </a:spcBef>
              <a:buClr>
                <a:schemeClr val="folHlink"/>
              </a:buClr>
              <a:buSzPct val="60000"/>
              <a:buFont typeface="Wingdings" pitchFamily="2" charset="2"/>
              <a:buNone/>
            </a:pPr>
            <a:endParaRPr lang="en-US" altLang="zh-CN">
              <a:effectLst>
                <a:outerShdw blurRad="38100" dist="38100" dir="2700000" algn="tl">
                  <a:srgbClr val="C0C0C0"/>
                </a:outerShdw>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294918"/>
                                        </p:tgtEl>
                                        <p:attrNameLst>
                                          <p:attrName>style.visibility</p:attrName>
                                        </p:attrNameLst>
                                      </p:cBhvr>
                                      <p:to>
                                        <p:strVal val="visible"/>
                                      </p:to>
                                    </p:set>
                                    <p:animEffect transition="in" filter="slide(fromBottom)">
                                      <p:cBhvr>
                                        <p:cTn id="7" dur="500"/>
                                        <p:tgtEl>
                                          <p:spTgt spid="2949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4918"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4" name="页脚占位符 4"/>
          <p:cNvSpPr>
            <a:spLocks noGrp="1"/>
          </p:cNvSpPr>
          <p:nvPr>
            <p:ph type="ftr" sz="quarter" idx="11"/>
          </p:nvPr>
        </p:nvSpPr>
        <p:spPr/>
        <p:txBody>
          <a:bodyPr/>
          <a:lstStyle/>
          <a:p>
            <a:r>
              <a:rPr lang="en-US" altLang="zh-CN"/>
              <a:t>第二章 现金流量及其构成</a:t>
            </a:r>
          </a:p>
        </p:txBody>
      </p:sp>
      <p:sp>
        <p:nvSpPr>
          <p:cNvPr id="15" name="灯片编号占位符 5"/>
          <p:cNvSpPr>
            <a:spLocks noGrp="1"/>
          </p:cNvSpPr>
          <p:nvPr>
            <p:ph type="sldNum" sz="quarter" idx="12"/>
          </p:nvPr>
        </p:nvSpPr>
        <p:spPr/>
        <p:txBody>
          <a:bodyPr/>
          <a:lstStyle/>
          <a:p>
            <a:fld id="{59178A14-A989-4086-8934-7EC7CB05B035}" type="slidenum">
              <a:rPr lang="en-US" altLang="zh-CN"/>
              <a:t>26</a:t>
            </a:fld>
            <a:endParaRPr lang="en-US" altLang="zh-CN"/>
          </a:p>
        </p:txBody>
      </p:sp>
      <p:sp>
        <p:nvSpPr>
          <p:cNvPr id="324611" name="Text Box 3"/>
          <p:cNvSpPr txBox="1">
            <a:spLocks noChangeArrowheads="1"/>
          </p:cNvSpPr>
          <p:nvPr/>
        </p:nvSpPr>
        <p:spPr bwMode="auto">
          <a:xfrm>
            <a:off x="971550" y="2852738"/>
            <a:ext cx="611188" cy="1751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ctr">
              <a:spcBef>
                <a:spcPct val="20000"/>
              </a:spcBef>
              <a:buClr>
                <a:schemeClr val="folHlink"/>
              </a:buClr>
              <a:buSzPct val="60000"/>
              <a:buFont typeface="Wingdings" pitchFamily="2" charset="2"/>
              <a:buNone/>
            </a:pPr>
            <a:r>
              <a:rPr kumimoji="0" lang="zh-CN" altLang="en-US" sz="2800">
                <a:effectLst/>
              </a:rPr>
              <a:t>资金组成</a:t>
            </a:r>
          </a:p>
        </p:txBody>
      </p:sp>
      <p:sp>
        <p:nvSpPr>
          <p:cNvPr id="324612" name="AutoShape 4"/>
          <p:cNvSpPr/>
          <p:nvPr/>
        </p:nvSpPr>
        <p:spPr bwMode="auto">
          <a:xfrm>
            <a:off x="1619250" y="2997200"/>
            <a:ext cx="73025" cy="1800225"/>
          </a:xfrm>
          <a:prstGeom prst="leftBrace">
            <a:avLst>
              <a:gd name="adj1" fmla="val 205435"/>
              <a:gd name="adj2" fmla="val 46218"/>
            </a:avLst>
          </a:prstGeom>
          <a:noFill/>
          <a:ln w="9525">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4613" name="Text Box 5">
            <a:hlinkClick r:id="rId2" action="ppaction://hlinksldjump?num=3"/>
          </p:cNvPr>
          <p:cNvSpPr txBox="1">
            <a:spLocks noChangeArrowheads="1"/>
          </p:cNvSpPr>
          <p:nvPr/>
        </p:nvSpPr>
        <p:spPr bwMode="auto">
          <a:xfrm>
            <a:off x="1692275" y="4581525"/>
            <a:ext cx="1800225"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zh-CN" altLang="en-US" sz="2800">
                <a:effectLst/>
              </a:rPr>
              <a:t>债务资金</a:t>
            </a:r>
          </a:p>
        </p:txBody>
      </p:sp>
      <p:sp>
        <p:nvSpPr>
          <p:cNvPr id="324614" name="Text Box 6">
            <a:hlinkClick r:id="rId2" action="ppaction://hlinksldjump?num=3"/>
          </p:cNvPr>
          <p:cNvSpPr txBox="1">
            <a:spLocks noChangeArrowheads="1"/>
          </p:cNvSpPr>
          <p:nvPr/>
        </p:nvSpPr>
        <p:spPr bwMode="auto">
          <a:xfrm>
            <a:off x="1692275" y="2708275"/>
            <a:ext cx="1728788"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zh-CN" altLang="en-US" sz="2800">
                <a:effectLst/>
              </a:rPr>
              <a:t>自有资金</a:t>
            </a:r>
          </a:p>
        </p:txBody>
      </p:sp>
      <p:sp>
        <p:nvSpPr>
          <p:cNvPr id="324615" name="AutoShape 7"/>
          <p:cNvSpPr/>
          <p:nvPr/>
        </p:nvSpPr>
        <p:spPr bwMode="auto">
          <a:xfrm>
            <a:off x="3348038" y="2276475"/>
            <a:ext cx="71437" cy="1296988"/>
          </a:xfrm>
          <a:prstGeom prst="leftBrace">
            <a:avLst>
              <a:gd name="adj1" fmla="val 151297"/>
              <a:gd name="adj2" fmla="val 46218"/>
            </a:avLst>
          </a:prstGeom>
          <a:noFill/>
          <a:ln w="9525">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4616" name="AutoShape 8"/>
          <p:cNvSpPr/>
          <p:nvPr/>
        </p:nvSpPr>
        <p:spPr bwMode="auto">
          <a:xfrm>
            <a:off x="3419475" y="4365625"/>
            <a:ext cx="71438" cy="1296988"/>
          </a:xfrm>
          <a:prstGeom prst="leftBrace">
            <a:avLst>
              <a:gd name="adj1" fmla="val 151295"/>
              <a:gd name="adj2" fmla="val 46218"/>
            </a:avLst>
          </a:prstGeom>
          <a:noFill/>
          <a:ln w="9525">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324617" name="Text Box 9">
            <a:hlinkClick r:id="rId2" action="ppaction://hlinksldjump?num=3"/>
          </p:cNvPr>
          <p:cNvSpPr txBox="1">
            <a:spLocks noChangeArrowheads="1"/>
          </p:cNvSpPr>
          <p:nvPr/>
        </p:nvSpPr>
        <p:spPr bwMode="auto">
          <a:xfrm>
            <a:off x="3635375" y="2060575"/>
            <a:ext cx="1728788"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zh-CN" altLang="en-US" sz="2800">
                <a:effectLst/>
              </a:rPr>
              <a:t>资本金</a:t>
            </a:r>
          </a:p>
        </p:txBody>
      </p:sp>
      <p:sp>
        <p:nvSpPr>
          <p:cNvPr id="324618" name="Text Box 10">
            <a:hlinkClick r:id="rId2" action="ppaction://hlinksldjump?num=3"/>
          </p:cNvPr>
          <p:cNvSpPr txBox="1">
            <a:spLocks noChangeArrowheads="1"/>
          </p:cNvSpPr>
          <p:nvPr/>
        </p:nvSpPr>
        <p:spPr bwMode="auto">
          <a:xfrm>
            <a:off x="3635375" y="3213100"/>
            <a:ext cx="1728788"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zh-CN" altLang="en-US" sz="2800">
                <a:effectLst/>
              </a:rPr>
              <a:t>资本溢价</a:t>
            </a:r>
          </a:p>
        </p:txBody>
      </p:sp>
      <p:sp>
        <p:nvSpPr>
          <p:cNvPr id="324619" name="Text Box 11">
            <a:hlinkClick r:id="rId2" action="ppaction://hlinksldjump?num=3"/>
          </p:cNvPr>
          <p:cNvSpPr txBox="1">
            <a:spLocks noChangeArrowheads="1"/>
          </p:cNvSpPr>
          <p:nvPr/>
        </p:nvSpPr>
        <p:spPr bwMode="auto">
          <a:xfrm>
            <a:off x="3635375" y="4076700"/>
            <a:ext cx="1728788"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zh-CN" altLang="en-US" sz="2800">
                <a:effectLst/>
              </a:rPr>
              <a:t>长期负债</a:t>
            </a:r>
          </a:p>
        </p:txBody>
      </p:sp>
      <p:sp>
        <p:nvSpPr>
          <p:cNvPr id="324620" name="Text Box 12">
            <a:hlinkClick r:id="rId2" action="ppaction://hlinksldjump?num=3"/>
          </p:cNvPr>
          <p:cNvSpPr txBox="1">
            <a:spLocks noChangeArrowheads="1"/>
          </p:cNvSpPr>
          <p:nvPr/>
        </p:nvSpPr>
        <p:spPr bwMode="auto">
          <a:xfrm>
            <a:off x="3708400" y="5300663"/>
            <a:ext cx="1728788"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zh-CN" altLang="en-US" sz="2800">
                <a:effectLst/>
              </a:rPr>
              <a:t>短期负债</a:t>
            </a:r>
          </a:p>
        </p:txBody>
      </p:sp>
      <p:pic>
        <p:nvPicPr>
          <p:cNvPr id="324622" name="Picture 14" descr="j0283209"/>
          <p:cNvPicPr>
            <a:picLocks noChangeAspect="1" noChangeArrowheads="1" noCrop="1"/>
          </p:cNvPicPr>
          <p:nvPr/>
        </p:nvPicPr>
        <p:blipFill>
          <a:blip r:embed="rId3">
            <a:extLst>
              <a:ext uri="{28A0092B-C50C-407E-A947-70E740481C1C}">
                <a14:useLocalDpi xmlns:a14="http://schemas.microsoft.com/office/drawing/2010/main" val="0"/>
              </a:ext>
            </a:extLst>
          </a:blip>
          <a:stretch>
            <a:fillRect/>
          </a:stretch>
        </p:blipFill>
        <p:spPr bwMode="auto">
          <a:xfrm>
            <a:off x="7164388" y="4437063"/>
            <a:ext cx="1584325" cy="1550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324611"/>
                                        </p:tgtEl>
                                        <p:attrNameLst>
                                          <p:attrName>style.visibility</p:attrName>
                                        </p:attrNameLst>
                                      </p:cBhvr>
                                      <p:to>
                                        <p:strVal val="visible"/>
                                      </p:to>
                                    </p:set>
                                    <p:animEffect transition="in" filter="slide(fromBottom)">
                                      <p:cBhvr>
                                        <p:cTn id="7" dur="500"/>
                                        <p:tgtEl>
                                          <p:spTgt spid="32461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5" dur="500" fill="hold" grpId="0" nodeType="clickEffect">
                                  <p:stCondLst>
                                    <p:cond delay="0"/>
                                  </p:stCondLst>
                                  <p:childTnLst>
                                    <p:set>
                                      <p:cBhvr>
                                        <p:cTn id="11" dur="1" fill="hold">
                                          <p:stCondLst>
                                            <p:cond delay="0"/>
                                          </p:stCondLst>
                                        </p:cTn>
                                        <p:tgtEl>
                                          <p:spTgt spid="324612"/>
                                        </p:tgtEl>
                                        <p:attrNameLst>
                                          <p:attrName>style.visibility</p:attrName>
                                        </p:attrNameLst>
                                      </p:cBhvr>
                                      <p:to>
                                        <p:strVal val="visible"/>
                                      </p:to>
                                    </p:set>
                                    <p:animEffect transition="in" filter="checkerboard(down)">
                                      <p:cBhvr>
                                        <p:cTn id="12" dur="500"/>
                                        <p:tgtEl>
                                          <p:spTgt spid="32461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dur="500" fill="hold" grpId="0" nodeType="clickEffect">
                                  <p:stCondLst>
                                    <p:cond delay="0"/>
                                  </p:stCondLst>
                                  <p:childTnLst>
                                    <p:set>
                                      <p:cBhvr>
                                        <p:cTn id="16" dur="1" fill="hold">
                                          <p:stCondLst>
                                            <p:cond delay="0"/>
                                          </p:stCondLst>
                                        </p:cTn>
                                        <p:tgtEl>
                                          <p:spTgt spid="324613"/>
                                        </p:tgtEl>
                                        <p:attrNameLst>
                                          <p:attrName>style.visibility</p:attrName>
                                        </p:attrNameLst>
                                      </p:cBhvr>
                                      <p:to>
                                        <p:strVal val="visible"/>
                                      </p:to>
                                    </p:set>
                                    <p:animEffect transition="in" filter="dissolve">
                                      <p:cBhvr>
                                        <p:cTn id="17" dur="500"/>
                                        <p:tgtEl>
                                          <p:spTgt spid="324613"/>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dur="500" fill="hold" grpId="0" nodeType="clickEffect">
                                  <p:stCondLst>
                                    <p:cond delay="0"/>
                                  </p:stCondLst>
                                  <p:childTnLst>
                                    <p:set>
                                      <p:cBhvr>
                                        <p:cTn id="21" dur="1" fill="hold">
                                          <p:stCondLst>
                                            <p:cond delay="0"/>
                                          </p:stCondLst>
                                        </p:cTn>
                                        <p:tgtEl>
                                          <p:spTgt spid="324614"/>
                                        </p:tgtEl>
                                        <p:attrNameLst>
                                          <p:attrName>style.visibility</p:attrName>
                                        </p:attrNameLst>
                                      </p:cBhvr>
                                      <p:to>
                                        <p:strVal val="visible"/>
                                      </p:to>
                                    </p:set>
                                    <p:animEffect transition="in" filter="dissolve">
                                      <p:cBhvr>
                                        <p:cTn id="22" dur="500"/>
                                        <p:tgtEl>
                                          <p:spTgt spid="324614"/>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5" presetClass="entr" presetSubtype="5" dur="500" fill="hold" grpId="0" nodeType="clickEffect">
                                  <p:stCondLst>
                                    <p:cond delay="0"/>
                                  </p:stCondLst>
                                  <p:childTnLst>
                                    <p:set>
                                      <p:cBhvr>
                                        <p:cTn id="26" dur="1" fill="hold">
                                          <p:stCondLst>
                                            <p:cond delay="0"/>
                                          </p:stCondLst>
                                        </p:cTn>
                                        <p:tgtEl>
                                          <p:spTgt spid="324615"/>
                                        </p:tgtEl>
                                        <p:attrNameLst>
                                          <p:attrName>style.visibility</p:attrName>
                                        </p:attrNameLst>
                                      </p:cBhvr>
                                      <p:to>
                                        <p:strVal val="visible"/>
                                      </p:to>
                                    </p:set>
                                    <p:animEffect transition="in" filter="checkerboard(down)">
                                      <p:cBhvr>
                                        <p:cTn id="27" dur="500"/>
                                        <p:tgtEl>
                                          <p:spTgt spid="324615"/>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5" presetClass="entr" presetSubtype="5" dur="500" fill="hold" grpId="0" nodeType="clickEffect">
                                  <p:stCondLst>
                                    <p:cond delay="0"/>
                                  </p:stCondLst>
                                  <p:childTnLst>
                                    <p:set>
                                      <p:cBhvr>
                                        <p:cTn id="31" dur="1" fill="hold">
                                          <p:stCondLst>
                                            <p:cond delay="0"/>
                                          </p:stCondLst>
                                        </p:cTn>
                                        <p:tgtEl>
                                          <p:spTgt spid="324616"/>
                                        </p:tgtEl>
                                        <p:attrNameLst>
                                          <p:attrName>style.visibility</p:attrName>
                                        </p:attrNameLst>
                                      </p:cBhvr>
                                      <p:to>
                                        <p:strVal val="visible"/>
                                      </p:to>
                                    </p:set>
                                    <p:animEffect transition="in" filter="checkerboard(down)">
                                      <p:cBhvr>
                                        <p:cTn id="32" dur="500"/>
                                        <p:tgtEl>
                                          <p:spTgt spid="324616"/>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dur="500" fill="hold" grpId="0" nodeType="clickEffect">
                                  <p:stCondLst>
                                    <p:cond delay="0"/>
                                  </p:stCondLst>
                                  <p:childTnLst>
                                    <p:set>
                                      <p:cBhvr>
                                        <p:cTn id="36" dur="1" fill="hold">
                                          <p:stCondLst>
                                            <p:cond delay="0"/>
                                          </p:stCondLst>
                                        </p:cTn>
                                        <p:tgtEl>
                                          <p:spTgt spid="324617"/>
                                        </p:tgtEl>
                                        <p:attrNameLst>
                                          <p:attrName>style.visibility</p:attrName>
                                        </p:attrNameLst>
                                      </p:cBhvr>
                                      <p:to>
                                        <p:strVal val="visible"/>
                                      </p:to>
                                    </p:set>
                                    <p:animEffect transition="in" filter="dissolve">
                                      <p:cBhvr>
                                        <p:cTn id="37" dur="500"/>
                                        <p:tgtEl>
                                          <p:spTgt spid="324617"/>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dur="500" fill="hold" grpId="0" nodeType="clickEffect">
                                  <p:stCondLst>
                                    <p:cond delay="0"/>
                                  </p:stCondLst>
                                  <p:childTnLst>
                                    <p:set>
                                      <p:cBhvr>
                                        <p:cTn id="41" dur="1" fill="hold">
                                          <p:stCondLst>
                                            <p:cond delay="0"/>
                                          </p:stCondLst>
                                        </p:cTn>
                                        <p:tgtEl>
                                          <p:spTgt spid="324618"/>
                                        </p:tgtEl>
                                        <p:attrNameLst>
                                          <p:attrName>style.visibility</p:attrName>
                                        </p:attrNameLst>
                                      </p:cBhvr>
                                      <p:to>
                                        <p:strVal val="visible"/>
                                      </p:to>
                                    </p:set>
                                    <p:animEffect transition="in" filter="dissolve">
                                      <p:cBhvr>
                                        <p:cTn id="42" dur="500"/>
                                        <p:tgtEl>
                                          <p:spTgt spid="324618"/>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dur="500" fill="hold" grpId="0" nodeType="clickEffect">
                                  <p:stCondLst>
                                    <p:cond delay="0"/>
                                  </p:stCondLst>
                                  <p:childTnLst>
                                    <p:set>
                                      <p:cBhvr>
                                        <p:cTn id="46" dur="1" fill="hold">
                                          <p:stCondLst>
                                            <p:cond delay="0"/>
                                          </p:stCondLst>
                                        </p:cTn>
                                        <p:tgtEl>
                                          <p:spTgt spid="324619"/>
                                        </p:tgtEl>
                                        <p:attrNameLst>
                                          <p:attrName>style.visibility</p:attrName>
                                        </p:attrNameLst>
                                      </p:cBhvr>
                                      <p:to>
                                        <p:strVal val="visible"/>
                                      </p:to>
                                    </p:set>
                                    <p:animEffect transition="in" filter="dissolve">
                                      <p:cBhvr>
                                        <p:cTn id="47" dur="500"/>
                                        <p:tgtEl>
                                          <p:spTgt spid="324619"/>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dur="500" fill="hold" grpId="0" nodeType="clickEffect">
                                  <p:stCondLst>
                                    <p:cond delay="0"/>
                                  </p:stCondLst>
                                  <p:childTnLst>
                                    <p:set>
                                      <p:cBhvr>
                                        <p:cTn id="51" dur="1" fill="hold">
                                          <p:stCondLst>
                                            <p:cond delay="0"/>
                                          </p:stCondLst>
                                        </p:cTn>
                                        <p:tgtEl>
                                          <p:spTgt spid="324620"/>
                                        </p:tgtEl>
                                        <p:attrNameLst>
                                          <p:attrName>style.visibility</p:attrName>
                                        </p:attrNameLst>
                                      </p:cBhvr>
                                      <p:to>
                                        <p:strVal val="visible"/>
                                      </p:to>
                                    </p:set>
                                    <p:animEffect transition="in" filter="dissolve">
                                      <p:cBhvr>
                                        <p:cTn id="52" dur="500"/>
                                        <p:tgtEl>
                                          <p:spTgt spid="3246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4611" grpId="0"/>
      <p:bldP spid="324612" grpId="0"/>
      <p:bldP spid="324613" grpId="0"/>
      <p:bldP spid="324614" grpId="0"/>
      <p:bldP spid="324615" grpId="0"/>
      <p:bldP spid="324616" grpId="0"/>
      <p:bldP spid="324617" grpId="0"/>
      <p:bldP spid="324618" grpId="0"/>
      <p:bldP spid="324619" grpId="0"/>
      <p:bldP spid="324620"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5634" name="Rectangle 2"/>
          <p:cNvSpPr>
            <a:spLocks noGrp="1" noChangeArrowheads="1"/>
          </p:cNvSpPr>
          <p:nvPr>
            <p:ph type="title"/>
          </p:nvPr>
        </p:nvSpPr>
        <p:spPr>
          <a:xfrm>
            <a:off x="611188" y="908050"/>
            <a:ext cx="2413000" cy="695325"/>
          </a:xfrm>
          <a:solidFill>
            <a:schemeClr val="bg1"/>
          </a:solidFill>
        </p:spPr>
        <p:txBody>
          <a:bodyPr/>
          <a:lstStyle/>
          <a:p>
            <a:r>
              <a:rPr lang="zh-CN" altLang="en-US" sz="4000" b="1"/>
              <a:t>资本溢价</a:t>
            </a:r>
            <a:r>
              <a:rPr lang="zh-CN" altLang="en-US" sz="4000"/>
              <a:t> </a:t>
            </a:r>
          </a:p>
        </p:txBody>
      </p:sp>
      <p:sp>
        <p:nvSpPr>
          <p:cNvPr id="325635" name="Rectangle 3"/>
          <p:cNvSpPr>
            <a:spLocks noGrp="1" noChangeArrowheads="1"/>
          </p:cNvSpPr>
          <p:nvPr>
            <p:ph idx="1"/>
          </p:nvPr>
        </p:nvSpPr>
        <p:spPr>
          <a:xfrm>
            <a:off x="755650" y="2276475"/>
            <a:ext cx="7777163" cy="2305050"/>
          </a:xfrm>
        </p:spPr>
        <p:txBody>
          <a:bodyPr/>
          <a:lstStyle/>
          <a:p>
            <a:r>
              <a:rPr lang="zh-CN" altLang="en-US" b="1"/>
              <a:t>指有限责任公司投资者交付的出资额大于按合同、协议所规定的出资比例计算的部分。</a:t>
            </a:r>
          </a:p>
          <a:p>
            <a:r>
              <a:rPr lang="zh-CN" altLang="en-US" b="1"/>
              <a:t>资本公积金的组成部分。</a:t>
            </a:r>
          </a:p>
        </p:txBody>
      </p:sp>
      <p:sp>
        <p:nvSpPr>
          <p:cNvPr id="6" name="页脚占位符 4"/>
          <p:cNvSpPr>
            <a:spLocks noGrp="1"/>
          </p:cNvSpPr>
          <p:nvPr>
            <p:ph type="ftr" sz="quarter" idx="11"/>
          </p:nvPr>
        </p:nvSpPr>
        <p:spPr/>
        <p:txBody>
          <a:bodyPr/>
          <a:lstStyle/>
          <a:p>
            <a:r>
              <a:rPr lang="en-US" altLang="zh-CN"/>
              <a:t>第二章 现金流量及其构成</a:t>
            </a:r>
          </a:p>
        </p:txBody>
      </p:sp>
      <p:sp>
        <p:nvSpPr>
          <p:cNvPr id="7" name="灯片编号占位符 5"/>
          <p:cNvSpPr>
            <a:spLocks noGrp="1"/>
          </p:cNvSpPr>
          <p:nvPr>
            <p:ph type="sldNum" sz="quarter" idx="12"/>
          </p:nvPr>
        </p:nvSpPr>
        <p:spPr/>
        <p:txBody>
          <a:bodyPr/>
          <a:lstStyle/>
          <a:p>
            <a:fld id="{7CE43289-D2CB-4DDC-B873-6EEF17352DE5}" type="slidenum">
              <a:rPr lang="en-US" altLang="zh-CN"/>
              <a:t>27</a:t>
            </a:fld>
            <a:endParaRPr lang="en-US" altLang="zh-CN"/>
          </a:p>
        </p:txBody>
      </p:sp>
      <p:pic>
        <p:nvPicPr>
          <p:cNvPr id="325636" name="Picture 4" descr="BD20028_"/>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77050" y="4724400"/>
            <a:ext cx="1444625" cy="1270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325635">
                                            <p:txEl>
                                              <p:pRg st="0" end="0"/>
                                            </p:txEl>
                                          </p:spTgt>
                                        </p:tgtEl>
                                        <p:attrNameLst>
                                          <p:attrName>style.visibility</p:attrName>
                                        </p:attrNameLst>
                                      </p:cBhvr>
                                      <p:to>
                                        <p:strVal val="visible"/>
                                      </p:to>
                                    </p:set>
                                    <p:animEffect transition="in" filter="slide(fromBottom)">
                                      <p:cBhvr>
                                        <p:cTn id="7" dur="500"/>
                                        <p:tgtEl>
                                          <p:spTgt spid="3256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4" dur="500" fill="hold" grpId="0" nodeType="clickEffect">
                                  <p:stCondLst>
                                    <p:cond delay="0"/>
                                  </p:stCondLst>
                                  <p:childTnLst>
                                    <p:set>
                                      <p:cBhvr>
                                        <p:cTn id="11" dur="1" fill="hold">
                                          <p:stCondLst>
                                            <p:cond delay="0"/>
                                          </p:stCondLst>
                                        </p:cTn>
                                        <p:tgtEl>
                                          <p:spTgt spid="325635">
                                            <p:txEl>
                                              <p:pRg st="1" end="1"/>
                                            </p:txEl>
                                          </p:spTgt>
                                        </p:tgtEl>
                                        <p:attrNameLst>
                                          <p:attrName>style.visibility</p:attrName>
                                        </p:attrNameLst>
                                      </p:cBhvr>
                                      <p:to>
                                        <p:strVal val="visible"/>
                                      </p:to>
                                    </p:set>
                                    <p:animEffect transition="in" filter="slide(fromBottom)">
                                      <p:cBhvr>
                                        <p:cTn id="12" dur="500"/>
                                        <p:tgtEl>
                                          <p:spTgt spid="32563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5635" grpId="0" uiExpand="1" build="p"/>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6658" name="Rectangle 2"/>
          <p:cNvSpPr>
            <a:spLocks noGrp="1" noChangeArrowheads="1"/>
          </p:cNvSpPr>
          <p:nvPr>
            <p:ph idx="1"/>
          </p:nvPr>
        </p:nvSpPr>
        <p:spPr>
          <a:xfrm>
            <a:off x="0" y="0"/>
            <a:ext cx="9144000" cy="6858000"/>
          </a:xfrm>
          <a:solidFill>
            <a:schemeClr val="bg1"/>
          </a:solidFill>
        </p:spPr>
        <p:txBody>
          <a:bodyPr/>
          <a:lstStyle/>
          <a:p>
            <a:pPr>
              <a:lnSpc>
                <a:spcPct val="90000"/>
              </a:lnSpc>
            </a:pPr>
            <a:r>
              <a:rPr lang="en-US" altLang="zh-CN" sz="2800" b="1"/>
              <a:t>       </a:t>
            </a:r>
            <a:r>
              <a:rPr lang="zh-CN" altLang="en-US" sz="2800" b="1"/>
              <a:t>有限责任公司在创立时，投资者认缴的出资额，都作为资本金记入</a:t>
            </a:r>
            <a:r>
              <a:rPr lang="zh-CN" altLang="en-US" sz="2800" b="1">
                <a:latin typeface="Times New Roman"/>
              </a:rPr>
              <a:t>“</a:t>
            </a:r>
            <a:r>
              <a:rPr lang="zh-CN" altLang="en-US" sz="2800" b="1"/>
              <a:t>实收资本</a:t>
            </a:r>
            <a:r>
              <a:rPr lang="zh-CN" altLang="en-US" sz="2800" b="1">
                <a:latin typeface="Times New Roman"/>
              </a:rPr>
              <a:t>”</a:t>
            </a:r>
            <a:r>
              <a:rPr lang="zh-CN" altLang="en-US" sz="2800" b="1"/>
              <a:t>科目。但以后有新的投资者加入时，为了维护原有投资者的权益，新加入的投资者的出资额，并不一定全部作为资本金记入</a:t>
            </a:r>
            <a:r>
              <a:rPr lang="zh-CN" altLang="en-US" sz="2800" b="1">
                <a:latin typeface="Times New Roman"/>
              </a:rPr>
              <a:t>“</a:t>
            </a:r>
            <a:r>
              <a:rPr lang="zh-CN" altLang="en-US" sz="2800" b="1"/>
              <a:t>实收资本</a:t>
            </a:r>
            <a:r>
              <a:rPr lang="zh-CN" altLang="en-US" sz="2800" b="1">
                <a:latin typeface="Times New Roman"/>
              </a:rPr>
              <a:t>”</a:t>
            </a:r>
            <a:r>
              <a:rPr lang="zh-CN" altLang="en-US" sz="2800" b="1"/>
              <a:t>科目。</a:t>
            </a:r>
          </a:p>
          <a:p>
            <a:pPr>
              <a:lnSpc>
                <a:spcPct val="90000"/>
              </a:lnSpc>
            </a:pPr>
            <a:r>
              <a:rPr lang="zh-CN" altLang="en-US" sz="2800" b="1"/>
              <a:t>       因为企业初创时，要经过筹建、开拓市场等过程，从投入资金到取得投资回报，需要较长时间。在这个过程中，资本利润率较低，具有一定投资风险，经过正常生产经营以后，资本利润率要高于初创时期，同时企业也提留了一定的盈余公积金，使原有投资在质量上和数量上都发生了变化。所以</a:t>
            </a:r>
            <a:r>
              <a:rPr lang="zh-CN" altLang="en-US" sz="2800" b="1">
                <a:solidFill>
                  <a:srgbClr val="FF0000"/>
                </a:solidFill>
              </a:rPr>
              <a:t>新加入的投资者要付出大于原有投资者的出资额，才能取得与原有投资者相同的投资比例。</a:t>
            </a:r>
          </a:p>
          <a:p>
            <a:pPr>
              <a:lnSpc>
                <a:spcPct val="90000"/>
              </a:lnSpc>
            </a:pPr>
            <a:r>
              <a:rPr lang="zh-CN" altLang="en-US" sz="2800" b="1"/>
              <a:t>       投资者的出资额等于按其投资比例计算的部分，作为资本金记入</a:t>
            </a:r>
            <a:r>
              <a:rPr lang="zh-CN" altLang="en-US" sz="2800" b="1">
                <a:latin typeface="Times New Roman"/>
              </a:rPr>
              <a:t>“</a:t>
            </a:r>
            <a:r>
              <a:rPr lang="zh-CN" altLang="en-US" sz="2800" b="1"/>
              <a:t>实收资本</a:t>
            </a:r>
            <a:r>
              <a:rPr lang="zh-CN" altLang="en-US" sz="2800" b="1">
                <a:latin typeface="Times New Roman"/>
              </a:rPr>
              <a:t>”</a:t>
            </a:r>
            <a:r>
              <a:rPr lang="zh-CN" altLang="en-US" sz="2800" b="1"/>
              <a:t>科目；大于按其投资比例计算的部分，作为资本公积金记入</a:t>
            </a:r>
            <a:r>
              <a:rPr lang="zh-CN" altLang="en-US" sz="2800" b="1">
                <a:latin typeface="Times New Roman"/>
              </a:rPr>
              <a:t>“</a:t>
            </a:r>
            <a:r>
              <a:rPr lang="zh-CN" altLang="en-US" sz="2800" b="1"/>
              <a:t>资本公积</a:t>
            </a:r>
            <a:r>
              <a:rPr lang="zh-CN" altLang="en-US" sz="2800" b="1">
                <a:latin typeface="Times New Roman"/>
              </a:rPr>
              <a:t>”</a:t>
            </a:r>
            <a:r>
              <a:rPr lang="zh-CN" altLang="en-US" sz="2800" b="1"/>
              <a:t>科目。 </a:t>
            </a:r>
          </a:p>
          <a:p>
            <a:pPr>
              <a:lnSpc>
                <a:spcPct val="90000"/>
              </a:lnSpc>
            </a:pPr>
            <a:endParaRPr lang="en-US" altLang="zh-CN" sz="2800"/>
          </a:p>
        </p:txBody>
      </p:sp>
      <p:sp>
        <p:nvSpPr>
          <p:cNvPr id="4" name="页脚占位符 4"/>
          <p:cNvSpPr>
            <a:spLocks noGrp="1"/>
          </p:cNvSpPr>
          <p:nvPr>
            <p:ph type="ftr" sz="quarter" idx="11"/>
          </p:nvPr>
        </p:nvSpPr>
        <p:spPr/>
        <p:txBody>
          <a:bodyPr/>
          <a:lstStyle/>
          <a:p>
            <a:r>
              <a:rPr lang="en-US" altLang="zh-CN"/>
              <a:t>第二章 现金流量及其构成</a:t>
            </a:r>
          </a:p>
        </p:txBody>
      </p:sp>
      <p:sp>
        <p:nvSpPr>
          <p:cNvPr id="5" name="灯片编号占位符 5"/>
          <p:cNvSpPr>
            <a:spLocks noGrp="1"/>
          </p:cNvSpPr>
          <p:nvPr>
            <p:ph type="sldNum" sz="quarter" idx="12"/>
          </p:nvPr>
        </p:nvSpPr>
        <p:spPr/>
        <p:txBody>
          <a:bodyPr/>
          <a:lstStyle/>
          <a:p>
            <a:fld id="{81D6617F-8109-42FD-9F48-0DE704600C84}" type="slidenum">
              <a:rPr lang="en-US" altLang="zh-CN"/>
              <a:t>28</a:t>
            </a:fld>
            <a:endParaRPr lang="en-US" altLang="zh-CN"/>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7" presetClass="entr" presetSubtype="0" dur="80" fill="hold" nodeType="clickEffect">
                                  <p:stCondLst>
                                    <p:cond delay="0"/>
                                  </p:stCondLst>
                                  <p:iterate type="lt">
                                    <p:tmPct val="50000"/>
                                  </p:iterate>
                                  <p:childTnLst>
                                    <p:set>
                                      <p:cBhvr>
                                        <p:cTn id="6" dur="1" fill="hold">
                                          <p:stCondLst>
                                            <p:cond delay="0"/>
                                          </p:stCondLst>
                                        </p:cTn>
                                        <p:tgtEl>
                                          <p:spTgt spid="326658">
                                            <p:txEl>
                                              <p:pRg st="1" end="1"/>
                                            </p:txEl>
                                          </p:spTgt>
                                        </p:tgtEl>
                                        <p:attrNameLst>
                                          <p:attrName>style.visibility</p:attrName>
                                        </p:attrNameLst>
                                      </p:cBhvr>
                                      <p:to>
                                        <p:strVal val="visible"/>
                                      </p:to>
                                    </p:set>
                                    <p:anim calcmode="discrete" valueType="clr">
                                      <p:cBhvr override="childStyle">
                                        <p:cTn id="7" dur="80"/>
                                        <p:tgtEl>
                                          <p:spTgt spid="326658">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326658">
                                            <p:txEl>
                                              <p:pRg st="1" end="1"/>
                                            </p:txEl>
                                          </p:spTgt>
                                        </p:tgtEl>
                                        <p:attrNameLst>
                                          <p:attrName>fillcolor</p:attrName>
                                        </p:attrNameLst>
                                      </p:cBhvr>
                                      <p:tavLst>
                                        <p:tav tm="0">
                                          <p:val>
                                            <p:clrVal>
                                              <a:schemeClr val="accent2"/>
                                            </p:clrVal>
                                          </p:val>
                                        </p:tav>
                                        <p:tav tm="50000">
                                          <p:val>
                                            <p:clrVal>
                                              <a:schemeClr val="hlink"/>
                                            </p:clrVal>
                                          </p:val>
                                        </p:tav>
                                      </p:tavLst>
                                    </p:anim>
                                    <p:set>
                                      <p:cBhvr>
                                        <p:cTn id="9" dur="80"/>
                                        <p:tgtEl>
                                          <p:spTgt spid="326658">
                                            <p:txEl>
                                              <p:pRg st="1" end="1"/>
                                            </p:txEl>
                                          </p:spTgt>
                                        </p:tgtEl>
                                        <p:attrNameLst>
                                          <p:attrName>fill.type</p:attrName>
                                        </p:attrNameLst>
                                      </p:cBhvr>
                                      <p:to>
                                        <p:strVal val="solid"/>
                                      </p:to>
                                    </p:set>
                                  </p:childTnLst>
                                </p:cTn>
                              </p:par>
                            </p:childTnLst>
                          </p:cTn>
                        </p:par>
                      </p:childTnLst>
                    </p:cTn>
                  </p:par>
                  <p:par>
                    <p:cTn id="10" fill="hold" nodeType="clickPar">
                      <p:stCondLst>
                        <p:cond delay="indefinite"/>
                      </p:stCondLst>
                      <p:childTnLst>
                        <p:par>
                          <p:cTn id="11" fill="hold" nodeType="withGroup">
                            <p:stCondLst>
                              <p:cond delay="0"/>
                            </p:stCondLst>
                            <p:childTnLst>
                              <p:par>
                                <p:cTn id="12" presetID="27" presetClass="entr" presetSubtype="0" dur="80" fill="hold" nodeType="clickEffect">
                                  <p:stCondLst>
                                    <p:cond delay="0"/>
                                  </p:stCondLst>
                                  <p:iterate type="lt">
                                    <p:tmPct val="50000"/>
                                  </p:iterate>
                                  <p:childTnLst>
                                    <p:set>
                                      <p:cBhvr>
                                        <p:cTn id="13" dur="1" fill="hold">
                                          <p:stCondLst>
                                            <p:cond delay="0"/>
                                          </p:stCondLst>
                                        </p:cTn>
                                        <p:tgtEl>
                                          <p:spTgt spid="326658">
                                            <p:txEl>
                                              <p:pRg st="2" end="2"/>
                                            </p:txEl>
                                          </p:spTgt>
                                        </p:tgtEl>
                                        <p:attrNameLst>
                                          <p:attrName>style.visibility</p:attrName>
                                        </p:attrNameLst>
                                      </p:cBhvr>
                                      <p:to>
                                        <p:strVal val="visible"/>
                                      </p:to>
                                    </p:set>
                                    <p:anim calcmode="discrete" valueType="clr">
                                      <p:cBhvr override="childStyle">
                                        <p:cTn id="14" dur="80"/>
                                        <p:tgtEl>
                                          <p:spTgt spid="326658">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326658">
                                            <p:txEl>
                                              <p:pRg st="2" end="2"/>
                                            </p:txEl>
                                          </p:spTgt>
                                        </p:tgtEl>
                                        <p:attrNameLst>
                                          <p:attrName>fillcolor</p:attrName>
                                        </p:attrNameLst>
                                      </p:cBhvr>
                                      <p:tavLst>
                                        <p:tav tm="0">
                                          <p:val>
                                            <p:clrVal>
                                              <a:schemeClr val="accent2"/>
                                            </p:clrVal>
                                          </p:val>
                                        </p:tav>
                                        <p:tav tm="50000">
                                          <p:val>
                                            <p:clrVal>
                                              <a:schemeClr val="hlink"/>
                                            </p:clrVal>
                                          </p:val>
                                        </p:tav>
                                      </p:tavLst>
                                    </p:anim>
                                    <p:set>
                                      <p:cBhvr>
                                        <p:cTn id="16" dur="80"/>
                                        <p:tgtEl>
                                          <p:spTgt spid="326658">
                                            <p:txEl>
                                              <p:pRg st="2" end="2"/>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MasterPhAnim="0">
  <p:cSld name="">
    <p:spTree>
      <p:nvGrpSpPr>
        <p:cNvPr id="1" name=""/>
        <p:cNvGrpSpPr/>
        <p:nvPr/>
      </p:nvGrpSpPr>
      <p:grpSpPr>
        <a:xfrm>
          <a:off x="0" y="0"/>
          <a:ext cx="0" cy="0"/>
        </a:xfrm>
      </p:grpSpPr>
      <p:sp>
        <p:nvSpPr>
          <p:cNvPr id="300034" name="Rectangle 2"/>
          <p:cNvSpPr>
            <a:spLocks noGrp="1" noChangeArrowheads="1"/>
          </p:cNvSpPr>
          <p:nvPr>
            <p:ph type="title"/>
          </p:nvPr>
        </p:nvSpPr>
        <p:spPr/>
        <p:txBody>
          <a:bodyPr/>
          <a:lstStyle/>
          <a:p>
            <a:r>
              <a:rPr lang="zh-CN" altLang="en-US" sz="4000" b="1">
                <a:latin typeface="宋体" pitchFamily="2" charset="-122"/>
              </a:rPr>
              <a:t>二、成本费用</a:t>
            </a:r>
          </a:p>
        </p:txBody>
      </p:sp>
      <p:sp>
        <p:nvSpPr>
          <p:cNvPr id="300035" name="Rectangle 3"/>
          <p:cNvSpPr>
            <a:spLocks noGrp="1" noChangeArrowheads="1"/>
          </p:cNvSpPr>
          <p:nvPr>
            <p:ph idx="1"/>
          </p:nvPr>
        </p:nvSpPr>
        <p:spPr>
          <a:xfrm>
            <a:off x="228600" y="2017713"/>
            <a:ext cx="8726488" cy="4114800"/>
          </a:xfrm>
        </p:spPr>
        <p:txBody>
          <a:bodyPr/>
          <a:lstStyle/>
          <a:p>
            <a:pPr>
              <a:buFont typeface="Wingdings" pitchFamily="2" charset="2"/>
              <a:buNone/>
            </a:pPr>
            <a:r>
              <a:rPr lang="en-US" altLang="zh-CN" sz="2800" b="1">
                <a:solidFill>
                  <a:schemeClr val="hlink"/>
                </a:solidFill>
              </a:rPr>
              <a:t>    </a:t>
            </a:r>
            <a:r>
              <a:rPr lang="zh-CN" altLang="en-US" sz="2800" b="1">
                <a:solidFill>
                  <a:schemeClr val="hlink"/>
                </a:solidFill>
              </a:rPr>
              <a:t>总成本</a:t>
            </a:r>
            <a:r>
              <a:rPr lang="zh-CN" altLang="en-US"/>
              <a:t>：</a:t>
            </a:r>
            <a:r>
              <a:rPr lang="zh-CN" altLang="en-US" sz="2800" b="1"/>
              <a:t>生产经营活动中，活劳动与物化劳动消耗的货币表现。</a:t>
            </a:r>
          </a:p>
          <a:p>
            <a:pPr>
              <a:buFont typeface="Wingdings" pitchFamily="2" charset="2"/>
              <a:buNone/>
            </a:pPr>
            <a:r>
              <a:rPr lang="zh-CN" altLang="en-US" sz="2800" b="1">
                <a:solidFill>
                  <a:schemeClr val="hlink"/>
                </a:solidFill>
              </a:rPr>
              <a:t>    活劳动</a:t>
            </a:r>
            <a:r>
              <a:rPr lang="zh-CN" altLang="en-US" sz="2800" b="1"/>
              <a:t>：劳动力作用于生产资料，创造出使用价值的劳动（包括脑力劳动和体力劳动）。</a:t>
            </a:r>
          </a:p>
          <a:p>
            <a:pPr>
              <a:buFont typeface="Wingdings" pitchFamily="2" charset="2"/>
              <a:buNone/>
            </a:pPr>
            <a:r>
              <a:rPr lang="zh-CN" altLang="en-US" sz="2800" b="1">
                <a:solidFill>
                  <a:schemeClr val="hlink"/>
                </a:solidFill>
              </a:rPr>
              <a:t>    物化劳动</a:t>
            </a:r>
            <a:r>
              <a:rPr lang="zh-CN" altLang="en-US" sz="2800" b="1"/>
              <a:t>：由物资形态表现的劳动</a:t>
            </a:r>
          </a:p>
          <a:p>
            <a:pPr>
              <a:buFont typeface="Wingdings" pitchFamily="2" charset="2"/>
              <a:buNone/>
            </a:pPr>
            <a:endParaRPr lang="zh-CN" altLang="en-US" sz="2800" b="1"/>
          </a:p>
          <a:p>
            <a:pPr>
              <a:buFont typeface="Wingdings" pitchFamily="2" charset="2"/>
              <a:buNone/>
            </a:pPr>
            <a:r>
              <a:rPr lang="zh-CN" altLang="en-US" sz="2800" b="1"/>
              <a:t>          工程经济分析中不严格区分费用与成本，均视为现金流出。</a:t>
            </a:r>
          </a:p>
        </p:txBody>
      </p:sp>
      <p:sp>
        <p:nvSpPr>
          <p:cNvPr id="5" name="页脚占位符 4"/>
          <p:cNvSpPr>
            <a:spLocks noGrp="1"/>
          </p:cNvSpPr>
          <p:nvPr>
            <p:ph type="ftr" sz="quarter" idx="11"/>
          </p:nvPr>
        </p:nvSpPr>
        <p:spPr/>
        <p:txBody>
          <a:bodyPr/>
          <a:lstStyle/>
          <a:p>
            <a:r>
              <a:rPr lang="en-US" altLang="zh-CN"/>
              <a:t>第二章 现金流量及其构成</a:t>
            </a:r>
          </a:p>
        </p:txBody>
      </p:sp>
      <p:sp>
        <p:nvSpPr>
          <p:cNvPr id="6" name="灯片编号占位符 5"/>
          <p:cNvSpPr>
            <a:spLocks noGrp="1"/>
          </p:cNvSpPr>
          <p:nvPr>
            <p:ph type="sldNum" sz="quarter" idx="12"/>
          </p:nvPr>
        </p:nvSpPr>
        <p:spPr/>
        <p:txBody>
          <a:bodyPr/>
          <a:lstStyle/>
          <a:p>
            <a:fld id="{61EA2A2A-2548-4FB3-9A5A-68FC1964B400}" type="slidenum">
              <a:rPr lang="en-US" altLang="zh-CN"/>
              <a:t>29</a:t>
            </a:fld>
            <a:endParaRPr lang="en-US" altLang="zh-CN"/>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300035">
                                            <p:txEl>
                                              <p:pRg st="0" end="0"/>
                                            </p:txEl>
                                          </p:spTgt>
                                        </p:tgtEl>
                                        <p:attrNameLst>
                                          <p:attrName>style.visibility</p:attrName>
                                        </p:attrNameLst>
                                      </p:cBhvr>
                                      <p:to>
                                        <p:strVal val="visible"/>
                                      </p:to>
                                    </p:set>
                                    <p:animEffect transition="in" filter="dissolve">
                                      <p:cBhvr>
                                        <p:cTn id="7" dur="500"/>
                                        <p:tgtEl>
                                          <p:spTgt spid="3000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dur="500" fill="hold" grpId="0" nodeType="clickEffect">
                                  <p:stCondLst>
                                    <p:cond delay="0"/>
                                  </p:stCondLst>
                                  <p:childTnLst>
                                    <p:set>
                                      <p:cBhvr>
                                        <p:cTn id="11" dur="1" fill="hold">
                                          <p:stCondLst>
                                            <p:cond delay="0"/>
                                          </p:stCondLst>
                                        </p:cTn>
                                        <p:tgtEl>
                                          <p:spTgt spid="300035">
                                            <p:txEl>
                                              <p:pRg st="1" end="1"/>
                                            </p:txEl>
                                          </p:spTgt>
                                        </p:tgtEl>
                                        <p:attrNameLst>
                                          <p:attrName>style.visibility</p:attrName>
                                        </p:attrNameLst>
                                      </p:cBhvr>
                                      <p:to>
                                        <p:strVal val="visible"/>
                                      </p:to>
                                    </p:set>
                                    <p:animEffect transition="in" filter="dissolve">
                                      <p:cBhvr>
                                        <p:cTn id="12" dur="500"/>
                                        <p:tgtEl>
                                          <p:spTgt spid="3000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dur="500" fill="hold" grpId="0" nodeType="clickEffect">
                                  <p:stCondLst>
                                    <p:cond delay="0"/>
                                  </p:stCondLst>
                                  <p:childTnLst>
                                    <p:set>
                                      <p:cBhvr>
                                        <p:cTn id="16" dur="1" fill="hold">
                                          <p:stCondLst>
                                            <p:cond delay="0"/>
                                          </p:stCondLst>
                                        </p:cTn>
                                        <p:tgtEl>
                                          <p:spTgt spid="300035">
                                            <p:txEl>
                                              <p:pRg st="2" end="2"/>
                                            </p:txEl>
                                          </p:spTgt>
                                        </p:tgtEl>
                                        <p:attrNameLst>
                                          <p:attrName>style.visibility</p:attrName>
                                        </p:attrNameLst>
                                      </p:cBhvr>
                                      <p:to>
                                        <p:strVal val="visible"/>
                                      </p:to>
                                    </p:set>
                                    <p:animEffect transition="in" filter="dissolve">
                                      <p:cBhvr>
                                        <p:cTn id="17" dur="500"/>
                                        <p:tgtEl>
                                          <p:spTgt spid="30003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dur="500" fill="hold" grpId="0" nodeType="clickEffect">
                                  <p:stCondLst>
                                    <p:cond delay="0"/>
                                  </p:stCondLst>
                                  <p:childTnLst>
                                    <p:set>
                                      <p:cBhvr>
                                        <p:cTn id="21" dur="1" fill="hold">
                                          <p:stCondLst>
                                            <p:cond delay="0"/>
                                          </p:stCondLst>
                                        </p:cTn>
                                        <p:tgtEl>
                                          <p:spTgt spid="300035">
                                            <p:txEl>
                                              <p:pRg st="4" end="4"/>
                                            </p:txEl>
                                          </p:spTgt>
                                        </p:tgtEl>
                                        <p:attrNameLst>
                                          <p:attrName>style.visibility</p:attrName>
                                        </p:attrNameLst>
                                      </p:cBhvr>
                                      <p:to>
                                        <p:strVal val="visible"/>
                                      </p:to>
                                    </p:set>
                                    <p:animEffect transition="in" filter="dissolve">
                                      <p:cBhvr>
                                        <p:cTn id="22" dur="500"/>
                                        <p:tgtEl>
                                          <p:spTgt spid="30003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0035" grpId="0" uiExpand="1" build="p"/>
    </p:bld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7" name="页脚占位符 2"/>
          <p:cNvSpPr>
            <a:spLocks noGrp="1"/>
          </p:cNvSpPr>
          <p:nvPr>
            <p:ph type="ftr" sz="quarter" idx="11"/>
          </p:nvPr>
        </p:nvSpPr>
        <p:spPr/>
        <p:txBody>
          <a:bodyPr/>
          <a:lstStyle/>
          <a:p>
            <a:r>
              <a:rPr lang="en-US" altLang="zh-CN"/>
              <a:t>第二章 现金流量及其构成</a:t>
            </a:r>
          </a:p>
        </p:txBody>
      </p:sp>
      <p:sp>
        <p:nvSpPr>
          <p:cNvPr id="38" name="灯片编号占位符 3"/>
          <p:cNvSpPr>
            <a:spLocks noGrp="1"/>
          </p:cNvSpPr>
          <p:nvPr>
            <p:ph type="sldNum" sz="quarter" idx="12"/>
          </p:nvPr>
        </p:nvSpPr>
        <p:spPr/>
        <p:txBody>
          <a:bodyPr/>
          <a:lstStyle/>
          <a:p>
            <a:fld id="{D8C36F7E-8AF7-4255-9B8B-AE939FE87EFA}" type="slidenum">
              <a:rPr lang="en-US" altLang="zh-CN"/>
              <a:t>30</a:t>
            </a:fld>
            <a:endParaRPr lang="en-US" altLang="zh-CN"/>
          </a:p>
        </p:txBody>
      </p:sp>
      <p:sp>
        <p:nvSpPr>
          <p:cNvPr id="27650" name="Rectangle 2"/>
          <p:cNvSpPr>
            <a:spLocks noGrp="1" noChangeArrowheads="1"/>
          </p:cNvSpPr>
          <p:nvPr>
            <p:ph type="title" idx="4294967295"/>
          </p:nvPr>
        </p:nvSpPr>
        <p:spPr>
          <a:xfrm>
            <a:off x="0" y="304800"/>
            <a:ext cx="6408738" cy="685800"/>
          </a:xfrm>
          <a:prstGeom prst="rect">
            <a:avLst/>
          </a:prstGeom>
          <a:noFill/>
          <a:extLst>
            <a:ext uri="{91240B29-F687-4F45-9708-019B960494DF}">
              <a14:hiddenLine xmlns:a14="http://schemas.microsoft.com/office/drawing/2010/main" w="9525" cap="flat" cmpd="sng">
                <a:solidFill>
                  <a:schemeClr val="tx1"/>
                </a:solidFill>
                <a:prstDash val="solid"/>
                <a:miter lim="800000"/>
                <a:headEnd/>
                <a:tailEnd/>
              </a14:hiddenLine>
            </a:ext>
          </a:extLst>
        </p:spPr>
        <p:txBody>
          <a:bodyPr/>
          <a:lstStyle/>
          <a:p>
            <a:r>
              <a:rPr lang="zh-CN" altLang="en-US" sz="4000" b="1">
                <a:latin typeface="宋体" pitchFamily="2" charset="-122"/>
              </a:rPr>
              <a:t>（一）成本费用的分类</a:t>
            </a:r>
          </a:p>
        </p:txBody>
      </p:sp>
      <p:grpSp>
        <p:nvGrpSpPr>
          <p:cNvPr id="27722" name="Group 74"/>
          <p:cNvGrpSpPr/>
          <p:nvPr/>
        </p:nvGrpSpPr>
        <p:grpSpPr>
          <a:xfrm>
            <a:off x="1638300" y="1066800"/>
            <a:ext cx="7658100" cy="4648200"/>
            <a:chOff x="214" y="1152"/>
            <a:chExt cx="4824" cy="2928"/>
          </a:xfrm>
        </p:grpSpPr>
        <p:sp>
          <p:nvSpPr>
            <p:cNvPr id="27652" name="Text Box 4"/>
            <p:cNvSpPr txBox="1">
              <a:spLocks noChangeArrowheads="1"/>
            </p:cNvSpPr>
            <p:nvPr/>
          </p:nvSpPr>
          <p:spPr bwMode="auto">
            <a:xfrm>
              <a:off x="214" y="2033"/>
              <a:ext cx="288" cy="1226"/>
            </a:xfrm>
            <a:prstGeom prst="rect">
              <a:avLst/>
            </a:prstGeom>
            <a:noFill/>
            <a:ln w="28575">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400">
                  <a:effectLst/>
                </a:rPr>
                <a:t>总成本费用</a:t>
              </a:r>
            </a:p>
          </p:txBody>
        </p:sp>
        <p:sp>
          <p:nvSpPr>
            <p:cNvPr id="27669" name="Freeform 21"/>
            <p:cNvSpPr/>
            <p:nvPr/>
          </p:nvSpPr>
          <p:spPr bwMode="auto">
            <a:xfrm>
              <a:off x="624" y="2064"/>
              <a:ext cx="166" cy="1536"/>
            </a:xfrm>
            <a:custGeom>
              <a:gdLst>
                <a:gd name="T0" fmla="*/ 208 w 209"/>
                <a:gd name="T1" fmla="*/ 0 h 2256"/>
                <a:gd name="T2" fmla="*/ 0 w 209"/>
                <a:gd name="T3" fmla="*/ 0 h 2256"/>
                <a:gd name="T4" fmla="*/ 0 w 209"/>
                <a:gd name="T5" fmla="*/ 2256 h 2256"/>
                <a:gd name="T6" fmla="*/ 209 w 209"/>
                <a:gd name="T7" fmla="*/ 2256 h 2256"/>
              </a:gdLst>
              <a:cxnLst>
                <a:cxn ang="0">
                  <a:pos x="T0" y="T1"/>
                </a:cxn>
                <a:cxn ang="0">
                  <a:pos x="T2" y="T3"/>
                </a:cxn>
                <a:cxn ang="0">
                  <a:pos x="T4" y="T5"/>
                </a:cxn>
                <a:cxn ang="0">
                  <a:pos x="T6" y="T7"/>
                </a:cxn>
              </a:cxnLst>
              <a:rect l="0" t="0" r="r" b="b"/>
              <a:pathLst>
                <a:path w="209" h="2256">
                  <a:moveTo>
                    <a:pt x="208" y="0"/>
                  </a:moveTo>
                  <a:lnTo>
                    <a:pt x="0" y="0"/>
                  </a:lnTo>
                  <a:lnTo>
                    <a:pt x="0" y="2256"/>
                  </a:lnTo>
                  <a:lnTo>
                    <a:pt x="209" y="2256"/>
                  </a:lnTo>
                </a:path>
              </a:pathLst>
            </a:custGeom>
            <a:noFill/>
            <a:ln w="9525">
              <a:solidFill>
                <a:srgbClr val="6666FF"/>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7655" name="Text Box 7"/>
            <p:cNvSpPr txBox="1">
              <a:spLocks noChangeArrowheads="1"/>
            </p:cNvSpPr>
            <p:nvPr/>
          </p:nvSpPr>
          <p:spPr bwMode="auto">
            <a:xfrm>
              <a:off x="838" y="3352"/>
              <a:ext cx="554" cy="536"/>
            </a:xfrm>
            <a:prstGeom prst="rect">
              <a:avLst/>
            </a:prstGeom>
            <a:noFill/>
            <a:ln w="28575">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400">
                  <a:effectLst/>
                </a:rPr>
                <a:t>期间费用</a:t>
              </a:r>
            </a:p>
          </p:txBody>
        </p:sp>
        <p:sp>
          <p:nvSpPr>
            <p:cNvPr id="27668" name="Text Box 20"/>
            <p:cNvSpPr txBox="1">
              <a:spLocks noChangeArrowheads="1"/>
            </p:cNvSpPr>
            <p:nvPr/>
          </p:nvSpPr>
          <p:spPr bwMode="auto">
            <a:xfrm>
              <a:off x="3230" y="3223"/>
              <a:ext cx="164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endParaRPr lang="zh-CN" altLang="zh-CN" sz="2400">
                <a:solidFill>
                  <a:srgbClr val="9966FF"/>
                </a:solidFill>
                <a:effectLst/>
              </a:endParaRPr>
            </a:p>
          </p:txBody>
        </p:sp>
        <p:sp>
          <p:nvSpPr>
            <p:cNvPr id="27663" name="Text Box 15"/>
            <p:cNvSpPr txBox="1">
              <a:spLocks noChangeArrowheads="1"/>
            </p:cNvSpPr>
            <p:nvPr/>
          </p:nvSpPr>
          <p:spPr bwMode="auto">
            <a:xfrm>
              <a:off x="1649" y="3095"/>
              <a:ext cx="104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400">
                  <a:solidFill>
                    <a:schemeClr val="hlink"/>
                  </a:solidFill>
                  <a:effectLst/>
                </a:rPr>
                <a:t>财务费用</a:t>
              </a:r>
            </a:p>
          </p:txBody>
        </p:sp>
        <p:sp>
          <p:nvSpPr>
            <p:cNvPr id="27664" name="Text Box 16"/>
            <p:cNvSpPr txBox="1">
              <a:spLocks noChangeArrowheads="1"/>
            </p:cNvSpPr>
            <p:nvPr/>
          </p:nvSpPr>
          <p:spPr bwMode="auto">
            <a:xfrm>
              <a:off x="1632" y="3456"/>
              <a:ext cx="96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400">
                  <a:solidFill>
                    <a:schemeClr val="hlink"/>
                  </a:solidFill>
                  <a:effectLst/>
                </a:rPr>
                <a:t>管理费用</a:t>
              </a:r>
            </a:p>
          </p:txBody>
        </p:sp>
        <p:sp>
          <p:nvSpPr>
            <p:cNvPr id="27665" name="Text Box 17"/>
            <p:cNvSpPr txBox="1">
              <a:spLocks noChangeArrowheads="1"/>
            </p:cNvSpPr>
            <p:nvPr/>
          </p:nvSpPr>
          <p:spPr bwMode="auto">
            <a:xfrm>
              <a:off x="1632" y="3792"/>
              <a:ext cx="96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400">
                  <a:solidFill>
                    <a:schemeClr val="hlink"/>
                  </a:solidFill>
                  <a:effectLst/>
                </a:rPr>
                <a:t>销售费用</a:t>
              </a:r>
            </a:p>
          </p:txBody>
        </p:sp>
        <p:sp>
          <p:nvSpPr>
            <p:cNvPr id="27673" name="Freeform 25"/>
            <p:cNvSpPr/>
            <p:nvPr/>
          </p:nvSpPr>
          <p:spPr bwMode="auto">
            <a:xfrm>
              <a:off x="1488" y="3264"/>
              <a:ext cx="192" cy="673"/>
            </a:xfrm>
            <a:custGeom>
              <a:gdLst>
                <a:gd name="T0" fmla="*/ 160 w 160"/>
                <a:gd name="T1" fmla="*/ 0 h 688"/>
                <a:gd name="T2" fmla="*/ 0 w 160"/>
                <a:gd name="T3" fmla="*/ 0 h 688"/>
                <a:gd name="T4" fmla="*/ 0 w 160"/>
                <a:gd name="T5" fmla="*/ 688 h 688"/>
                <a:gd name="T6" fmla="*/ 160 w 160"/>
                <a:gd name="T7" fmla="*/ 688 h 688"/>
              </a:gdLst>
              <a:cxnLst>
                <a:cxn ang="0">
                  <a:pos x="T0" y="T1"/>
                </a:cxn>
                <a:cxn ang="0">
                  <a:pos x="T2" y="T3"/>
                </a:cxn>
                <a:cxn ang="0">
                  <a:pos x="T4" y="T5"/>
                </a:cxn>
                <a:cxn ang="0">
                  <a:pos x="T6" y="T7"/>
                </a:cxn>
              </a:cxnLst>
              <a:rect l="0" t="0" r="r" b="b"/>
              <a:pathLst>
                <a:path w="160" h="688">
                  <a:moveTo>
                    <a:pt x="160" y="0"/>
                  </a:moveTo>
                  <a:lnTo>
                    <a:pt x="0" y="0"/>
                  </a:lnTo>
                  <a:lnTo>
                    <a:pt x="0" y="688"/>
                  </a:lnTo>
                  <a:lnTo>
                    <a:pt x="160" y="688"/>
                  </a:lnTo>
                </a:path>
              </a:pathLst>
            </a:custGeom>
            <a:noFill/>
            <a:ln w="9525">
              <a:solidFill>
                <a:srgbClr val="6666FF"/>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7674" name="Freeform 26"/>
            <p:cNvSpPr/>
            <p:nvPr/>
          </p:nvSpPr>
          <p:spPr bwMode="auto">
            <a:xfrm>
              <a:off x="1392" y="3624"/>
              <a:ext cx="216" cy="1"/>
            </a:xfrm>
            <a:custGeom>
              <a:gdLst>
                <a:gd name="T0" fmla="*/ 0 w 208"/>
                <a:gd name="T1" fmla="*/ 0 h 1"/>
                <a:gd name="T2" fmla="*/ 208 w 208"/>
                <a:gd name="T3" fmla="*/ 1 h 1"/>
              </a:gdLst>
              <a:cxnLst>
                <a:cxn ang="0">
                  <a:pos x="T0" y="T1"/>
                </a:cxn>
                <a:cxn ang="0">
                  <a:pos x="T2" y="T3"/>
                </a:cxn>
              </a:cxnLst>
              <a:rect l="0" t="0" r="r" b="b"/>
              <a:pathLst>
                <a:path w="208" h="1">
                  <a:moveTo>
                    <a:pt x="0" y="0"/>
                  </a:moveTo>
                  <a:lnTo>
                    <a:pt x="208" y="1"/>
                  </a:lnTo>
                </a:path>
              </a:pathLst>
            </a:custGeom>
            <a:noFill/>
            <a:ln w="9525">
              <a:solidFill>
                <a:srgbClr val="6666FF"/>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7680" name="Text Box 32"/>
            <p:cNvSpPr txBox="1">
              <a:spLocks noChangeArrowheads="1"/>
            </p:cNvSpPr>
            <p:nvPr/>
          </p:nvSpPr>
          <p:spPr bwMode="auto">
            <a:xfrm>
              <a:off x="811" y="1824"/>
              <a:ext cx="555" cy="536"/>
            </a:xfrm>
            <a:prstGeom prst="rect">
              <a:avLst/>
            </a:prstGeom>
            <a:noFill/>
            <a:ln w="28575">
              <a:solidFill>
                <a:schemeClr val="tx1"/>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400">
                  <a:solidFill>
                    <a:schemeClr val="hlink"/>
                  </a:solidFill>
                  <a:effectLst/>
                </a:rPr>
                <a:t>生产成本</a:t>
              </a:r>
            </a:p>
          </p:txBody>
        </p:sp>
        <p:sp>
          <p:nvSpPr>
            <p:cNvPr id="27688" name="Text Box 40"/>
            <p:cNvSpPr txBox="1">
              <a:spLocks noChangeArrowheads="1"/>
            </p:cNvSpPr>
            <p:nvPr/>
          </p:nvSpPr>
          <p:spPr bwMode="auto">
            <a:xfrm>
              <a:off x="3465" y="1196"/>
              <a:ext cx="157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endParaRPr lang="zh-CN" altLang="zh-CN" sz="2400">
                <a:solidFill>
                  <a:schemeClr val="accent2"/>
                </a:solidFill>
                <a:effectLst/>
              </a:endParaRPr>
            </a:p>
          </p:txBody>
        </p:sp>
        <p:sp>
          <p:nvSpPr>
            <p:cNvPr id="27683" name="Text Box 35"/>
            <p:cNvSpPr txBox="1">
              <a:spLocks noChangeArrowheads="1"/>
            </p:cNvSpPr>
            <p:nvPr/>
          </p:nvSpPr>
          <p:spPr bwMode="auto">
            <a:xfrm>
              <a:off x="1584" y="1505"/>
              <a:ext cx="1033" cy="28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400">
                  <a:effectLst/>
                </a:rPr>
                <a:t>直接费用</a:t>
              </a:r>
            </a:p>
          </p:txBody>
        </p:sp>
        <p:sp>
          <p:nvSpPr>
            <p:cNvPr id="27684" name="Text Box 36"/>
            <p:cNvSpPr txBox="1">
              <a:spLocks noChangeArrowheads="1"/>
            </p:cNvSpPr>
            <p:nvPr/>
          </p:nvSpPr>
          <p:spPr bwMode="auto">
            <a:xfrm>
              <a:off x="2688" y="1152"/>
              <a:ext cx="98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400">
                  <a:effectLst/>
                </a:rPr>
                <a:t>直接人工</a:t>
              </a:r>
            </a:p>
          </p:txBody>
        </p:sp>
        <p:sp>
          <p:nvSpPr>
            <p:cNvPr id="27685" name="Text Box 37"/>
            <p:cNvSpPr txBox="1">
              <a:spLocks noChangeArrowheads="1"/>
            </p:cNvSpPr>
            <p:nvPr/>
          </p:nvSpPr>
          <p:spPr bwMode="auto">
            <a:xfrm>
              <a:off x="2688" y="1505"/>
              <a:ext cx="93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400">
                  <a:effectLst/>
                </a:rPr>
                <a:t>直接材料</a:t>
              </a:r>
            </a:p>
          </p:txBody>
        </p:sp>
        <p:sp>
          <p:nvSpPr>
            <p:cNvPr id="27687" name="Text Box 39"/>
            <p:cNvSpPr txBox="1">
              <a:spLocks noChangeArrowheads="1"/>
            </p:cNvSpPr>
            <p:nvPr/>
          </p:nvSpPr>
          <p:spPr bwMode="auto">
            <a:xfrm>
              <a:off x="2704" y="1857"/>
              <a:ext cx="229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400">
                  <a:effectLst/>
                </a:rPr>
                <a:t>其它直接费用（含折旧）</a:t>
              </a:r>
            </a:p>
          </p:txBody>
        </p:sp>
        <p:sp>
          <p:nvSpPr>
            <p:cNvPr id="27689" name="Freeform 41"/>
            <p:cNvSpPr/>
            <p:nvPr/>
          </p:nvSpPr>
          <p:spPr bwMode="auto">
            <a:xfrm>
              <a:off x="2567" y="1284"/>
              <a:ext cx="111" cy="705"/>
            </a:xfrm>
            <a:custGeom>
              <a:gdLst>
                <a:gd name="T0" fmla="*/ 144 w 145"/>
                <a:gd name="T1" fmla="*/ 0 h 1056"/>
                <a:gd name="T2" fmla="*/ 0 w 145"/>
                <a:gd name="T3" fmla="*/ 0 h 1056"/>
                <a:gd name="T4" fmla="*/ 0 w 145"/>
                <a:gd name="T5" fmla="*/ 1056 h 1056"/>
                <a:gd name="T6" fmla="*/ 145 w 145"/>
                <a:gd name="T7" fmla="*/ 1056 h 1056"/>
              </a:gdLst>
              <a:cxnLst>
                <a:cxn ang="0">
                  <a:pos x="T0" y="T1"/>
                </a:cxn>
                <a:cxn ang="0">
                  <a:pos x="T2" y="T3"/>
                </a:cxn>
                <a:cxn ang="0">
                  <a:pos x="T4" y="T5"/>
                </a:cxn>
                <a:cxn ang="0">
                  <a:pos x="T6" y="T7"/>
                </a:cxn>
              </a:cxnLst>
              <a:rect l="0" t="0" r="r" b="b"/>
              <a:pathLst>
                <a:path w="145" h="1056">
                  <a:moveTo>
                    <a:pt x="144" y="0"/>
                  </a:moveTo>
                  <a:lnTo>
                    <a:pt x="0" y="0"/>
                  </a:lnTo>
                  <a:lnTo>
                    <a:pt x="0" y="1056"/>
                  </a:lnTo>
                  <a:lnTo>
                    <a:pt x="145" y="1056"/>
                  </a:lnTo>
                </a:path>
              </a:pathLst>
            </a:custGeom>
            <a:noFill/>
            <a:ln w="9525">
              <a:solidFill>
                <a:srgbClr val="6666FF"/>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7690" name="Freeform 42"/>
            <p:cNvSpPr/>
            <p:nvPr/>
          </p:nvSpPr>
          <p:spPr bwMode="auto">
            <a:xfrm>
              <a:off x="2469" y="1637"/>
              <a:ext cx="217" cy="1"/>
            </a:xfrm>
            <a:custGeom>
              <a:gdLst>
                <a:gd name="T0" fmla="*/ 0 w 210"/>
                <a:gd name="T1" fmla="*/ 0 h 1"/>
                <a:gd name="T2" fmla="*/ 210 w 210"/>
                <a:gd name="T3" fmla="*/ 0 h 1"/>
              </a:gdLst>
              <a:cxnLst>
                <a:cxn ang="0">
                  <a:pos x="T0" y="T1"/>
                </a:cxn>
                <a:cxn ang="0">
                  <a:pos x="T2" y="T3"/>
                </a:cxn>
              </a:cxnLst>
              <a:rect l="0" t="0" r="r" b="b"/>
              <a:pathLst>
                <a:path w="210" h="1">
                  <a:moveTo>
                    <a:pt x="0" y="0"/>
                  </a:moveTo>
                  <a:lnTo>
                    <a:pt x="210" y="0"/>
                  </a:lnTo>
                </a:path>
              </a:pathLst>
            </a:custGeom>
            <a:noFill/>
            <a:ln w="9525">
              <a:solidFill>
                <a:srgbClr val="6666FF"/>
              </a:solidFill>
              <a:rou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7692" name="Freeform 44"/>
            <p:cNvSpPr/>
            <p:nvPr/>
          </p:nvSpPr>
          <p:spPr bwMode="auto">
            <a:xfrm>
              <a:off x="1492" y="1637"/>
              <a:ext cx="149" cy="925"/>
            </a:xfrm>
            <a:custGeom>
              <a:gdLst>
                <a:gd name="T0" fmla="*/ 160 w 160"/>
                <a:gd name="T1" fmla="*/ 0 h 688"/>
                <a:gd name="T2" fmla="*/ 0 w 160"/>
                <a:gd name="T3" fmla="*/ 0 h 688"/>
                <a:gd name="T4" fmla="*/ 0 w 160"/>
                <a:gd name="T5" fmla="*/ 688 h 688"/>
                <a:gd name="T6" fmla="*/ 160 w 160"/>
                <a:gd name="T7" fmla="*/ 688 h 688"/>
              </a:gdLst>
              <a:cxnLst>
                <a:cxn ang="0">
                  <a:pos x="T0" y="T1"/>
                </a:cxn>
                <a:cxn ang="0">
                  <a:pos x="T2" y="T3"/>
                </a:cxn>
                <a:cxn ang="0">
                  <a:pos x="T4" y="T5"/>
                </a:cxn>
                <a:cxn ang="0">
                  <a:pos x="T6" y="T7"/>
                </a:cxn>
              </a:cxnLst>
              <a:rect l="0" t="0" r="r" b="b"/>
              <a:pathLst>
                <a:path w="160" h="688">
                  <a:moveTo>
                    <a:pt x="160" y="0"/>
                  </a:moveTo>
                  <a:lnTo>
                    <a:pt x="0" y="0"/>
                  </a:lnTo>
                  <a:lnTo>
                    <a:pt x="0" y="688"/>
                  </a:lnTo>
                  <a:lnTo>
                    <a:pt x="160" y="688"/>
                  </a:lnTo>
                </a:path>
              </a:pathLst>
            </a:custGeom>
            <a:noFill/>
            <a:ln w="9525">
              <a:solidFill>
                <a:srgbClr val="6666FF"/>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7695" name="Text Box 47"/>
            <p:cNvSpPr txBox="1">
              <a:spLocks noChangeArrowheads="1"/>
            </p:cNvSpPr>
            <p:nvPr/>
          </p:nvSpPr>
          <p:spPr bwMode="auto">
            <a:xfrm>
              <a:off x="1584" y="2430"/>
              <a:ext cx="995"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400">
                  <a:effectLst/>
                </a:rPr>
                <a:t>间接费用</a:t>
              </a:r>
            </a:p>
          </p:txBody>
        </p:sp>
        <p:sp>
          <p:nvSpPr>
            <p:cNvPr id="27696" name="Text Box 48"/>
            <p:cNvSpPr txBox="1">
              <a:spLocks noChangeArrowheads="1"/>
            </p:cNvSpPr>
            <p:nvPr/>
          </p:nvSpPr>
          <p:spPr bwMode="auto">
            <a:xfrm>
              <a:off x="2718" y="2121"/>
              <a:ext cx="99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400">
                  <a:effectLst/>
                </a:rPr>
                <a:t>间接人工</a:t>
              </a:r>
            </a:p>
          </p:txBody>
        </p:sp>
        <p:sp>
          <p:nvSpPr>
            <p:cNvPr id="27697" name="Text Box 49"/>
            <p:cNvSpPr txBox="1">
              <a:spLocks noChangeArrowheads="1"/>
            </p:cNvSpPr>
            <p:nvPr/>
          </p:nvSpPr>
          <p:spPr bwMode="auto">
            <a:xfrm>
              <a:off x="2718" y="2430"/>
              <a:ext cx="99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400">
                  <a:effectLst/>
                </a:rPr>
                <a:t>间接材料</a:t>
              </a:r>
            </a:p>
          </p:txBody>
        </p:sp>
        <p:sp>
          <p:nvSpPr>
            <p:cNvPr id="27698" name="Text Box 50"/>
            <p:cNvSpPr txBox="1">
              <a:spLocks noChangeArrowheads="1"/>
            </p:cNvSpPr>
            <p:nvPr/>
          </p:nvSpPr>
          <p:spPr bwMode="auto">
            <a:xfrm>
              <a:off x="2702" y="2783"/>
              <a:ext cx="2336" cy="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spcBef>
                  <a:spcPct val="50000"/>
                </a:spcBef>
              </a:pPr>
              <a:r>
                <a:rPr lang="zh-CN" altLang="en-US" sz="2400">
                  <a:effectLst/>
                </a:rPr>
                <a:t>其它间接费用（含折旧）</a:t>
              </a:r>
            </a:p>
          </p:txBody>
        </p:sp>
        <p:sp>
          <p:nvSpPr>
            <p:cNvPr id="27699" name="Freeform 51"/>
            <p:cNvSpPr/>
            <p:nvPr/>
          </p:nvSpPr>
          <p:spPr bwMode="auto">
            <a:xfrm>
              <a:off x="2579" y="2254"/>
              <a:ext cx="103" cy="675"/>
            </a:xfrm>
            <a:custGeom>
              <a:gdLst>
                <a:gd name="T0" fmla="*/ 100 w 100"/>
                <a:gd name="T1" fmla="*/ 0 h 736"/>
                <a:gd name="T2" fmla="*/ 0 w 100"/>
                <a:gd name="T3" fmla="*/ 0 h 736"/>
                <a:gd name="T4" fmla="*/ 0 w 100"/>
                <a:gd name="T5" fmla="*/ 736 h 736"/>
                <a:gd name="T6" fmla="*/ 100 w 100"/>
                <a:gd name="T7" fmla="*/ 736 h 736"/>
              </a:gdLst>
              <a:cxnLst>
                <a:cxn ang="0">
                  <a:pos x="T0" y="T1"/>
                </a:cxn>
                <a:cxn ang="0">
                  <a:pos x="T2" y="T3"/>
                </a:cxn>
                <a:cxn ang="0">
                  <a:pos x="T4" y="T5"/>
                </a:cxn>
                <a:cxn ang="0">
                  <a:pos x="T6" y="T7"/>
                </a:cxn>
              </a:cxnLst>
              <a:rect l="0" t="0" r="r" b="b"/>
              <a:pathLst>
                <a:path w="100" h="736">
                  <a:moveTo>
                    <a:pt x="100" y="0"/>
                  </a:moveTo>
                  <a:lnTo>
                    <a:pt x="0" y="0"/>
                  </a:lnTo>
                  <a:lnTo>
                    <a:pt x="0" y="736"/>
                  </a:lnTo>
                  <a:lnTo>
                    <a:pt x="100" y="736"/>
                  </a:lnTo>
                </a:path>
              </a:pathLst>
            </a:custGeom>
            <a:noFill/>
            <a:ln w="9525">
              <a:solidFill>
                <a:srgbClr val="6666FF"/>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7700" name="Freeform 52"/>
            <p:cNvSpPr/>
            <p:nvPr/>
          </p:nvSpPr>
          <p:spPr bwMode="auto">
            <a:xfrm>
              <a:off x="2479" y="2562"/>
              <a:ext cx="212" cy="1"/>
            </a:xfrm>
            <a:custGeom>
              <a:gdLst>
                <a:gd name="T0" fmla="*/ 0 w 204"/>
                <a:gd name="T1" fmla="*/ 0 h 1"/>
                <a:gd name="T2" fmla="*/ 204 w 204"/>
                <a:gd name="T3" fmla="*/ 0 h 1"/>
              </a:gdLst>
              <a:cxnLst>
                <a:cxn ang="0">
                  <a:pos x="T0" y="T1"/>
                </a:cxn>
                <a:cxn ang="0">
                  <a:pos x="T2" y="T3"/>
                </a:cxn>
              </a:cxnLst>
              <a:rect l="0" t="0" r="r" b="b"/>
              <a:pathLst>
                <a:path w="204" h="1">
                  <a:moveTo>
                    <a:pt x="0" y="0"/>
                  </a:moveTo>
                  <a:lnTo>
                    <a:pt x="204" y="0"/>
                  </a:lnTo>
                </a:path>
              </a:pathLst>
            </a:custGeom>
            <a:noFill/>
            <a:ln w="9525">
              <a:solidFill>
                <a:srgbClr val="6666FF"/>
              </a:solidFill>
              <a:rou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7702" name="Line 54"/>
            <p:cNvSpPr>
              <a:spLocks noChangeShapeType="1"/>
            </p:cNvSpPr>
            <p:nvPr/>
          </p:nvSpPr>
          <p:spPr bwMode="auto">
            <a:xfrm>
              <a:off x="1392" y="2077"/>
              <a:ext cx="100" cy="0"/>
            </a:xfrm>
            <a:prstGeom prst="line">
              <a:avLst/>
            </a:prstGeom>
            <a:noFill/>
            <a:ln w="9525">
              <a:solidFill>
                <a:srgbClr val="6666FF"/>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sp>
          <p:nvSpPr>
            <p:cNvPr id="27703" name="Freeform 55"/>
            <p:cNvSpPr/>
            <p:nvPr/>
          </p:nvSpPr>
          <p:spPr bwMode="auto">
            <a:xfrm>
              <a:off x="512" y="2606"/>
              <a:ext cx="133" cy="1"/>
            </a:xfrm>
            <a:custGeom>
              <a:gdLst>
                <a:gd name="T0" fmla="*/ 0 w 128"/>
                <a:gd name="T1" fmla="*/ 0 h 1"/>
                <a:gd name="T2" fmla="*/ 128 w 128"/>
                <a:gd name="T3" fmla="*/ 0 h 1"/>
              </a:gdLst>
              <a:cxnLst>
                <a:cxn ang="0">
                  <a:pos x="T0" y="T1"/>
                </a:cxn>
                <a:cxn ang="0">
                  <a:pos x="T2" y="T3"/>
                </a:cxn>
              </a:cxnLst>
              <a:rect l="0" t="0" r="r" b="b"/>
              <a:pathLst>
                <a:path w="128" h="1">
                  <a:moveTo>
                    <a:pt x="0" y="0"/>
                  </a:moveTo>
                  <a:lnTo>
                    <a:pt x="128" y="0"/>
                  </a:lnTo>
                </a:path>
              </a:pathLst>
            </a:custGeom>
            <a:noFill/>
            <a:ln w="9525" cap="flat" cmpd="sng">
              <a:solidFill>
                <a:srgbClr val="6666FF"/>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endParaRPr lang="zh-CN" altLang="en-US"/>
            </a:p>
          </p:txBody>
        </p:sp>
      </p:grpSp>
      <p:sp>
        <p:nvSpPr>
          <p:cNvPr id="27717" name="Text Box 69"/>
          <p:cNvSpPr txBox="1">
            <a:spLocks noChangeArrowheads="1"/>
          </p:cNvSpPr>
          <p:nvPr/>
        </p:nvSpPr>
        <p:spPr bwMode="auto">
          <a:xfrm>
            <a:off x="609600" y="1295400"/>
            <a:ext cx="2971800" cy="457200"/>
          </a:xfrm>
          <a:prstGeom prst="rect">
            <a:avLst/>
          </a:prstGeom>
          <a:solidFill>
            <a:srgbClr val="CC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50000"/>
              </a:spcBef>
            </a:pPr>
            <a:r>
              <a:rPr lang="en-US" altLang="zh-CN" sz="2400" u="sng">
                <a:effectLst>
                  <a:outerShdw blurRad="38100" dist="38100" dir="2700000" algn="tl">
                    <a:srgbClr val="FFFFFF"/>
                  </a:outerShdw>
                </a:effectLst>
              </a:rPr>
              <a:t>1</a:t>
            </a:r>
            <a:r>
              <a:rPr lang="zh-CN" altLang="en-US" sz="2400" u="sng">
                <a:effectLst>
                  <a:outerShdw blurRad="38100" dist="38100" dir="2700000" algn="tl">
                    <a:srgbClr val="FFFFFF"/>
                  </a:outerShdw>
                </a:effectLst>
              </a:rPr>
              <a:t>）按</a:t>
            </a:r>
            <a:r>
              <a:rPr lang="zh-CN" altLang="en-US" sz="2400" u="sng">
                <a:solidFill>
                  <a:schemeClr val="hlink"/>
                </a:solidFill>
                <a:effectLst>
                  <a:outerShdw blurRad="38100" dist="38100" dir="2700000" algn="tl">
                    <a:srgbClr val="000000"/>
                  </a:outerShdw>
                </a:effectLst>
              </a:rPr>
              <a:t>成本中心</a:t>
            </a:r>
            <a:r>
              <a:rPr lang="zh-CN" altLang="en-US" sz="2400" u="sng">
                <a:effectLst>
                  <a:outerShdw blurRad="38100" dist="38100" dir="2700000" algn="tl">
                    <a:srgbClr val="FFFFFF"/>
                  </a:outerShdw>
                </a:effectLst>
              </a:rPr>
              <a:t>分类</a:t>
            </a:r>
          </a:p>
        </p:txBody>
      </p:sp>
      <p:sp>
        <p:nvSpPr>
          <p:cNvPr id="27724" name="AutoShape 76"/>
          <p:cNvSpPr/>
          <p:nvPr/>
        </p:nvSpPr>
        <p:spPr bwMode="auto">
          <a:xfrm>
            <a:off x="6978650" y="820738"/>
            <a:ext cx="2057400" cy="838200"/>
          </a:xfrm>
          <a:prstGeom prst="borderCallout2">
            <a:avLst>
              <a:gd name="adj1" fmla="val 13634"/>
              <a:gd name="adj2" fmla="val -3704"/>
              <a:gd name="adj3" fmla="val 13634"/>
              <a:gd name="adj4" fmla="val -38194"/>
              <a:gd name="adj5" fmla="val 271023"/>
              <a:gd name="adj6" fmla="val -125616"/>
            </a:avLst>
          </a:prstGeom>
          <a:solidFill>
            <a:schemeClr val="accent1"/>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r>
              <a:rPr lang="zh-CN" altLang="en-US" sz="2400">
                <a:solidFill>
                  <a:srgbClr val="FF0000"/>
                </a:solidFill>
                <a:effectLst>
                  <a:outerShdw blurRad="38100" dist="38100" dir="2700000" algn="tl">
                    <a:srgbClr val="000000"/>
                  </a:outerShdw>
                </a:effectLst>
                <a:latin typeface="Tahoma" pitchFamily="34" charset="0"/>
              </a:rPr>
              <a:t>为组织和管理生产所发生的</a:t>
            </a:r>
          </a:p>
        </p:txBody>
      </p:sp>
      <p:sp>
        <p:nvSpPr>
          <p:cNvPr id="27729" name="AutoShape 81"/>
          <p:cNvSpPr/>
          <p:nvPr/>
        </p:nvSpPr>
        <p:spPr bwMode="auto">
          <a:xfrm>
            <a:off x="209550" y="4484688"/>
            <a:ext cx="1870075" cy="762000"/>
          </a:xfrm>
          <a:prstGeom prst="borderCallout2">
            <a:avLst>
              <a:gd name="adj1" fmla="val 15000"/>
              <a:gd name="adj2" fmla="val 104074"/>
              <a:gd name="adj3" fmla="val 15000"/>
              <a:gd name="adj4" fmla="val 171477"/>
              <a:gd name="adj5" fmla="val 116250"/>
              <a:gd name="adj6" fmla="val 239134"/>
            </a:avLst>
          </a:prstGeom>
          <a:solidFill>
            <a:schemeClr val="accent1"/>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r>
              <a:rPr lang="zh-CN" altLang="en-US" sz="2000">
                <a:solidFill>
                  <a:srgbClr val="FF0000"/>
                </a:solidFill>
                <a:effectLst>
                  <a:outerShdw blurRad="38100" dist="38100" dir="2700000" algn="tl">
                    <a:srgbClr val="000000"/>
                  </a:outerShdw>
                </a:effectLst>
                <a:latin typeface="Tahoma" pitchFamily="34" charset="0"/>
              </a:rPr>
              <a:t>销售商品过程中发生的费用</a:t>
            </a:r>
          </a:p>
        </p:txBody>
      </p:sp>
      <p:sp>
        <p:nvSpPr>
          <p:cNvPr id="27730" name="AutoShape 82"/>
          <p:cNvSpPr/>
          <p:nvPr/>
        </p:nvSpPr>
        <p:spPr bwMode="auto">
          <a:xfrm>
            <a:off x="5915025" y="4281488"/>
            <a:ext cx="2743200" cy="1066800"/>
          </a:xfrm>
          <a:prstGeom prst="borderCallout1">
            <a:avLst>
              <a:gd name="adj1" fmla="val 10713"/>
              <a:gd name="adj2" fmla="val -2778"/>
              <a:gd name="adj3" fmla="val 63394"/>
              <a:gd name="adj4" fmla="val -25810"/>
            </a:avLst>
          </a:prstGeom>
          <a:solidFill>
            <a:schemeClr val="accent1"/>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r>
              <a:rPr lang="zh-CN" altLang="en-US" sz="2000">
                <a:solidFill>
                  <a:schemeClr val="hlink"/>
                </a:solidFill>
                <a:effectLst>
                  <a:outerShdw blurRad="38100" dist="38100" dir="2700000" algn="tl">
                    <a:srgbClr val="000000"/>
                  </a:outerShdw>
                </a:effectLst>
              </a:rPr>
              <a:t>企业行政管理部门为管理和组织经营活动所发生的各项费用</a:t>
            </a:r>
          </a:p>
        </p:txBody>
      </p:sp>
      <p:sp>
        <p:nvSpPr>
          <p:cNvPr id="27732" name="Text Box 84"/>
          <p:cNvSpPr txBox="1">
            <a:spLocks noChangeArrowheads="1"/>
          </p:cNvSpPr>
          <p:nvPr/>
        </p:nvSpPr>
        <p:spPr bwMode="auto">
          <a:xfrm>
            <a:off x="0" y="5791200"/>
            <a:ext cx="9144000" cy="457200"/>
          </a:xfrm>
          <a:prstGeom prst="rect">
            <a:avLst/>
          </a:prstGeom>
          <a:solidFill>
            <a:srgbClr val="FFCC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r>
              <a:rPr lang="en-US" altLang="zh-CN" sz="2400">
                <a:effectLst>
                  <a:outerShdw blurRad="38100" dist="38100" dir="2700000" algn="tl">
                    <a:srgbClr val="FFFFFF"/>
                  </a:outerShdw>
                </a:effectLst>
              </a:rPr>
              <a:t> </a:t>
            </a:r>
            <a:r>
              <a:rPr lang="zh-CN" altLang="en-US" sz="2400">
                <a:effectLst>
                  <a:outerShdw blurRad="38100" dist="38100" dir="2700000" algn="tl">
                    <a:srgbClr val="FFFFFF"/>
                  </a:outerShdw>
                </a:effectLst>
              </a:rPr>
              <a:t>总成本（费用）</a:t>
            </a:r>
            <a:r>
              <a:rPr lang="en-US" altLang="zh-CN" sz="2400">
                <a:effectLst>
                  <a:outerShdw blurRad="38100" dist="38100" dir="2700000" algn="tl">
                    <a:srgbClr val="FFFFFF"/>
                  </a:outerShdw>
                </a:effectLst>
              </a:rPr>
              <a:t>= </a:t>
            </a:r>
            <a:r>
              <a:rPr lang="zh-CN" altLang="en-US" sz="2400">
                <a:effectLst>
                  <a:outerShdw blurRad="38100" dist="38100" dir="2700000" algn="tl">
                    <a:srgbClr val="FFFFFF"/>
                  </a:outerShdw>
                </a:effectLst>
              </a:rPr>
              <a:t>生产成本＋财务费用＋管理费用＋销售费用</a:t>
            </a:r>
          </a:p>
        </p:txBody>
      </p:sp>
      <p:sp>
        <p:nvSpPr>
          <p:cNvPr id="27733" name="AutoShape 85"/>
          <p:cNvSpPr/>
          <p:nvPr/>
        </p:nvSpPr>
        <p:spPr bwMode="auto">
          <a:xfrm>
            <a:off x="1258888" y="3213100"/>
            <a:ext cx="2743200" cy="1066800"/>
          </a:xfrm>
          <a:prstGeom prst="borderCallout1">
            <a:avLst>
              <a:gd name="adj1" fmla="val 10713"/>
              <a:gd name="adj2" fmla="val 102778"/>
              <a:gd name="adj3" fmla="val 76935"/>
              <a:gd name="adj4" fmla="val 108625"/>
            </a:avLst>
          </a:prstGeom>
          <a:solidFill>
            <a:schemeClr val="accent1"/>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r>
              <a:rPr lang="zh-CN" altLang="en-US" sz="2000">
                <a:solidFill>
                  <a:schemeClr val="hlink"/>
                </a:solidFill>
                <a:effectLst>
                  <a:outerShdw blurRad="38100" dist="38100" dir="2700000" algn="tl">
                    <a:srgbClr val="000000"/>
                  </a:outerShdw>
                </a:effectLst>
              </a:rPr>
              <a:t>筹集资金而发生的各项费用，包括利息净支出、汇兑净损失等</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27717"/>
                                        </p:tgtEl>
                                        <p:attrNameLst>
                                          <p:attrName>style.visibility</p:attrName>
                                        </p:attrNameLst>
                                      </p:cBhvr>
                                      <p:to>
                                        <p:strVal val="visible"/>
                                      </p:to>
                                    </p:set>
                                    <p:animEffect transition="in" filter="slide(fromBottom)">
                                      <p:cBhvr>
                                        <p:cTn id="7" dur="500"/>
                                        <p:tgtEl>
                                          <p:spTgt spid="2771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dur="500" fill="hold" nodeType="clickEffect">
                                  <p:stCondLst>
                                    <p:cond delay="0"/>
                                  </p:stCondLst>
                                  <p:childTnLst>
                                    <p:set>
                                      <p:cBhvr>
                                        <p:cTn id="11" dur="1" fill="hold">
                                          <p:stCondLst>
                                            <p:cond delay="0"/>
                                          </p:stCondLst>
                                        </p:cTn>
                                        <p:tgtEl>
                                          <p:spTgt spid="27722"/>
                                        </p:tgtEl>
                                        <p:attrNameLst>
                                          <p:attrName>style.visibility</p:attrName>
                                        </p:attrNameLst>
                                      </p:cBhvr>
                                      <p:to>
                                        <p:strVal val="visible"/>
                                      </p:to>
                                    </p:set>
                                    <p:animEffect transition="in" filter="dissolve">
                                      <p:cBhvr>
                                        <p:cTn id="12" dur="500"/>
                                        <p:tgtEl>
                                          <p:spTgt spid="2772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dur="500" fill="hold" grpId="0" nodeType="clickEffect">
                                  <p:stCondLst>
                                    <p:cond delay="0"/>
                                  </p:stCondLst>
                                  <p:childTnLst>
                                    <p:set>
                                      <p:cBhvr>
                                        <p:cTn id="16" dur="1" fill="hold">
                                          <p:stCondLst>
                                            <p:cond delay="0"/>
                                          </p:stCondLst>
                                        </p:cTn>
                                        <p:tgtEl>
                                          <p:spTgt spid="27724"/>
                                        </p:tgtEl>
                                        <p:attrNameLst>
                                          <p:attrName>style.visibility</p:attrName>
                                        </p:attrNameLst>
                                      </p:cBhvr>
                                      <p:to>
                                        <p:strVal val="visible"/>
                                      </p:to>
                                    </p:set>
                                    <p:animEffect transition="in" filter="dissolve">
                                      <p:cBhvr>
                                        <p:cTn id="17" dur="500"/>
                                        <p:tgtEl>
                                          <p:spTgt spid="27724"/>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 presetClass="entr" presetSubtype="4" dur="500" fill="hold" grpId="1" nodeType="clickEffect">
                                  <p:stCondLst>
                                    <p:cond delay="0"/>
                                  </p:stCondLst>
                                  <p:childTnLst>
                                    <p:set>
                                      <p:cBhvr>
                                        <p:cTn id="21" dur="1" fill="hold">
                                          <p:stCondLst>
                                            <p:cond delay="0"/>
                                          </p:stCondLst>
                                        </p:cTn>
                                        <p:tgtEl>
                                          <p:spTgt spid="27733"/>
                                        </p:tgtEl>
                                        <p:attrNameLst>
                                          <p:attrName>style.visibility</p:attrName>
                                        </p:attrNameLst>
                                      </p:cBhvr>
                                      <p:to>
                                        <p:strVal val="visible"/>
                                      </p:to>
                                    </p:set>
                                    <p:anim calcmode="lin" valueType="num">
                                      <p:cBhvr additive="base">
                                        <p:cTn id="22" dur="500" fill="hold"/>
                                        <p:tgtEl>
                                          <p:spTgt spid="27733"/>
                                        </p:tgtEl>
                                        <p:attrNameLst>
                                          <p:attrName>ppt_x</p:attrName>
                                        </p:attrNameLst>
                                      </p:cBhvr>
                                      <p:tavLst>
                                        <p:tav tm="0">
                                          <p:val>
                                            <p:strVal val="#ppt_x"/>
                                          </p:val>
                                        </p:tav>
                                        <p:tav tm="100000">
                                          <p:val>
                                            <p:strVal val="#ppt_x"/>
                                          </p:val>
                                        </p:tav>
                                      </p:tavLst>
                                    </p:anim>
                                    <p:anim calcmode="lin" valueType="num">
                                      <p:cBhvr additive="base">
                                        <p:cTn id="23" dur="500" fill="hold"/>
                                        <p:tgtEl>
                                          <p:spTgt spid="27733"/>
                                        </p:tgtEl>
                                        <p:attrNameLst>
                                          <p:attrName>ppt_y</p:attrName>
                                        </p:attrNameLst>
                                      </p:cBhvr>
                                      <p:tavLst>
                                        <p:tav tm="0">
                                          <p:val>
                                            <p:strVal val="1+#ppt_h/2"/>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ntr" presetSubtype="0" dur="500" fill="hold" grpId="0" nodeType="clickEffect">
                                  <p:stCondLst>
                                    <p:cond delay="0"/>
                                  </p:stCondLst>
                                  <p:childTnLst>
                                    <p:set>
                                      <p:cBhvr>
                                        <p:cTn id="27" dur="1" fill="hold">
                                          <p:stCondLst>
                                            <p:cond delay="0"/>
                                          </p:stCondLst>
                                        </p:cTn>
                                        <p:tgtEl>
                                          <p:spTgt spid="27729"/>
                                        </p:tgtEl>
                                        <p:attrNameLst>
                                          <p:attrName>style.visibility</p:attrName>
                                        </p:attrNameLst>
                                      </p:cBhvr>
                                      <p:to>
                                        <p:strVal val="visible"/>
                                      </p:to>
                                    </p:set>
                                    <p:animEffect transition="in" filter="dissolve">
                                      <p:cBhvr>
                                        <p:cTn id="28" dur="500"/>
                                        <p:tgtEl>
                                          <p:spTgt spid="27729"/>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9" presetClass="entr" presetSubtype="0" dur="500" fill="hold" grpId="0" nodeType="clickEffect">
                                  <p:stCondLst>
                                    <p:cond delay="0"/>
                                  </p:stCondLst>
                                  <p:childTnLst>
                                    <p:set>
                                      <p:cBhvr>
                                        <p:cTn id="32" dur="1" fill="hold">
                                          <p:stCondLst>
                                            <p:cond delay="0"/>
                                          </p:stCondLst>
                                        </p:cTn>
                                        <p:tgtEl>
                                          <p:spTgt spid="27730"/>
                                        </p:tgtEl>
                                        <p:attrNameLst>
                                          <p:attrName>style.visibility</p:attrName>
                                        </p:attrNameLst>
                                      </p:cBhvr>
                                      <p:to>
                                        <p:strVal val="visible"/>
                                      </p:to>
                                    </p:set>
                                    <p:animEffect transition="in" filter="dissolve">
                                      <p:cBhvr>
                                        <p:cTn id="33" dur="500"/>
                                        <p:tgtEl>
                                          <p:spTgt spid="27730"/>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5" presetClass="entr" presetSubtype="10" dur="500" fill="hold" grpId="0" nodeType="clickEffect">
                                  <p:stCondLst>
                                    <p:cond delay="0"/>
                                  </p:stCondLst>
                                  <p:childTnLst>
                                    <p:set>
                                      <p:cBhvr>
                                        <p:cTn id="37" dur="1" fill="hold">
                                          <p:stCondLst>
                                            <p:cond delay="0"/>
                                          </p:stCondLst>
                                        </p:cTn>
                                        <p:tgtEl>
                                          <p:spTgt spid="27732"/>
                                        </p:tgtEl>
                                        <p:attrNameLst>
                                          <p:attrName>style.visibility</p:attrName>
                                        </p:attrNameLst>
                                      </p:cBhvr>
                                      <p:to>
                                        <p:strVal val="visible"/>
                                      </p:to>
                                    </p:set>
                                    <p:animEffect transition="in" filter="checkerboard(across)">
                                      <p:cBhvr>
                                        <p:cTn id="38" dur="500"/>
                                        <p:tgtEl>
                                          <p:spTgt spid="277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17" grpId="0"/>
      <p:bldP spid="27724" grpId="0"/>
      <p:bldP spid="27729" grpId="0"/>
      <p:bldP spid="27730" grpId="0"/>
      <p:bldP spid="27732" grpId="0"/>
      <p:bldP spid="27733" grpId="1"/>
    </p:bldLs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页脚占位符 2"/>
          <p:cNvSpPr>
            <a:spLocks noGrp="1"/>
          </p:cNvSpPr>
          <p:nvPr>
            <p:ph type="ftr" sz="quarter" idx="11"/>
          </p:nvPr>
        </p:nvSpPr>
        <p:spPr/>
        <p:txBody>
          <a:bodyPr/>
          <a:lstStyle/>
          <a:p>
            <a:r>
              <a:rPr lang="en-US" altLang="zh-CN"/>
              <a:t>第二章 现金流量及其构成</a:t>
            </a:r>
          </a:p>
        </p:txBody>
      </p:sp>
      <p:sp>
        <p:nvSpPr>
          <p:cNvPr id="7" name="灯片编号占位符 3"/>
          <p:cNvSpPr>
            <a:spLocks noGrp="1"/>
          </p:cNvSpPr>
          <p:nvPr>
            <p:ph type="sldNum" sz="quarter" idx="12"/>
          </p:nvPr>
        </p:nvSpPr>
        <p:spPr/>
        <p:txBody>
          <a:bodyPr/>
          <a:lstStyle/>
          <a:p>
            <a:fld id="{D5380C25-84D5-42B0-A234-13BE44A4B718}" type="slidenum">
              <a:rPr lang="en-US" altLang="zh-CN"/>
              <a:t>31</a:t>
            </a:fld>
            <a:endParaRPr lang="en-US" altLang="zh-CN"/>
          </a:p>
        </p:txBody>
      </p:sp>
      <p:sp>
        <p:nvSpPr>
          <p:cNvPr id="28677" name="Text Box 5"/>
          <p:cNvSpPr txBox="1">
            <a:spLocks noChangeArrowheads="1"/>
          </p:cNvSpPr>
          <p:nvPr/>
        </p:nvSpPr>
        <p:spPr bwMode="auto">
          <a:xfrm>
            <a:off x="457200" y="1905000"/>
            <a:ext cx="8382000" cy="213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742950" indent="-28575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1143000" indent="-228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600200" indent="-228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2057400" indent="-228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514600" indent="-228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971800" indent="-228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429000" indent="-228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886200" indent="-228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nSpc>
                <a:spcPct val="110000"/>
              </a:lnSpc>
              <a:spcBef>
                <a:spcPct val="20000"/>
              </a:spcBef>
              <a:buClr>
                <a:schemeClr val="folHlink"/>
              </a:buClr>
              <a:buFont typeface="Wingdings" pitchFamily="2" charset="2"/>
              <a:buNone/>
            </a:pPr>
            <a:r>
              <a:rPr lang="en-US" altLang="zh-CN" sz="2800">
                <a:solidFill>
                  <a:schemeClr val="tx2"/>
                </a:solidFill>
                <a:effectLst/>
                <a:latin typeface="宋体" pitchFamily="2" charset="-122"/>
              </a:rPr>
              <a:t>2</a:t>
            </a:r>
            <a:r>
              <a:rPr lang="zh-CN" altLang="en-US" sz="2800">
                <a:solidFill>
                  <a:schemeClr val="tx2"/>
                </a:solidFill>
                <a:effectLst/>
                <a:latin typeface="宋体" pitchFamily="2" charset="-122"/>
              </a:rPr>
              <a:t>）按</a:t>
            </a:r>
            <a:r>
              <a:rPr lang="zh-CN" altLang="en-US" sz="2800">
                <a:solidFill>
                  <a:schemeClr val="hlink"/>
                </a:solidFill>
                <a:effectLst/>
                <a:latin typeface="宋体" pitchFamily="2" charset="-122"/>
              </a:rPr>
              <a:t>经济性质</a:t>
            </a:r>
            <a:r>
              <a:rPr lang="zh-CN" altLang="en-US" sz="2800">
                <a:solidFill>
                  <a:schemeClr val="tx2"/>
                </a:solidFill>
                <a:effectLst/>
                <a:latin typeface="宋体" pitchFamily="2" charset="-122"/>
              </a:rPr>
              <a:t>分为九类：</a:t>
            </a:r>
          </a:p>
          <a:p>
            <a:pPr>
              <a:lnSpc>
                <a:spcPct val="110000"/>
              </a:lnSpc>
              <a:spcBef>
                <a:spcPct val="20000"/>
              </a:spcBef>
              <a:buClr>
                <a:schemeClr val="folHlink"/>
              </a:buClr>
              <a:buFont typeface="Wingdings" pitchFamily="2" charset="2"/>
              <a:buNone/>
            </a:pPr>
            <a:r>
              <a:rPr lang="zh-CN" altLang="en-US" sz="3200">
                <a:effectLst/>
                <a:latin typeface="宋体" pitchFamily="2" charset="-122"/>
              </a:rPr>
              <a:t>  </a:t>
            </a:r>
            <a:r>
              <a:rPr lang="zh-CN" altLang="en-US" sz="2800">
                <a:effectLst/>
                <a:latin typeface="宋体" pitchFamily="2" charset="-122"/>
              </a:rPr>
              <a:t>①外购材料；②外购燃料；③外购动力；④工资及福利费；⑤折旧费；⑥摊销费；⑦利息支出；⑧修理费；⑨其他费用。</a:t>
            </a:r>
          </a:p>
        </p:txBody>
      </p:sp>
      <p:sp>
        <p:nvSpPr>
          <p:cNvPr id="28678" name="Text Box 6"/>
          <p:cNvSpPr txBox="1">
            <a:spLocks noChangeArrowheads="1"/>
          </p:cNvSpPr>
          <p:nvPr/>
        </p:nvSpPr>
        <p:spPr bwMode="auto">
          <a:xfrm>
            <a:off x="228600" y="4651375"/>
            <a:ext cx="8686800" cy="158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gn="l">
              <a:lnSpc>
                <a:spcPct val="110000"/>
              </a:lnSpc>
              <a:spcBef>
                <a:spcPct val="20000"/>
              </a:spcBef>
              <a:buClr>
                <a:schemeClr val="folHlink"/>
              </a:buClr>
              <a:buFont typeface="Wingdings" pitchFamily="2" charset="2"/>
              <a:buNone/>
            </a:pPr>
            <a:r>
              <a:rPr lang="zh-CN" altLang="en-US" sz="2800">
                <a:solidFill>
                  <a:schemeClr val="hlink"/>
                </a:solidFill>
                <a:effectLst/>
                <a:latin typeface="宋体" pitchFamily="2" charset="-122"/>
              </a:rPr>
              <a:t>（二）经营成本</a:t>
            </a:r>
            <a:r>
              <a:rPr lang="zh-CN" altLang="en-US" sz="2800">
                <a:solidFill>
                  <a:schemeClr val="tx2"/>
                </a:solidFill>
                <a:effectLst/>
                <a:latin typeface="宋体" pitchFamily="2" charset="-122"/>
              </a:rPr>
              <a:t>：工程技术项目在生产经营期间的</a:t>
            </a:r>
            <a:r>
              <a:rPr lang="zh-CN" altLang="en-US" sz="2800">
                <a:solidFill>
                  <a:srgbClr val="FF5050"/>
                </a:solidFill>
                <a:effectLst/>
                <a:latin typeface="宋体" pitchFamily="2" charset="-122"/>
              </a:rPr>
              <a:t>经常性实际</a:t>
            </a:r>
            <a:r>
              <a:rPr lang="zh-CN" altLang="en-US" sz="2800">
                <a:solidFill>
                  <a:schemeClr val="tx2"/>
                </a:solidFill>
                <a:effectLst/>
                <a:latin typeface="宋体" pitchFamily="2" charset="-122"/>
              </a:rPr>
              <a:t>支出。</a:t>
            </a:r>
          </a:p>
          <a:p>
            <a:pPr algn="l">
              <a:lnSpc>
                <a:spcPct val="110000"/>
              </a:lnSpc>
              <a:spcBef>
                <a:spcPct val="20000"/>
              </a:spcBef>
              <a:buClr>
                <a:schemeClr val="folHlink"/>
              </a:buClr>
              <a:buFont typeface="Wingdings" pitchFamily="2" charset="2"/>
              <a:buNone/>
            </a:pPr>
            <a:r>
              <a:rPr lang="zh-CN" altLang="en-US" sz="2800">
                <a:effectLst/>
                <a:latin typeface="宋体" pitchFamily="2" charset="-122"/>
              </a:rPr>
              <a:t> 经营成本＝总成本费用－（</a:t>
            </a:r>
            <a:r>
              <a:rPr lang="zh-CN" altLang="en-US" sz="2800">
                <a:solidFill>
                  <a:schemeClr val="hlink"/>
                </a:solidFill>
                <a:effectLst/>
                <a:latin typeface="宋体" pitchFamily="2" charset="-122"/>
              </a:rPr>
              <a:t>折旧＋摊销费＋利息）</a:t>
            </a:r>
            <a:endParaRPr lang="zh-CN" altLang="en-US">
              <a:effectLst>
                <a:outerShdw blurRad="38100" dist="38100" dir="2700000" algn="tl">
                  <a:srgbClr val="C0C0C0"/>
                </a:outerShdw>
              </a:effectLst>
            </a:endParaRPr>
          </a:p>
        </p:txBody>
      </p:sp>
      <p:sp>
        <p:nvSpPr>
          <p:cNvPr id="28680" name="Text Box 8"/>
          <p:cNvSpPr txBox="1">
            <a:spLocks noChangeArrowheads="1"/>
          </p:cNvSpPr>
          <p:nvPr/>
        </p:nvSpPr>
        <p:spPr bwMode="auto">
          <a:xfrm>
            <a:off x="1466850" y="4086225"/>
            <a:ext cx="6777038" cy="561975"/>
          </a:xfrm>
          <a:prstGeom prst="rect">
            <a:avLst/>
          </a:prstGeom>
          <a:solidFill>
            <a:srgbClr val="FFCC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ctr" rtl="0" fontAlgn="base">
              <a:spcBef>
                <a:spcPct val="0"/>
              </a:spcBef>
              <a:spcAft>
                <a:spcPct val="0"/>
              </a:spcAft>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latinLnBrk="0" hangingPunct="1">
              <a:defRPr kumimoji="1"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lnSpc>
                <a:spcPct val="110000"/>
              </a:lnSpc>
              <a:spcBef>
                <a:spcPct val="20000"/>
              </a:spcBef>
              <a:buClr>
                <a:schemeClr val="folHlink"/>
              </a:buClr>
              <a:buFont typeface="Wingdings" pitchFamily="2" charset="2"/>
              <a:buNone/>
            </a:pPr>
            <a:r>
              <a:rPr lang="zh-CN" altLang="en-US" sz="2800">
                <a:effectLst/>
                <a:latin typeface="宋体" pitchFamily="2" charset="-122"/>
              </a:rPr>
              <a:t>总成本（费用）＝ ①＋②＋</a:t>
            </a:r>
            <a:r>
              <a:rPr lang="en-US" altLang="zh-CN" sz="2800">
                <a:effectLst/>
                <a:latin typeface="Times New Roman"/>
              </a:rPr>
              <a:t>…</a:t>
            </a:r>
            <a:r>
              <a:rPr lang="zh-CN" altLang="en-US" sz="2800">
                <a:effectLst/>
                <a:latin typeface="宋体" pitchFamily="2" charset="-122"/>
              </a:rPr>
              <a:t>＋⑨</a:t>
            </a:r>
            <a:endParaRPr lang="zh-CN" altLang="en-US">
              <a:effectLst>
                <a:outerShdw blurRad="38100" dist="38100" dir="2700000" algn="tl">
                  <a:srgbClr val="FFFFFF"/>
                </a:outerShdw>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28678"/>
                                        </p:tgtEl>
                                        <p:attrNameLst>
                                          <p:attrName>style.visibility</p:attrName>
                                        </p:attrNameLst>
                                      </p:cBhvr>
                                      <p:to>
                                        <p:strVal val="visible"/>
                                      </p:to>
                                    </p:set>
                                    <p:animEffect transition="in" filter="dissolve">
                                      <p:cBhvr>
                                        <p:cTn id="7" dur="500"/>
                                        <p:tgtEl>
                                          <p:spTgt spid="286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8" grpId="0"/>
    </p:bldLs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30754" name="Rectangle 2"/>
          <p:cNvSpPr>
            <a:spLocks noGrp="1" noChangeArrowheads="1"/>
          </p:cNvSpPr>
          <p:nvPr>
            <p:ph idx="1"/>
          </p:nvPr>
        </p:nvSpPr>
        <p:spPr>
          <a:xfrm>
            <a:off x="439738" y="1989138"/>
            <a:ext cx="8453437" cy="4535487"/>
          </a:xfrm>
        </p:spPr>
        <p:txBody>
          <a:bodyPr/>
          <a:lstStyle/>
          <a:p>
            <a:pPr>
              <a:lnSpc>
                <a:spcPct val="105000"/>
              </a:lnSpc>
              <a:spcBef>
                <a:spcPct val="40000"/>
              </a:spcBef>
              <a:buFont typeface="Wingdings" pitchFamily="2" charset="2"/>
              <a:buNone/>
            </a:pPr>
            <a:r>
              <a:rPr lang="en-US" altLang="zh-CN" b="1">
                <a:latin typeface="宋体" pitchFamily="2" charset="-122"/>
              </a:rPr>
              <a:t>①</a:t>
            </a:r>
            <a:r>
              <a:rPr lang="zh-CN" altLang="en-US" b="1"/>
              <a:t>固定资产折旧费及递延和无形资产摊销费只是项目系统内部固定资产投资的现金转移，而非现金支出。因此，经营成本中不包括折旧费和摊销费。</a:t>
            </a:r>
          </a:p>
          <a:p>
            <a:pPr>
              <a:lnSpc>
                <a:spcPct val="105000"/>
              </a:lnSpc>
              <a:spcBef>
                <a:spcPct val="40000"/>
              </a:spcBef>
              <a:buFont typeface="Wingdings" pitchFamily="2" charset="2"/>
              <a:buNone/>
            </a:pPr>
            <a:r>
              <a:rPr lang="zh-CN" altLang="en-US" b="1">
                <a:latin typeface="宋体" pitchFamily="2" charset="-122"/>
              </a:rPr>
              <a:t>②</a:t>
            </a:r>
            <a:r>
              <a:rPr lang="zh-CN" altLang="en-US" b="1"/>
              <a:t>在编制全部投资现金流量表时，全部投资均假定为项目自有资金，因此经营成本中不包括财务费用（借款利息、汇兑损失及手续费等）。</a:t>
            </a:r>
          </a:p>
        </p:txBody>
      </p:sp>
      <p:sp>
        <p:nvSpPr>
          <p:cNvPr id="5" name="页脚占位符 4"/>
          <p:cNvSpPr>
            <a:spLocks noGrp="1"/>
          </p:cNvSpPr>
          <p:nvPr>
            <p:ph type="ftr" sz="quarter" idx="11"/>
          </p:nvPr>
        </p:nvSpPr>
        <p:spPr/>
        <p:txBody>
          <a:bodyPr/>
          <a:lstStyle/>
          <a:p>
            <a:r>
              <a:rPr lang="en-US" altLang="zh-CN"/>
              <a:t>第二章 现金流量及其构成</a:t>
            </a:r>
          </a:p>
        </p:txBody>
      </p:sp>
      <p:sp>
        <p:nvSpPr>
          <p:cNvPr id="6" name="灯片编号占位符 5"/>
          <p:cNvSpPr>
            <a:spLocks noGrp="1"/>
          </p:cNvSpPr>
          <p:nvPr>
            <p:ph type="sldNum" sz="quarter" idx="12"/>
          </p:nvPr>
        </p:nvSpPr>
        <p:spPr/>
        <p:txBody>
          <a:bodyPr/>
          <a:lstStyle/>
          <a:p>
            <a:fld id="{95A54C2B-7F48-4AC8-9454-00C520528872}" type="slidenum">
              <a:rPr lang="en-US" altLang="zh-CN"/>
              <a:t>32</a:t>
            </a:fld>
            <a:endParaRPr lang="en-US" altLang="zh-CN"/>
          </a:p>
        </p:txBody>
      </p:sp>
      <p:sp>
        <p:nvSpPr>
          <p:cNvPr id="330755" name="Text Box 3"/>
          <p:cNvSpPr txBox="1">
            <a:spLocks noChangeArrowheads="1"/>
          </p:cNvSpPr>
          <p:nvPr/>
        </p:nvSpPr>
        <p:spPr bwMode="auto">
          <a:xfrm>
            <a:off x="1908175" y="981075"/>
            <a:ext cx="3816350"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1pPr>
            <a:lvl2pPr marL="4572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2pPr>
            <a:lvl3pPr marL="9144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3pPr>
            <a:lvl4pPr marL="13716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4pPr>
            <a:lvl5pPr marL="1828800" algn="l" rtl="0" fontAlgn="base">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5pPr>
            <a:lvl6pPr marL="22860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6pPr>
            <a:lvl7pPr marL="27432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7pPr>
            <a:lvl8pPr marL="32004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8pPr>
            <a:lvl9pPr marL="3657600" algn="l" defTabSz="914400" rtl="0" eaLnBrk="1" fontAlgn="base" latinLnBrk="0" hangingPunct="1">
              <a:spcBef>
                <a:spcPct val="0"/>
              </a:spcBef>
              <a:spcAft>
                <a:spcPct val="0"/>
              </a:spcAft>
              <a:defRPr kumimoji="1" sz="2400" b="1" kern="1200">
                <a:solidFill>
                  <a:schemeClr val="tx1"/>
                </a:solidFill>
                <a:effectLst>
                  <a:outerShdw blurRad="38100" dist="38100" dir="2700000" algn="tl">
                    <a:srgbClr val="000000">
                      <a:alpha val="43137"/>
                    </a:srgbClr>
                  </a:outerShdw>
                </a:effectLst>
                <a:latin typeface="Times New Roman" pitchFamily="18" charset="0"/>
                <a:ea typeface="宋体" pitchFamily="2" charset="-122"/>
                <a:cs typeface="+mn-cs"/>
              </a:defRPr>
            </a:lvl9pPr>
          </a:lstStyle>
          <a:p>
            <a:pPr>
              <a:spcBef>
                <a:spcPct val="20000"/>
              </a:spcBef>
              <a:buClr>
                <a:schemeClr val="folHlink"/>
              </a:buClr>
              <a:buSzPct val="60000"/>
              <a:buFont typeface="Wingdings" pitchFamily="2" charset="2"/>
              <a:buNone/>
            </a:pPr>
            <a:r>
              <a:rPr kumimoji="0" lang="en-US" altLang="zh-CN" sz="3600">
                <a:solidFill>
                  <a:srgbClr val="0000FF"/>
                </a:solidFill>
                <a:effectLst/>
              </a:rPr>
              <a:t>      </a:t>
            </a:r>
            <a:r>
              <a:rPr kumimoji="0" lang="zh-CN" altLang="en-US" sz="3600">
                <a:solidFill>
                  <a:srgbClr val="0000FF"/>
                </a:solidFill>
                <a:effectLst/>
              </a:rPr>
              <a:t>注意两点：</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330754">
                                            <p:txEl>
                                              <p:pRg st="0" end="0"/>
                                            </p:txEl>
                                          </p:spTgt>
                                        </p:tgtEl>
                                        <p:attrNameLst>
                                          <p:attrName>style.visibility</p:attrName>
                                        </p:attrNameLst>
                                      </p:cBhvr>
                                      <p:to>
                                        <p:strVal val="visible"/>
                                      </p:to>
                                    </p:set>
                                    <p:animEffect transition="in" filter="slide(fromBottom)">
                                      <p:cBhvr>
                                        <p:cTn id="7" dur="500"/>
                                        <p:tgtEl>
                                          <p:spTgt spid="33075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4" dur="500" fill="hold" grpId="0" nodeType="clickEffect">
                                  <p:stCondLst>
                                    <p:cond delay="0"/>
                                  </p:stCondLst>
                                  <p:childTnLst>
                                    <p:set>
                                      <p:cBhvr>
                                        <p:cTn id="11" dur="1" fill="hold">
                                          <p:stCondLst>
                                            <p:cond delay="0"/>
                                          </p:stCondLst>
                                        </p:cTn>
                                        <p:tgtEl>
                                          <p:spTgt spid="330754">
                                            <p:txEl>
                                              <p:pRg st="1" end="1"/>
                                            </p:txEl>
                                          </p:spTgt>
                                        </p:tgtEl>
                                        <p:attrNameLst>
                                          <p:attrName>style.visibility</p:attrName>
                                        </p:attrNameLst>
                                      </p:cBhvr>
                                      <p:to>
                                        <p:strVal val="visible"/>
                                      </p:to>
                                    </p:set>
                                    <p:animEffect transition="in" filter="slide(fromBottom)">
                                      <p:cBhvr>
                                        <p:cTn id="12" dur="500"/>
                                        <p:tgtEl>
                                          <p:spTgt spid="33075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0754" grpId="0" uiExpand="1" build="p"/>
    </p:bldLs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01058" name="Rectangle 2"/>
          <p:cNvSpPr>
            <a:spLocks noGrp="1" noChangeArrowheads="1"/>
          </p:cNvSpPr>
          <p:nvPr>
            <p:ph type="title"/>
          </p:nvPr>
        </p:nvSpPr>
        <p:spPr>
          <a:xfrm>
            <a:off x="0" y="685800"/>
            <a:ext cx="9144000" cy="830263"/>
          </a:xfrm>
          <a:solidFill>
            <a:schemeClr val="bg1"/>
          </a:solidFill>
        </p:spPr>
        <p:txBody>
          <a:bodyPr/>
          <a:lstStyle/>
          <a:p>
            <a:r>
              <a:rPr lang="zh-CN" altLang="en-US" sz="3600" b="1">
                <a:latin typeface="宋体" pitchFamily="2" charset="-122"/>
              </a:rPr>
              <a:t>（二）</a:t>
            </a:r>
            <a:r>
              <a:rPr lang="zh-CN" altLang="en-US" sz="3600" b="1"/>
              <a:t>折旧（</a:t>
            </a:r>
            <a:r>
              <a:rPr lang="en-US" altLang="zh-CN" sz="3600" b="1"/>
              <a:t>Depreciation</a:t>
            </a:r>
            <a:r>
              <a:rPr lang="zh-CN" altLang="en-US" sz="3600" b="1"/>
              <a:t>）及折旧的计算</a:t>
            </a:r>
          </a:p>
        </p:txBody>
      </p:sp>
      <p:sp>
        <p:nvSpPr>
          <p:cNvPr id="301062" name="Rectangle 6"/>
          <p:cNvSpPr>
            <a:spLocks noGrp="1" noChangeArrowheads="1"/>
          </p:cNvSpPr>
          <p:nvPr>
            <p:ph idx="1"/>
          </p:nvPr>
        </p:nvSpPr>
        <p:spPr>
          <a:xfrm>
            <a:off x="250825" y="2060575"/>
            <a:ext cx="8642350" cy="4392613"/>
          </a:xfrm>
          <a:noFill/>
        </p:spPr>
        <p:txBody>
          <a:bodyPr/>
          <a:lstStyle/>
          <a:p>
            <a:r>
              <a:rPr lang="en-US" altLang="zh-CN" sz="2800" b="1"/>
              <a:t>1.</a:t>
            </a:r>
            <a:r>
              <a:rPr lang="zh-CN" altLang="en-US" sz="2800" b="1"/>
              <a:t>定义 </a:t>
            </a:r>
          </a:p>
          <a:p>
            <a:r>
              <a:rPr lang="zh-CN" altLang="en-US" sz="2800" b="1"/>
              <a:t>       固定资产因损耗而逐渐转移到产品上的价值叫做折旧。</a:t>
            </a:r>
          </a:p>
          <a:p>
            <a:r>
              <a:rPr lang="zh-CN" altLang="en-US" sz="2800" b="1"/>
              <a:t>       设备在使用过程中，由于逐渐将其价值转移到成本中去，构成产品成本的一部分。</a:t>
            </a:r>
          </a:p>
          <a:p>
            <a:r>
              <a:rPr lang="zh-CN" altLang="en-US" sz="2800" b="1"/>
              <a:t>      生产过程中设备的消耗与原材料、燃料、动力的消耗不同，后者是一次把自己的价值全部转移到产品成本中去，而设备则是逐渐将其价值转移到产品成本中去。</a:t>
            </a:r>
            <a:r>
              <a:rPr lang="zh-CN" altLang="en-US" sz="2800"/>
              <a:t> </a:t>
            </a:r>
          </a:p>
        </p:txBody>
      </p:sp>
      <p:sp>
        <p:nvSpPr>
          <p:cNvPr id="5" name="页脚占位符 4"/>
          <p:cNvSpPr>
            <a:spLocks noGrp="1"/>
          </p:cNvSpPr>
          <p:nvPr>
            <p:ph type="ftr" sz="quarter" idx="11"/>
          </p:nvPr>
        </p:nvSpPr>
        <p:spPr/>
        <p:txBody>
          <a:bodyPr/>
          <a:lstStyle/>
          <a:p>
            <a:r>
              <a:rPr lang="en-US" altLang="zh-CN"/>
              <a:t>第二章 现金流量及其构成</a:t>
            </a:r>
          </a:p>
        </p:txBody>
      </p:sp>
      <p:sp>
        <p:nvSpPr>
          <p:cNvPr id="6" name="灯片编号占位符 5"/>
          <p:cNvSpPr>
            <a:spLocks noGrp="1"/>
          </p:cNvSpPr>
          <p:nvPr>
            <p:ph type="sldNum" sz="quarter" idx="12"/>
          </p:nvPr>
        </p:nvSpPr>
        <p:spPr/>
        <p:txBody>
          <a:bodyPr/>
          <a:lstStyle/>
          <a:p>
            <a:fld id="{8A320EC6-5E25-4345-939D-BD1814BF5743}" type="slidenum">
              <a:rPr lang="en-US" altLang="zh-CN"/>
              <a:t>33</a:t>
            </a:fld>
            <a:endParaRPr lang="en-US" altLang="zh-CN"/>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01062">
                                            <p:txEl>
                                              <p:pRg st="0" end="0"/>
                                            </p:txEl>
                                          </p:spTgt>
                                        </p:tgtEl>
                                        <p:attrNameLst>
                                          <p:attrName>style.visibility</p:attrName>
                                        </p:attrNameLst>
                                      </p:cBhvr>
                                      <p:to>
                                        <p:strVal val="visible"/>
                                      </p:to>
                                    </p:set>
                                    <p:anim calcmode="lin" valueType="num">
                                      <p:cBhvr additive="base">
                                        <p:cTn id="7" dur="500" fill="hold"/>
                                        <p:tgtEl>
                                          <p:spTgt spid="30106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0106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01062">
                                            <p:txEl>
                                              <p:pRg st="1" end="1"/>
                                            </p:txEl>
                                          </p:spTgt>
                                        </p:tgtEl>
                                        <p:attrNameLst>
                                          <p:attrName>style.visibility</p:attrName>
                                        </p:attrNameLst>
                                      </p:cBhvr>
                                      <p:to>
                                        <p:strVal val="visible"/>
                                      </p:to>
                                    </p:set>
                                    <p:anim calcmode="lin" valueType="num">
                                      <p:cBhvr additive="base">
                                        <p:cTn id="13" dur="500" fill="hold"/>
                                        <p:tgtEl>
                                          <p:spTgt spid="30106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0106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01062">
                                            <p:txEl>
                                              <p:pRg st="2" end="2"/>
                                            </p:txEl>
                                          </p:spTgt>
                                        </p:tgtEl>
                                        <p:attrNameLst>
                                          <p:attrName>style.visibility</p:attrName>
                                        </p:attrNameLst>
                                      </p:cBhvr>
                                      <p:to>
                                        <p:strVal val="visible"/>
                                      </p:to>
                                    </p:set>
                                    <p:anim calcmode="lin" valueType="num">
                                      <p:cBhvr additive="base">
                                        <p:cTn id="19" dur="500" fill="hold"/>
                                        <p:tgtEl>
                                          <p:spTgt spid="30106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0106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301062">
                                            <p:txEl>
                                              <p:pRg st="3" end="3"/>
                                            </p:txEl>
                                          </p:spTgt>
                                        </p:tgtEl>
                                        <p:attrNameLst>
                                          <p:attrName>style.visibility</p:attrName>
                                        </p:attrNameLst>
                                      </p:cBhvr>
                                      <p:to>
                                        <p:strVal val="visible"/>
                                      </p:to>
                                    </p:set>
                                    <p:anim calcmode="lin" valueType="num">
                                      <p:cBhvr additive="base">
                                        <p:cTn id="25" dur="500" fill="hold"/>
                                        <p:tgtEl>
                                          <p:spTgt spid="30106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0106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1062" grpId="0" uiExpand="1" build="p"/>
    </p:bldLs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https://d.book118.com/866232031135010052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母版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307</Paragraphs>
  <Slides>34</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34</vt:i4>
      </vt:variant>
    </vt:vector>
  </HeadingPairs>
  <TitlesOfParts>
    <vt:vector baseType="lpstr" size="47">
      <vt:lpstr>Arial</vt:lpstr>
      <vt:lpstr>Calibri</vt:lpstr>
      <vt:lpstr>宋体</vt:lpstr>
      <vt:lpstr>Times New Roman</vt:lpstr>
      <vt:lpstr>Wingdings 2</vt:lpstr>
      <vt:lpstr>Wingdings</vt:lpstr>
      <vt:lpstr>Tahoma</vt:lpstr>
      <vt:lpstr>楷体_GB2312</vt:lpstr>
      <vt:lpstr>黑体</vt:lpstr>
      <vt:lpstr>仿宋_GB2312</vt:lpstr>
      <vt:lpstr>Symbol</vt:lpstr>
      <vt:lpstr>Arial Narrow</vt:lpstr>
      <vt:lpstr>Office Theme</vt:lpstr>
      <vt:lpstr>PowerPoint Presentation</vt:lpstr>
      <vt:lpstr>第一节  现金流量的概念</vt:lpstr>
      <vt:lpstr>第一节  现金流量的概念</vt:lpstr>
      <vt:lpstr>PowerPoint Presentation</vt:lpstr>
      <vt:lpstr>2.现金流量图</vt:lpstr>
      <vt:lpstr>PowerPoint Presentation</vt:lpstr>
      <vt:lpstr>第二节   现金流量的构成</vt:lpstr>
      <vt:lpstr>一、投资</vt:lpstr>
      <vt:lpstr>PowerPoint Presentation</vt:lpstr>
      <vt:lpstr>（三）投资的分类</vt:lpstr>
      <vt:lpstr>PowerPoint Presentation</vt:lpstr>
      <vt:lpstr>PowerPoint Presentation</vt:lpstr>
      <vt:lpstr>PowerPoint Presentation</vt:lpstr>
      <vt:lpstr>（2）无形资产投资</vt:lpstr>
      <vt:lpstr>PowerPoint Presentation</vt:lpstr>
      <vt:lpstr>PowerPoint Presentation</vt:lpstr>
      <vt:lpstr>（4）建设期利息与汇兑损益</vt:lpstr>
      <vt:lpstr>PowerPoint Presentation</vt:lpstr>
      <vt:lpstr>PowerPoint Presentation</vt:lpstr>
      <vt:lpstr>2.流动资金投资</vt:lpstr>
      <vt:lpstr>PowerPoint Presentation</vt:lpstr>
      <vt:lpstr>PowerPoint Presentation</vt:lpstr>
      <vt:lpstr>投资的构成及形成的资产</vt:lpstr>
      <vt:lpstr>PowerPoint Presentation</vt:lpstr>
      <vt:lpstr>（四）投资资金的来源</vt:lpstr>
      <vt:lpstr>PowerPoint Presentation</vt:lpstr>
      <vt:lpstr>资本溢价 </vt:lpstr>
      <vt:lpstr>PowerPoint Presentation</vt:lpstr>
      <vt:lpstr>二、成本费用</vt:lpstr>
      <vt:lpstr>（一）成本费用的分类</vt:lpstr>
      <vt:lpstr>PowerPoint Presentation</vt:lpstr>
      <vt:lpstr>PowerPoint Presentation</vt:lpstr>
      <vt:lpstr>（二）折旧（Depreciation）及折旧的计算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2024-09-19T01:15:34.399</cp:lastPrinted>
  <dcterms:created xsi:type="dcterms:W3CDTF">2024-09-18T17:15:34Z</dcterms:created>
  <dcterms:modified xsi:type="dcterms:W3CDTF">2024-09-18T17:15:36Z</dcterms:modified>
</cp:coreProperties>
</file>