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A53ABA31-103E-4768-8D2F-524E003715E4}"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7" name="PlaceHolder 1"/>
          <p:cNvSpPr>
            <a:spLocks noGrp="1"/>
          </p:cNvSpPr>
          <p:nvPr>
            <p:ph type="sldImg"/>
          </p:nvPr>
        </p:nvSpPr>
        <p:spPr>
          <a:xfrm>
            <a:off x="685800" y="1143000"/>
            <a:ext cx="5486040" cy="3085920"/>
          </a:xfrm>
          <a:prstGeom prst="rect">
            <a:avLst/>
          </a:prstGeom>
          <a:ln w="0">
            <a:noFill/>
          </a:ln>
        </p:spPr>
      </p:sp>
      <p:sp>
        <p:nvSpPr>
          <p:cNvPr id="358"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9"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0" name="PlaceHolder 1"/>
          <p:cNvSpPr>
            <a:spLocks noGrp="1"/>
          </p:cNvSpPr>
          <p:nvPr>
            <p:ph type="sldImg"/>
          </p:nvPr>
        </p:nvSpPr>
        <p:spPr>
          <a:xfrm>
            <a:off x="685800" y="1143000"/>
            <a:ext cx="5486040" cy="3085920"/>
          </a:xfrm>
          <a:prstGeom prst="rect">
            <a:avLst/>
          </a:prstGeom>
          <a:ln w="0">
            <a:noFill/>
          </a:ln>
        </p:spPr>
      </p:sp>
      <p:sp>
        <p:nvSpPr>
          <p:cNvPr id="361"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2"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3" name="PlaceHolder 1"/>
          <p:cNvSpPr>
            <a:spLocks noGrp="1"/>
          </p:cNvSpPr>
          <p:nvPr>
            <p:ph type="sldImg"/>
          </p:nvPr>
        </p:nvSpPr>
        <p:spPr>
          <a:xfrm>
            <a:off x="685800" y="1143000"/>
            <a:ext cx="5486040" cy="3085920"/>
          </a:xfrm>
          <a:prstGeom prst="rect">
            <a:avLst/>
          </a:prstGeom>
          <a:ln w="0">
            <a:noFill/>
          </a:ln>
        </p:spPr>
      </p:sp>
      <p:sp>
        <p:nvSpPr>
          <p:cNvPr id="364"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5"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6" name="PlaceHolder 1"/>
          <p:cNvSpPr>
            <a:spLocks noGrp="1"/>
          </p:cNvSpPr>
          <p:nvPr>
            <p:ph type="sldImg"/>
          </p:nvPr>
        </p:nvSpPr>
        <p:spPr>
          <a:xfrm>
            <a:off x="685800" y="1143000"/>
            <a:ext cx="5486040" cy="3085920"/>
          </a:xfrm>
          <a:prstGeom prst="rect">
            <a:avLst/>
          </a:prstGeom>
          <a:ln w="0">
            <a:noFill/>
          </a:ln>
        </p:spPr>
      </p:sp>
      <p:sp>
        <p:nvSpPr>
          <p:cNvPr id="367"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8"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9" name="PlaceHolder 1"/>
          <p:cNvSpPr>
            <a:spLocks noGrp="1"/>
          </p:cNvSpPr>
          <p:nvPr>
            <p:ph type="sldImg"/>
          </p:nvPr>
        </p:nvSpPr>
        <p:spPr>
          <a:xfrm>
            <a:off x="685800" y="1143000"/>
            <a:ext cx="5486040" cy="3085920"/>
          </a:xfrm>
          <a:prstGeom prst="rect">
            <a:avLst/>
          </a:prstGeom>
          <a:ln w="0">
            <a:noFill/>
          </a:ln>
        </p:spPr>
      </p:sp>
      <p:sp>
        <p:nvSpPr>
          <p:cNvPr id="370"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1"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0D76C3-73FA-4B1F-9A0F-DBCA34376E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D1C7A8-8C2D-4C36-BB72-C7AC7552AC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7A870A-D10C-42F1-B212-06FB6AB444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566EA0-E221-4A01-A6CF-4940BD2B48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3F8670-085F-464E-A987-6B660E1B1A8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C6EBE3C-E4C1-4E09-BC1D-5D7A9D01ADD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4F832E-8593-4C83-92FF-383EE98AEF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95C988-8846-45AF-9C74-C21BDC6533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A2B026-D10F-4762-8620-3C5FDB3A59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460F0F-BFE5-4174-BD45-DD16FD65D1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5A8D4F-F23C-4276-96D8-6702454E9B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92118D63-4B1D-49FF-8841-D37D2D9424C7}"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5903BF4-85B2-46A5-B923-24E999DCD0F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7006040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提升管理执行力</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管理执行力的重要性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管理执行力的要素</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提升管理执行力的方法</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案例分析：优秀管理者的管理执行力</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提升管理执行力的实战技巧</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管理执行力的重要性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管理执行力的定义</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管理执行力是指管理者通过有效计划、组织、领导和控制来实现目标的能力。管理执行力是管理者在日常工作中有效推动团队达成目标的关键能力之一。管理执行力不仅包括个人能力，还包括团队协作、决策能力等方面。</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管理执行力的重要性</a:t>
            </a:r>
            <a:endParaRPr lang="en-US" sz="3600" b="0" strike="noStrike" spc="-1">
              <a:solidFill>
                <a:schemeClr val="dk1"/>
              </a:solidFill>
              <a:latin typeface="Arial"/>
            </a:endParaRPr>
          </a:p>
        </p:txBody>
      </p:sp>
      <p:sp>
        <p:nvSpPr>
          <p:cNvPr id="8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减少资源浪费</a:t>
            </a:r>
            <a:endParaRPr lang="en-US" sz="2000" b="0" strike="noStrike" spc="-1">
              <a:solidFill>
                <a:srgbClr val="000000"/>
              </a:solidFill>
              <a:latin typeface="Arial"/>
            </a:endParaRPr>
          </a:p>
        </p:txBody>
      </p:sp>
      <p:sp>
        <p:nvSpPr>
          <p:cNvPr id="8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提高工作效率</a:t>
            </a:r>
            <a:endParaRPr lang="en-US" sz="3000" b="0" strike="noStrike" spc="-1">
              <a:solidFill>
                <a:srgbClr val="000000"/>
              </a:solidFill>
              <a:latin typeface="Arial"/>
            </a:endParaRPr>
          </a:p>
        </p:txBody>
      </p:sp>
      <p:sp>
        <p:nvSpPr>
          <p:cNvPr id="8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直接影响工作效率</a:t>
            </a:r>
            <a:endParaRPr lang="en-US" sz="2000" b="0" strike="noStrike" spc="-1">
              <a:solidFill>
                <a:srgbClr val="000000"/>
              </a:solidFill>
              <a:latin typeface="Arial"/>
            </a:endParaRPr>
          </a:p>
        </p:txBody>
      </p:sp>
      <p:sp>
        <p:nvSpPr>
          <p:cNvPr id="8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关系到组织的绩效</a:t>
            </a:r>
            <a:endParaRPr lang="en-US" sz="3000" b="0" strike="noStrike" spc="-1">
              <a:solidFill>
                <a:srgbClr val="000000"/>
              </a:solidFill>
              <a:latin typeface="Arial"/>
            </a:endParaRPr>
          </a:p>
        </p:txBody>
      </p:sp>
      <p:sp>
        <p:nvSpPr>
          <p:cNvPr id="8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管理者的核心竞争力之一</a:t>
            </a:r>
            <a:endParaRPr lang="en-US" sz="2000" b="0" strike="noStrike" spc="-1">
              <a:solidFill>
                <a:srgbClr val="000000"/>
              </a:solidFill>
              <a:latin typeface="Arial"/>
            </a:endParaRPr>
          </a:p>
        </p:txBody>
      </p:sp>
      <p:sp>
        <p:nvSpPr>
          <p:cNvPr id="9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组织成功的基石</a:t>
            </a:r>
            <a:endParaRPr lang="en-US" sz="3000" b="0" strike="noStrike" spc="-1">
              <a:solidFill>
                <a:srgbClr val="000000"/>
              </a:solidFill>
              <a:latin typeface="Arial"/>
            </a:endParaRPr>
          </a:p>
        </p:txBody>
      </p:sp>
      <p:sp>
        <p:nvSpPr>
          <p:cNvPr id="91"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管理执行力的影响因素</a:t>
            </a:r>
            <a:endParaRPr lang="en-US" sz="3600" b="0" strike="noStrike" spc="-1">
              <a:solidFill>
                <a:schemeClr val="dk1"/>
              </a:solidFill>
              <a:latin typeface="Arial"/>
            </a:endParaRPr>
          </a:p>
        </p:txBody>
      </p:sp>
      <p:sp>
        <p:nvSpPr>
          <p:cNvPr id="9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激励团队成员</a:t>
            </a:r>
            <a:endParaRPr lang="en-US" sz="1500" b="0" strike="noStrike" spc="-1">
              <a:solidFill>
                <a:srgbClr val="000000"/>
              </a:solidFill>
              <a:latin typeface="Arial"/>
            </a:endParaRPr>
          </a:p>
        </p:txBody>
      </p:sp>
      <p:sp>
        <p:nvSpPr>
          <p:cNvPr id="9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领导能力</a:t>
            </a:r>
            <a:endParaRPr lang="en-US" sz="2200" b="0" strike="noStrike" spc="-1">
              <a:solidFill>
                <a:srgbClr val="000000"/>
              </a:solidFill>
              <a:latin typeface="Arial"/>
            </a:endParaRPr>
          </a:p>
        </p:txBody>
      </p:sp>
      <p:sp>
        <p:nvSpPr>
          <p:cNvPr id="9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减少信息传递误解</a:t>
            </a:r>
            <a:endParaRPr lang="en-US" sz="1500" b="0" strike="noStrike" spc="-1">
              <a:solidFill>
                <a:srgbClr val="000000"/>
              </a:solidFill>
              <a:latin typeface="Arial"/>
            </a:endParaRPr>
          </a:p>
        </p:txBody>
      </p:sp>
      <p:sp>
        <p:nvSpPr>
          <p:cNvPr id="9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沟通能力</a:t>
            </a:r>
            <a:endParaRPr lang="en-US" sz="2200" b="0" strike="noStrike" spc="-1">
              <a:solidFill>
                <a:srgbClr val="000000"/>
              </a:solidFill>
              <a:latin typeface="Arial"/>
            </a:endParaRPr>
          </a:p>
        </p:txBody>
      </p:sp>
      <p:sp>
        <p:nvSpPr>
          <p:cNvPr id="9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快速准确的决策</a:t>
            </a:r>
            <a:endParaRPr lang="en-US" sz="1500" b="0" strike="noStrike" spc="-1">
              <a:solidFill>
                <a:srgbClr val="000000"/>
              </a:solidFill>
              <a:latin typeface="Arial"/>
            </a:endParaRPr>
          </a:p>
        </p:txBody>
      </p:sp>
      <p:sp>
        <p:nvSpPr>
          <p:cNvPr id="9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决策能力</a:t>
            </a:r>
            <a:endParaRPr lang="en-US" sz="2200" b="0" strike="noStrike" spc="-1">
              <a:solidFill>
                <a:srgbClr val="000000"/>
              </a:solidFill>
              <a:latin typeface="Arial"/>
            </a:endParaRPr>
          </a:p>
        </p:txBody>
      </p:sp>
      <p:sp>
        <p:nvSpPr>
          <p:cNvPr id="9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协调团队合作</a:t>
            </a:r>
            <a:endParaRPr lang="en-US" sz="1500" b="0" strike="noStrike" spc="-1">
              <a:solidFill>
                <a:srgbClr val="000000"/>
              </a:solidFill>
              <a:latin typeface="Arial"/>
            </a:endParaRPr>
          </a:p>
        </p:txBody>
      </p:sp>
      <p:sp>
        <p:nvSpPr>
          <p:cNvPr id="10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团队协作能力</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管理执行力的提升路径</a:t>
            </a:r>
            <a:endParaRPr lang="en-US" sz="3600" b="0" strike="noStrike" spc="-1">
              <a:solidFill>
                <a:schemeClr val="dk1"/>
              </a:solidFill>
              <a:latin typeface="Arial"/>
            </a:endParaRPr>
          </a:p>
        </p:txBody>
      </p:sp>
      <p:sp>
        <p:nvSpPr>
          <p:cNvPr id="10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不断学习新知识</a:t>
            </a:r>
            <a:endParaRPr lang="en-US" sz="2000" b="0" strike="noStrike" spc="-1">
              <a:solidFill>
                <a:srgbClr val="000000"/>
              </a:solidFill>
              <a:latin typeface="Arial"/>
            </a:endParaRPr>
          </a:p>
        </p:txBody>
      </p:sp>
      <p:sp>
        <p:nvSpPr>
          <p:cNvPr id="10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学习成长</a:t>
            </a:r>
            <a:endParaRPr lang="en-US" sz="3000" b="0" strike="noStrike" spc="-1">
              <a:solidFill>
                <a:srgbClr val="000000"/>
              </a:solidFill>
              <a:latin typeface="Arial"/>
            </a:endParaRPr>
          </a:p>
        </p:txBody>
      </p:sp>
      <p:sp>
        <p:nvSpPr>
          <p:cNvPr id="10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0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参加管理培训课程</a:t>
            </a:r>
            <a:endParaRPr lang="en-US" sz="2000" b="0" strike="noStrike" spc="-1">
              <a:solidFill>
                <a:srgbClr val="000000"/>
              </a:solidFill>
              <a:latin typeface="Arial"/>
            </a:endParaRPr>
          </a:p>
        </p:txBody>
      </p:sp>
      <p:sp>
        <p:nvSpPr>
          <p:cNvPr id="10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培训指导</a:t>
            </a:r>
            <a:endParaRPr lang="en-US" sz="3000" b="0" strike="noStrike" spc="-1">
              <a:solidFill>
                <a:srgbClr val="000000"/>
              </a:solidFill>
              <a:latin typeface="Arial"/>
            </a:endParaRPr>
          </a:p>
        </p:txBody>
      </p:sp>
      <p:sp>
        <p:nvSpPr>
          <p:cNvPr id="10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0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通过工作经验积累</a:t>
            </a:r>
            <a:endParaRPr lang="en-US" sz="2000" b="0" strike="noStrike" spc="-1">
              <a:solidFill>
                <a:srgbClr val="000000"/>
              </a:solidFill>
              <a:latin typeface="Arial"/>
            </a:endParaRPr>
          </a:p>
        </p:txBody>
      </p:sp>
      <p:sp>
        <p:nvSpPr>
          <p:cNvPr id="10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实践经验</a:t>
            </a:r>
            <a:endParaRPr lang="en-US" sz="3000" b="0" strike="noStrike" spc="-1">
              <a:solidFill>
                <a:srgbClr val="000000"/>
              </a:solidFill>
              <a:latin typeface="Arial"/>
            </a:endParaRPr>
          </a:p>
        </p:txBody>
      </p:sp>
      <p:sp>
        <p:nvSpPr>
          <p:cNvPr id="11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领导能力</a:t>
            </a:r>
            <a:endParaRPr lang="en-US" sz="2200" b="0" strike="noStrike" spc="-1">
              <a:solidFill>
                <a:srgbClr val="000000"/>
              </a:solidFill>
              <a:latin typeface="Arial"/>
            </a:endParaRPr>
          </a:p>
        </p:txBody>
      </p:sp>
      <p:sp>
        <p:nvSpPr>
          <p:cNvPr id="11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激励团队成员</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制定明确目标</a:t>
            </a:r>
            <a:endParaRPr lang="en-US" sz="1500" b="0" strike="noStrike" spc="-1">
              <a:solidFill>
                <a:srgbClr val="000000"/>
              </a:solidFill>
              <a:latin typeface="Arial"/>
            </a:endParaRPr>
          </a:p>
        </p:txBody>
      </p:sp>
      <p:sp>
        <p:nvSpPr>
          <p:cNvPr id="11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决策能力</a:t>
            </a:r>
            <a:endParaRPr lang="en-US" sz="2200" b="0" strike="noStrike" spc="-1">
              <a:solidFill>
                <a:srgbClr val="000000"/>
              </a:solidFill>
              <a:latin typeface="Arial"/>
            </a:endParaRPr>
          </a:p>
        </p:txBody>
      </p:sp>
      <p:sp>
        <p:nvSpPr>
          <p:cNvPr id="11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分析问题</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预测风险</a:t>
            </a:r>
            <a:endParaRPr lang="en-US" sz="1500" b="0" strike="noStrike" spc="-1">
              <a:solidFill>
                <a:srgbClr val="000000"/>
              </a:solidFill>
              <a:latin typeface="Arial"/>
            </a:endParaRPr>
          </a:p>
        </p:txBody>
      </p:sp>
      <p:sp>
        <p:nvSpPr>
          <p:cNvPr id="11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团队协作能力</a:t>
            </a:r>
            <a:endParaRPr lang="en-US" sz="2200" b="0" strike="noStrike" spc="-1">
              <a:solidFill>
                <a:srgbClr val="000000"/>
              </a:solidFill>
              <a:latin typeface="Arial"/>
            </a:endParaRPr>
          </a:p>
        </p:txBody>
      </p:sp>
      <p:sp>
        <p:nvSpPr>
          <p:cNvPr id="11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建立信任关系</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协调工作流程</a:t>
            </a:r>
            <a:endParaRPr lang="en-US" sz="1500" b="0" strike="noStrike" spc="-1">
              <a:solidFill>
                <a:srgbClr val="000000"/>
              </a:solidFill>
              <a:latin typeface="Arial"/>
            </a:endParaRPr>
          </a:p>
        </p:txBody>
      </p:sp>
      <p:sp>
        <p:nvSpPr>
          <p:cNvPr id="12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关键管理技能</a:t>
            </a:r>
            <a:endParaRPr lang="en-US" sz="3600" b="0" strike="noStrike" spc="-1">
              <a:solidFill>
                <a:schemeClr val="dk1"/>
              </a:solidFill>
              <a:latin typeface="Arial"/>
            </a:endParaRPr>
          </a:p>
        </p:txBody>
      </p:sp>
      <p:sp>
        <p:nvSpPr>
          <p:cNvPr id="12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沟通能力</a:t>
            </a:r>
            <a:endParaRPr lang="en-US" sz="2200" b="0" strike="noStrike" spc="-1">
              <a:solidFill>
                <a:srgbClr val="000000"/>
              </a:solidFill>
              <a:latin typeface="Arial"/>
            </a:endParaRPr>
          </a:p>
        </p:txBody>
      </p:sp>
      <p:sp>
        <p:nvSpPr>
          <p:cNvPr id="12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有效表达想法</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倾听团队反馈</a:t>
            </a:r>
            <a:endParaRPr lang="en-US" sz="1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5"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管理执行力的重要性</a:t>
            </a:r>
            <a:endParaRPr lang="en-US" sz="3500" b="0" strike="noStrike" spc="-1">
              <a:solidFill>
                <a:srgbClr val="000000"/>
              </a:solidFill>
              <a:latin typeface="Arial"/>
            </a:endParaRPr>
          </a:p>
        </p:txBody>
      </p:sp>
      <p:sp>
        <p:nvSpPr>
          <p:cNvPr id="126"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管理执行力直接关系到组织的绩效和效率。拥有良好的管理执行力可以提高工作效率，减少资源浪费。管理执行力是组织成功的基石，是管理者的核心竞争力之一。</a:t>
            </a:r>
            <a:endParaRPr lang="en-US" sz="2500" b="0" strike="noStrike" spc="-1">
              <a:solidFill>
                <a:srgbClr val="000000"/>
              </a:solidFill>
              <a:latin typeface="Arial"/>
            </a:endParaRPr>
          </a:p>
        </p:txBody>
      </p:sp>
      <p:sp>
        <p:nvSpPr>
          <p:cNvPr id="12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管理执行力的要素</a:t>
            </a:r>
            <a:endParaRPr lang="en-US" sz="3600" b="0" strike="noStrike" spc="-1">
              <a:solidFill>
                <a:schemeClr val="dk1"/>
              </a:solidFill>
              <a:latin typeface="Arial"/>
            </a:endParaRPr>
          </a:p>
        </p:txBody>
      </p:sp>
      <p:sp>
        <p:nvSpPr>
          <p:cNvPr id="13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目标设定</a:t>
            </a:r>
            <a:endParaRPr lang="en-US" sz="3600" b="0" strike="noStrike" spc="-1">
              <a:solidFill>
                <a:schemeClr val="dk1"/>
              </a:solidFill>
              <a:latin typeface="Arial"/>
            </a:endParaRPr>
          </a:p>
        </p:txBody>
      </p:sp>
      <p:sp>
        <p:nvSpPr>
          <p:cNvPr id="13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工作目标必须明确</a:t>
            </a:r>
            <a:endParaRPr lang="en-US" sz="2000" b="0" strike="noStrike" spc="-1">
              <a:solidFill>
                <a:srgbClr val="000000"/>
              </a:solidFill>
              <a:latin typeface="Arial"/>
            </a:endParaRPr>
          </a:p>
        </p:txBody>
      </p:sp>
      <p:sp>
        <p:nvSpPr>
          <p:cNvPr id="13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明确性</a:t>
            </a:r>
            <a:endParaRPr lang="en-US" sz="3000" b="0" strike="noStrike" spc="-1">
              <a:solidFill>
                <a:srgbClr val="000000"/>
              </a:solidFill>
              <a:latin typeface="Arial"/>
            </a:endParaRPr>
          </a:p>
        </p:txBody>
      </p:sp>
      <p:sp>
        <p:nvSpPr>
          <p:cNvPr id="13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有助于激励团队成员</a:t>
            </a:r>
            <a:endParaRPr lang="en-US" sz="2000" b="0" strike="noStrike" spc="-1">
              <a:solidFill>
                <a:srgbClr val="000000"/>
              </a:solidFill>
              <a:latin typeface="Arial"/>
            </a:endParaRPr>
          </a:p>
        </p:txBody>
      </p:sp>
      <p:sp>
        <p:nvSpPr>
          <p:cNvPr id="13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激励性</a:t>
            </a:r>
            <a:endParaRPr lang="en-US" sz="3000" b="0" strike="noStrike" spc="-1">
              <a:solidFill>
                <a:srgbClr val="000000"/>
              </a:solidFill>
              <a:latin typeface="Arial"/>
            </a:endParaRPr>
          </a:p>
        </p:txBody>
      </p:sp>
      <p:sp>
        <p:nvSpPr>
          <p:cNvPr id="13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目标要具体、可衡量、可达成</a:t>
            </a:r>
            <a:endParaRPr lang="en-US" sz="2000" b="0" strike="noStrike" spc="-1">
              <a:solidFill>
                <a:srgbClr val="000000"/>
              </a:solidFill>
              <a:latin typeface="Arial"/>
            </a:endParaRPr>
          </a:p>
        </p:txBody>
      </p:sp>
      <p:sp>
        <p:nvSpPr>
          <p:cNvPr id="13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具体性</a:t>
            </a:r>
            <a:endParaRPr lang="en-US" sz="3000" b="0" strike="noStrike" spc="-1">
              <a:solidFill>
                <a:srgbClr val="000000"/>
              </a:solidFill>
              <a:latin typeface="Arial"/>
            </a:endParaRPr>
          </a:p>
        </p:txBody>
      </p:sp>
      <p:sp>
        <p:nvSpPr>
          <p:cNvPr id="14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资源分配</a:t>
            </a:r>
            <a:endParaRPr lang="en-US" sz="2200" b="0" strike="noStrike" spc="-1">
              <a:solidFill>
                <a:srgbClr val="000000"/>
              </a:solidFill>
              <a:latin typeface="Arial"/>
            </a:endParaRPr>
          </a:p>
        </p:txBody>
      </p:sp>
      <p:sp>
        <p:nvSpPr>
          <p:cNvPr id="14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分配任务和资源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培养团队协作意识</a:t>
            </a:r>
            <a:endParaRPr lang="en-US" sz="1500" b="0" strike="noStrike" spc="-1">
              <a:solidFill>
                <a:srgbClr val="000000"/>
              </a:solidFill>
              <a:latin typeface="Arial"/>
            </a:endParaRPr>
          </a:p>
        </p:txBody>
      </p:sp>
      <p:sp>
        <p:nvSpPr>
          <p:cNvPr id="14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团队建设</a:t>
            </a:r>
            <a:endParaRPr lang="en-US" sz="3600" b="0" strike="noStrike" spc="-1">
              <a:solidFill>
                <a:schemeClr val="dk1"/>
              </a:solidFill>
              <a:latin typeface="Arial"/>
            </a:endParaRPr>
          </a:p>
        </p:txBody>
      </p:sp>
      <p:sp>
        <p:nvSpPr>
          <p:cNvPr id="15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建立良好关系</a:t>
            </a:r>
            <a:endParaRPr lang="en-US" sz="2200" b="0" strike="noStrike" spc="-1">
              <a:solidFill>
                <a:srgbClr val="000000"/>
              </a:solidFill>
              <a:latin typeface="Arial"/>
            </a:endParaRPr>
          </a:p>
        </p:txBody>
      </p:sp>
      <p:sp>
        <p:nvSpPr>
          <p:cNvPr id="15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激发团队成员的工作激情</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时间管理</a:t>
            </a:r>
            <a:endParaRPr lang="en-US" sz="3600" b="0" strike="noStrike" spc="-1">
              <a:solidFill>
                <a:schemeClr val="dk1"/>
              </a:solidFill>
              <a:latin typeface="Arial"/>
            </a:endParaRPr>
          </a:p>
        </p:txBody>
      </p:sp>
      <p:sp>
        <p:nvSpPr>
          <p:cNvPr id="15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合理分配时间，处理事务</a:t>
            </a:r>
            <a:endParaRPr lang="en-US" sz="1500" b="0" strike="noStrike" spc="-1">
              <a:solidFill>
                <a:srgbClr val="000000"/>
              </a:solidFill>
              <a:latin typeface="Arial"/>
            </a:endParaRPr>
          </a:p>
        </p:txBody>
      </p:sp>
      <p:sp>
        <p:nvSpPr>
          <p:cNvPr id="15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优先级制定</a:t>
            </a:r>
            <a:endParaRPr lang="en-US" sz="2200" b="0" strike="noStrike" spc="-1">
              <a:solidFill>
                <a:srgbClr val="000000"/>
              </a:solidFill>
              <a:latin typeface="Arial"/>
            </a:endParaRPr>
          </a:p>
        </p:txBody>
      </p:sp>
      <p:sp>
        <p:nvSpPr>
          <p:cNvPr id="15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有效利用碎片时间</a:t>
            </a:r>
            <a:endParaRPr lang="en-US" sz="1500" b="0" strike="noStrike" spc="-1">
              <a:solidFill>
                <a:srgbClr val="000000"/>
              </a:solidFill>
              <a:latin typeface="Arial"/>
            </a:endParaRPr>
          </a:p>
        </p:txBody>
      </p:sp>
      <p:sp>
        <p:nvSpPr>
          <p:cNvPr id="15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避免浪费</a:t>
            </a:r>
            <a:endParaRPr lang="en-US" sz="2200" b="0" strike="noStrike" spc="-1">
              <a:solidFill>
                <a:srgbClr val="000000"/>
              </a:solidFill>
              <a:latin typeface="Arial"/>
            </a:endParaRPr>
          </a:p>
        </p:txBody>
      </p:sp>
      <p:sp>
        <p:nvSpPr>
          <p:cNvPr id="15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6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决策能力</a:t>
            </a:r>
            <a:endParaRPr lang="en-US" sz="3500" b="0" strike="noStrike" spc="-1">
              <a:solidFill>
                <a:srgbClr val="000000"/>
              </a:solidFill>
              <a:latin typeface="Arial"/>
            </a:endParaRPr>
          </a:p>
        </p:txBody>
      </p:sp>
      <p:sp>
        <p:nvSpPr>
          <p:cNvPr id="16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快速准确的决策是管理者的核心能力之一。分析问题，收集信息，全面思考，做出明智决策。勇于承担决策风险，勇于承担责任。</a:t>
            </a:r>
            <a:endParaRPr lang="en-US" sz="2500" b="0" strike="noStrike" spc="-1">
              <a:solidFill>
                <a:srgbClr val="000000"/>
              </a:solidFill>
              <a:latin typeface="Arial"/>
            </a:endParaRPr>
          </a:p>
        </p:txBody>
      </p:sp>
      <p:sp>
        <p:nvSpPr>
          <p:cNvPr id="16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8"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明智决策</a:t>
            </a:r>
            <a:endParaRPr lang="en-US" sz="2200" b="0" strike="noStrike" spc="-1">
              <a:solidFill>
                <a:srgbClr val="000000"/>
              </a:solidFill>
              <a:latin typeface="Arial"/>
            </a:endParaRPr>
          </a:p>
        </p:txBody>
      </p:sp>
      <p:sp>
        <p:nvSpPr>
          <p:cNvPr id="169"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承担风险</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承担责任</a:t>
            </a:r>
            <a:endParaRPr lang="en-US" sz="1500" b="0" strike="noStrike" spc="-1">
              <a:solidFill>
                <a:srgbClr val="000000"/>
              </a:solidFill>
              <a:latin typeface="Arial"/>
            </a:endParaRPr>
          </a:p>
        </p:txBody>
      </p:sp>
      <p:sp>
        <p:nvSpPr>
          <p:cNvPr id="17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72"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4"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75"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6"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决策能力</a:t>
            </a:r>
            <a:endParaRPr lang="en-US" sz="3600" b="0" strike="noStrike" spc="-1">
              <a:solidFill>
                <a:schemeClr val="dk1"/>
              </a:solidFill>
              <a:latin typeface="Arial"/>
            </a:endParaRPr>
          </a:p>
        </p:txBody>
      </p:sp>
      <p:sp>
        <p:nvSpPr>
          <p:cNvPr id="17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问题分析</a:t>
            </a:r>
            <a:endParaRPr lang="en-US" sz="2200" b="0" strike="noStrike" spc="-1">
              <a:solidFill>
                <a:srgbClr val="000000"/>
              </a:solidFill>
              <a:latin typeface="Arial"/>
            </a:endParaRPr>
          </a:p>
        </p:txBody>
      </p:sp>
      <p:sp>
        <p:nvSpPr>
          <p:cNvPr id="179"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收集信息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全面思考</a:t>
            </a:r>
            <a:endParaRPr lang="en-US" sz="15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0"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81"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提升管理执行力的方法</a:t>
            </a:r>
            <a:endParaRPr lang="en-US" sz="3600" b="0" strike="noStrike" spc="-1">
              <a:solidFill>
                <a:schemeClr val="dk1"/>
              </a:solidFill>
              <a:latin typeface="Arial"/>
            </a:endParaRPr>
          </a:p>
        </p:txBody>
      </p:sp>
      <p:sp>
        <p:nvSpPr>
          <p:cNvPr id="18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激励团队成员</a:t>
            </a:r>
            <a:endParaRPr lang="en-US" sz="3500" b="0" strike="noStrike" spc="-1">
              <a:solidFill>
                <a:srgbClr val="000000"/>
              </a:solidFill>
              <a:latin typeface="Arial"/>
            </a:endParaRPr>
          </a:p>
        </p:txBody>
      </p:sp>
      <p:sp>
        <p:nvSpPr>
          <p:cNvPr id="18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激励团队成员是管理者提升管理执行力的关键。通过奖励、表扬等方式激励团队成员，可以提高他们的工作积极性，激发潜力。此外，关注团队成员的个人发展，建立激励机制，让团队成员有成就感和归属感也是重要的方法。</a:t>
            </a:r>
            <a:endParaRPr lang="en-US" sz="2500" b="0" strike="noStrike" spc="-1">
              <a:solidFill>
                <a:srgbClr val="000000"/>
              </a:solidFill>
              <a:latin typeface="Arial"/>
            </a:endParaRPr>
          </a:p>
        </p:txBody>
      </p:sp>
      <p:sp>
        <p:nvSpPr>
          <p:cNvPr id="18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7"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沟通技巧</a:t>
            </a:r>
            <a:endParaRPr lang="en-US" sz="3600" b="0" strike="noStrike" spc="-1">
              <a:solidFill>
                <a:schemeClr val="dk1"/>
              </a:solidFill>
              <a:latin typeface="Arial"/>
            </a:endParaRPr>
          </a:p>
        </p:txBody>
      </p:sp>
      <p:sp>
        <p:nvSpPr>
          <p:cNvPr id="188"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理解团队成员需求和想法</a:t>
            </a:r>
            <a:endParaRPr lang="en-US" sz="2000" b="0" strike="noStrike" spc="-1">
              <a:solidFill>
                <a:srgbClr val="000000"/>
              </a:solidFill>
              <a:latin typeface="Arial"/>
            </a:endParaRPr>
          </a:p>
        </p:txBody>
      </p:sp>
      <p:sp>
        <p:nvSpPr>
          <p:cNvPr id="189"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善于倾听</a:t>
            </a:r>
            <a:endParaRPr lang="en-US" sz="3000" b="0" strike="noStrike" spc="-1">
              <a:solidFill>
                <a:srgbClr val="000000"/>
              </a:solidFill>
              <a:latin typeface="Arial"/>
            </a:endParaRPr>
          </a:p>
        </p:txBody>
      </p:sp>
      <p:sp>
        <p:nvSpPr>
          <p:cNvPr id="190"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1"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关键成功要素</a:t>
            </a:r>
            <a:endParaRPr lang="en-US" sz="2000" b="0" strike="noStrike" spc="-1">
              <a:solidFill>
                <a:srgbClr val="000000"/>
              </a:solidFill>
              <a:latin typeface="Arial"/>
            </a:endParaRPr>
          </a:p>
        </p:txBody>
      </p:sp>
      <p:sp>
        <p:nvSpPr>
          <p:cNvPr id="192"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良好沟通</a:t>
            </a:r>
            <a:endParaRPr lang="en-US" sz="3000" b="0" strike="noStrike" spc="-1">
              <a:solidFill>
                <a:srgbClr val="000000"/>
              </a:solidFill>
              <a:latin typeface="Arial"/>
            </a:endParaRPr>
          </a:p>
        </p:txBody>
      </p:sp>
      <p:sp>
        <p:nvSpPr>
          <p:cNvPr id="19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94"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避免信息传递的误解</a:t>
            </a:r>
            <a:endParaRPr lang="en-US" sz="2000" b="0" strike="noStrike" spc="-1">
              <a:solidFill>
                <a:srgbClr val="000000"/>
              </a:solidFill>
              <a:latin typeface="Arial"/>
            </a:endParaRPr>
          </a:p>
        </p:txBody>
      </p:sp>
      <p:sp>
        <p:nvSpPr>
          <p:cNvPr id="195"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清晰传达信息</a:t>
            </a:r>
            <a:endParaRPr lang="en-US" sz="3000" b="0" strike="noStrike" spc="-1">
              <a:solidFill>
                <a:srgbClr val="000000"/>
              </a:solidFill>
              <a:latin typeface="Arial"/>
            </a:endParaRPr>
          </a:p>
        </p:txBody>
      </p:sp>
      <p:sp>
        <p:nvSpPr>
          <p:cNvPr id="196"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7"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领导风格</a:t>
            </a:r>
            <a:endParaRPr lang="en-US" sz="3600" b="0" strike="noStrike" spc="-1">
              <a:solidFill>
                <a:schemeClr val="dk1"/>
              </a:solidFill>
              <a:latin typeface="Arial"/>
            </a:endParaRPr>
          </a:p>
        </p:txBody>
      </p:sp>
      <p:sp>
        <p:nvSpPr>
          <p:cNvPr id="198"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根据情况调整</a:t>
            </a:r>
            <a:endParaRPr lang="en-US" sz="1500" b="0" strike="noStrike" spc="-1">
              <a:solidFill>
                <a:srgbClr val="000000"/>
              </a:solidFill>
              <a:latin typeface="Arial"/>
            </a:endParaRPr>
          </a:p>
        </p:txBody>
      </p:sp>
      <p:sp>
        <p:nvSpPr>
          <p:cNvPr id="199"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灵活运用不同风格</a:t>
            </a:r>
            <a:endParaRPr lang="en-US" sz="2200" b="0" strike="noStrike" spc="-1">
              <a:solidFill>
                <a:srgbClr val="000000"/>
              </a:solidFill>
              <a:latin typeface="Arial"/>
            </a:endParaRPr>
          </a:p>
        </p:txBody>
      </p:sp>
      <p:sp>
        <p:nvSpPr>
          <p:cNvPr id="200"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与团队成员建立良好关系</a:t>
            </a:r>
            <a:endParaRPr lang="en-US" sz="1500" b="0" strike="noStrike" spc="-1">
              <a:solidFill>
                <a:srgbClr val="000000"/>
              </a:solidFill>
              <a:latin typeface="Arial"/>
            </a:endParaRPr>
          </a:p>
        </p:txBody>
      </p:sp>
      <p:sp>
        <p:nvSpPr>
          <p:cNvPr id="201"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建立信任和尊重</a:t>
            </a:r>
            <a:endParaRPr lang="en-US" sz="2200" b="0" strike="noStrike" spc="-1">
              <a:solidFill>
                <a:srgbClr val="000000"/>
              </a:solidFill>
              <a:latin typeface="Arial"/>
            </a:endParaRPr>
          </a:p>
        </p:txBody>
      </p:sp>
      <p:sp>
        <p:nvSpPr>
          <p:cNvPr id="202"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共同前进</a:t>
            </a:r>
            <a:endParaRPr lang="en-US" sz="1500" b="0" strike="noStrike" spc="-1">
              <a:solidFill>
                <a:srgbClr val="000000"/>
              </a:solidFill>
              <a:latin typeface="Arial"/>
            </a:endParaRPr>
          </a:p>
        </p:txBody>
      </p:sp>
      <p:sp>
        <p:nvSpPr>
          <p:cNvPr id="203"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激励团队成员</a:t>
            </a:r>
            <a:endParaRPr lang="en-US" sz="2200" b="0" strike="noStrike" spc="-1">
              <a:solidFill>
                <a:srgbClr val="000000"/>
              </a:solidFill>
              <a:latin typeface="Arial"/>
            </a:endParaRPr>
          </a:p>
        </p:txBody>
      </p:sp>
      <p:sp>
        <p:nvSpPr>
          <p:cNvPr id="204"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不容忽视</a:t>
            </a:r>
            <a:endParaRPr lang="en-US" sz="1500" b="0" strike="noStrike" spc="-1">
              <a:solidFill>
                <a:srgbClr val="000000"/>
              </a:solidFill>
              <a:latin typeface="Arial"/>
            </a:endParaRPr>
          </a:p>
        </p:txBody>
      </p:sp>
      <p:sp>
        <p:nvSpPr>
          <p:cNvPr id="205"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领导风格重要性</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自我管理</a:t>
            </a:r>
            <a:endParaRPr lang="en-US" sz="3600" b="0" strike="noStrike" spc="-1">
              <a:solidFill>
                <a:schemeClr val="dk1"/>
              </a:solidFill>
              <a:latin typeface="Arial"/>
            </a:endParaRPr>
          </a:p>
        </p:txBody>
      </p:sp>
      <p:sp>
        <p:nvSpPr>
          <p:cNvPr id="20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提高管理效率</a:t>
            </a:r>
            <a:endParaRPr lang="en-US" sz="1500" b="0" strike="noStrike" spc="-1">
              <a:solidFill>
                <a:srgbClr val="000000"/>
              </a:solidFill>
              <a:latin typeface="Arial"/>
            </a:endParaRPr>
          </a:p>
        </p:txBody>
      </p:sp>
      <p:sp>
        <p:nvSpPr>
          <p:cNvPr id="20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学会管理自己</a:t>
            </a:r>
            <a:endParaRPr lang="en-US" sz="2200" b="0" strike="noStrike" spc="-1">
              <a:solidFill>
                <a:srgbClr val="000000"/>
              </a:solidFill>
              <a:latin typeface="Arial"/>
            </a:endParaRPr>
          </a:p>
        </p:txBody>
      </p:sp>
      <p:sp>
        <p:nvSpPr>
          <p:cNvPr id="20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提高工作效率</a:t>
            </a:r>
            <a:endParaRPr lang="en-US" sz="1500" b="0" strike="noStrike" spc="-1">
              <a:solidFill>
                <a:srgbClr val="000000"/>
              </a:solidFill>
              <a:latin typeface="Arial"/>
            </a:endParaRPr>
          </a:p>
        </p:txBody>
      </p:sp>
      <p:sp>
        <p:nvSpPr>
          <p:cNvPr id="21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建立工作生活平衡</a:t>
            </a:r>
            <a:endParaRPr lang="en-US" sz="2200" b="0" strike="noStrike" spc="-1">
              <a:solidFill>
                <a:srgbClr val="000000"/>
              </a:solidFill>
              <a:latin typeface="Arial"/>
            </a:endParaRPr>
          </a:p>
        </p:txBody>
      </p:sp>
      <p:sp>
        <p:nvSpPr>
          <p:cNvPr id="21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保持积极心态</a:t>
            </a:r>
            <a:endParaRPr lang="en-US" sz="1500" b="0" strike="noStrike" spc="-1">
              <a:solidFill>
                <a:srgbClr val="000000"/>
              </a:solidFill>
              <a:latin typeface="Arial"/>
            </a:endParaRPr>
          </a:p>
        </p:txBody>
      </p:sp>
      <p:sp>
        <p:nvSpPr>
          <p:cNvPr id="21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不断学习成长</a:t>
            </a:r>
            <a:endParaRPr lang="en-US" sz="2200" b="0" strike="noStrike" spc="-1">
              <a:solidFill>
                <a:srgbClr val="000000"/>
              </a:solidFill>
              <a:latin typeface="Arial"/>
            </a:endParaRPr>
          </a:p>
        </p:txBody>
      </p:sp>
      <p:sp>
        <p:nvSpPr>
          <p:cNvPr id="21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对工作影响深远</a:t>
            </a:r>
            <a:endParaRPr lang="en-US" sz="1500" b="0" strike="noStrike" spc="-1">
              <a:solidFill>
                <a:srgbClr val="000000"/>
              </a:solidFill>
              <a:latin typeface="Arial"/>
            </a:endParaRPr>
          </a:p>
        </p:txBody>
      </p:sp>
      <p:sp>
        <p:nvSpPr>
          <p:cNvPr id="21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积极心态重要性</a:t>
            </a:r>
            <a:endParaRPr lang="en-US" sz="22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沟通技巧</a:t>
            </a:r>
            <a:endParaRPr lang="en-US" sz="2200" b="0" strike="noStrike" spc="-1">
              <a:solidFill>
                <a:srgbClr val="000000"/>
              </a:solidFill>
              <a:latin typeface="Arial"/>
            </a:endParaRPr>
          </a:p>
        </p:txBody>
      </p:sp>
      <p:sp>
        <p:nvSpPr>
          <p:cNvPr id="21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倾听</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传达信息</a:t>
            </a:r>
            <a:endParaRPr lang="en-US" sz="1500" b="0" strike="noStrike" spc="-1">
              <a:solidFill>
                <a:srgbClr val="000000"/>
              </a:solidFill>
              <a:latin typeface="Arial"/>
            </a:endParaRPr>
          </a:p>
        </p:txBody>
      </p:sp>
      <p:sp>
        <p:nvSpPr>
          <p:cNvPr id="21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领导风格</a:t>
            </a:r>
            <a:endParaRPr lang="en-US" sz="2200" b="0" strike="noStrike" spc="-1">
              <a:solidFill>
                <a:srgbClr val="000000"/>
              </a:solidFill>
              <a:latin typeface="Arial"/>
            </a:endParaRPr>
          </a:p>
        </p:txBody>
      </p:sp>
      <p:sp>
        <p:nvSpPr>
          <p:cNvPr id="22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灵活运用</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信任建立</a:t>
            </a:r>
            <a:endParaRPr lang="en-US" sz="1500" b="0" strike="noStrike" spc="-1">
              <a:solidFill>
                <a:srgbClr val="000000"/>
              </a:solidFill>
              <a:latin typeface="Arial"/>
            </a:endParaRPr>
          </a:p>
        </p:txBody>
      </p:sp>
      <p:sp>
        <p:nvSpPr>
          <p:cNvPr id="22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自我管理</a:t>
            </a:r>
            <a:endParaRPr lang="en-US" sz="2200" b="0" strike="noStrike" spc="-1">
              <a:solidFill>
                <a:srgbClr val="000000"/>
              </a:solidFill>
              <a:latin typeface="Arial"/>
            </a:endParaRPr>
          </a:p>
        </p:txBody>
      </p:sp>
      <p:sp>
        <p:nvSpPr>
          <p:cNvPr id="22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学会管理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建立平衡</a:t>
            </a:r>
            <a:endParaRPr lang="en-US" sz="1500" b="0" strike="noStrike" spc="-1">
              <a:solidFill>
                <a:srgbClr val="000000"/>
              </a:solidFill>
              <a:latin typeface="Arial"/>
            </a:endParaRPr>
          </a:p>
        </p:txBody>
      </p:sp>
      <p:sp>
        <p:nvSpPr>
          <p:cNvPr id="22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管理执行力要点</a:t>
            </a:r>
            <a:endParaRPr lang="en-US" sz="3600" b="0" strike="noStrike" spc="-1">
              <a:solidFill>
                <a:schemeClr val="dk1"/>
              </a:solidFill>
              <a:latin typeface="Arial"/>
            </a:endParaRPr>
          </a:p>
        </p:txBody>
      </p:sp>
      <p:sp>
        <p:nvSpPr>
          <p:cNvPr id="22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激励团队成员</a:t>
            </a:r>
            <a:endParaRPr lang="en-US" sz="2200" b="0" strike="noStrike" spc="-1">
              <a:solidFill>
                <a:srgbClr val="000000"/>
              </a:solidFill>
              <a:latin typeface="Arial"/>
            </a:endParaRPr>
          </a:p>
        </p:txBody>
      </p:sp>
      <p:sp>
        <p:nvSpPr>
          <p:cNvPr id="22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奖励</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表扬</a:t>
            </a:r>
            <a:endParaRPr lang="en-US" sz="1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https://d.book118.com/867006040011006055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155</Paragraphs>
  <Slides>22</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提升管理执行力</vt:lpstr>
      <vt:lpstr>目录</vt:lpstr>
      <vt:lpstr>第1章 管理执行力的重要性</vt:lpstr>
      <vt:lpstr>管理执行力的定义</vt:lpstr>
      <vt:lpstr>管理执行力的重要性</vt:lpstr>
      <vt:lpstr>管理执行力的影响因素</vt:lpstr>
      <vt:lpstr>管理执行力的提升路径</vt:lpstr>
      <vt:lpstr>关键管理技能</vt:lpstr>
      <vt:lpstr> </vt:lpstr>
      <vt:lpstr>第2章 管理执行力的要素</vt:lpstr>
      <vt:lpstr>目标设定</vt:lpstr>
      <vt:lpstr>团队建设</vt:lpstr>
      <vt:lpstr>时间管理</vt:lpstr>
      <vt:lpstr> </vt:lpstr>
      <vt:lpstr>决策能力</vt:lpstr>
      <vt:lpstr>第3章 提升管理执行力的方法</vt:lpstr>
      <vt:lpstr> </vt:lpstr>
      <vt:lpstr>沟通技巧</vt:lpstr>
      <vt:lpstr>领导风格</vt:lpstr>
      <vt:lpstr>自我管理</vt:lpstr>
      <vt:lpstr>管理执行力要点</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2024-09-29T13:59:38.243</cp:lastPrinted>
  <dcterms:created xsi:type="dcterms:W3CDTF">2024-09-29T05:59:38Z</dcterms:created>
  <dcterms:modified xsi:type="dcterms:W3CDTF">2024-09-29T05:59:40Z</dcterms:modified>
</cp:coreProperties>
</file>