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4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BEEEEE3-2742-4B14-AC3D-4B4A5D1229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995DE9D-B342-4CD8-A6F8-CE7AAA4BE2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26A2939-A9FD-4059-ABDF-CD92844E9C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5BEE64E-B6FF-40F8-A498-DCFB9DF330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3EDF4C3-294F-4A03-BD64-2E9E0B1667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6885B8D-AE04-49E7-9BFD-A8E5BCC9B9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256CBBB-7B0F-4C3A-898B-3526B7F2E6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F9B2E75-ADA3-417D-98B2-8590700696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CACDD3C-86AE-4AE2-B757-CFF3DE2434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7001382-B70C-4F16-BACF-994A9A59D8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5DF24E2-2F67-4EFA-B44E-8E83166AAF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2829721" y="2606765"/>
            <a:ext cx="6532559" cy="1421928"/>
          </a:xfrm>
        </p:spPr>
        <p:txBody>
          <a:bodyPr wrap="none" anchor="t">
            <a:spAutoFit/>
          </a:bodyPr>
          <a:lstStyle>
            <a:lvl1pPr algn="ctr">
              <a:defRPr sz="9600" b="1" i="0" spc="300">
                <a:solidFill>
                  <a:schemeClr val="bg1"/>
                </a:solidFill>
                <a:latin typeface="+mj-ea"/>
                <a:ea typeface="+mj-ea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4" name="副标题 2"/>
          <p:cNvSpPr>
            <a:spLocks noGrp="1"/>
          </p:cNvSpPr>
          <p:nvPr>
            <p:ph type="subTitle" idx="1" hasCustomPrompt="1"/>
          </p:nvPr>
        </p:nvSpPr>
        <p:spPr>
          <a:xfrm>
            <a:off x="4560965" y="4178609"/>
            <a:ext cx="3070071" cy="397032"/>
          </a:xfrm>
        </p:spPr>
        <p:txBody>
          <a:bodyPr wrap="none">
            <a:spAutoFit/>
          </a:bodyPr>
          <a:lstStyle>
            <a:lvl1pPr marL="0" indent="0" algn="ctr">
              <a:buNone/>
              <a:defRPr sz="2200" b="0" i="0" spc="300">
                <a:solidFill>
                  <a:schemeClr val="bg1"/>
                </a:solidFill>
                <a:latin typeface="+mj-ea"/>
                <a:ea typeface="+mj-ea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kumimoji="1" lang="zh-CN" altLang="en-US"/>
              <a:t>点击编辑副标题样式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4176242" y="1627639"/>
            <a:ext cx="3839514" cy="840230"/>
          </a:xfrm>
        </p:spPr>
        <p:txBody>
          <a:bodyPr wrap="none" anchor="b">
            <a:spAutoFit/>
          </a:bodyPr>
          <a:lstStyle>
            <a:lvl1pPr marL="0" indent="0" algn="ctr">
              <a:buNone/>
              <a:defRPr sz="5400" b="0" i="0" spc="300">
                <a:solidFill>
                  <a:schemeClr val="bg1"/>
                </a:solidFill>
                <a:latin typeface="+mj-ea"/>
                <a:ea typeface="+mj-ea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pic>
        <p:nvPicPr>
          <p:cNvPr id="7" name="图片 1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8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9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0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1" name=""/>
        <p:cNvGrpSpPr/>
        <p:nvPr/>
      </p:nvGrpSpPr>
      <p:grpSpPr>
        <a:xfrm>
          <a:off x="0" y="0"/>
          <a:ext cx="0" cy="0"/>
        </a:xfrm>
      </p:grpSpPr>
      <p:pic>
        <p:nvPicPr>
          <p:cNvPr id="12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13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14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15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6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17" name=""/>
        <p:cNvGrpSpPr/>
        <p:nvPr/>
      </p:nvGrpSpPr>
      <p:grpSpPr>
        <a:xfrm>
          <a:off x="0" y="0"/>
          <a:ext cx="0" cy="0"/>
        </a:xfrm>
      </p:grpSpPr>
      <p:pic>
        <p:nvPicPr>
          <p:cNvPr id="18" name="图片 5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lnSpc>
                <a:spcPct val="130000"/>
              </a:lnSpc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lnSpc>
                <a:spcPct val="130000"/>
              </a:lnSpc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Relationship Id="rId4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8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9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10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11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1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67006111153006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颈椎椎管狭窄护理常规PPT\n## 1.颈椎椎管狭窄概述及病因\n### 1.1颈椎椎管狭窄的定义与分类\n### 1.2颈椎椎管狭窄的发病原因\n### 1.3颈椎椎管狭窄的病理生理机制\n## 2.颈椎椎管狭窄的临床表现\n### 2.1颈椎椎管狭窄的常见症状\n### 2.2颈椎椎管狭窄的影像学检查\n### 2.3颈椎椎管狭窄的临床诊断\n## 3.颈椎椎管狭窄的治疗方法\n### 3.1保守治疗：药物治疗、物理治疗与康复训练\n### 3.2手术治疗：手术方式与适应症\n### 3.3治疗过程中的护理配合\n## 4.颈椎椎管狭窄的护理常规\n### 4.1一般护理：饮食、休息与活动指导\n### 4.2症状护理：疼痛、感觉异常与运动障碍的护理\n### 4.3并发症预防与护理：感染、压疮与深静脉血栓的预防与护理\n## 5.颈椎椎管狭窄患者的健康教育\n### 5.1疾病知识普及与教育\n### 5.2生活方式与习惯的调整\n### 5.3心理疏导与康复信心建立\n## 6.颈椎椎管狭窄的护理案例分析\n### 6.1典型病例介绍\n### 6.2护理措施与效果评价\n### 6.3案例总结与启示\n&quot;,&quot;templateId&quot;:&quot;4wo77tdatif1zkf5up7jagxk9w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571499" y="2606765"/>
            <a:ext cx="11055350" cy="1409700"/>
          </a:xfrm>
        </p:spPr>
        <p:txBody>
          <a:bodyPr vert="horz" wrap="square" lIns="91440" tIns="45720" rIns="91440" bIns="45720" anchor="t">
            <a:spAutoFit/>
          </a:bodyPr>
          <a:lstStyle/>
          <a:p>
            <a:r>
              <a:rPr lang="zh-CN" sz="6600"/>
              <a:t>颈椎椎管狭窄护理常规PPT</a:t>
            </a:r>
            <a:endParaRPr/>
          </a:p>
        </p:txBody>
      </p:sp>
      <p:sp>
        <p:nvSpPr>
          <p:cNvPr id="3" name="文本占位符 3" descr="{&quot;isTemplate&quot;:false,&quot;type&quot;:&quot;content&quot;,&quot;canOmit&quot;:true,&quot;range&quot;:0}"/>
          <p:cNvSpPr>
            <a:spLocks noGrp="1"/>
          </p:cNvSpPr>
          <p:nvPr>
            <p:ph type="body" sz="quarter" idx="10"/>
          </p:nvPr>
        </p:nvSpPr>
        <p:spPr>
          <a:xfrm>
            <a:off x="2695577" y="1991619"/>
            <a:ext cx="6800850" cy="476250"/>
          </a:xfrm>
        </p:spPr>
        <p:txBody>
          <a:bodyPr/>
          <a:lstStyle/>
          <a:p>
            <a:pPr>
              <a:buFont typeface="Arial" pitchFamily="34" charset="0"/>
              <a:buNone/>
            </a:pPr>
            <a:r>
              <a:rPr lang="en-US" sz="2800"/>
              <a:t>TENCENT DOCS SMART CREATE</a:t>
            </a:r>
            <a:endParaRPr/>
          </a:p>
        </p:txBody>
      </p:sp>
      <p:sp>
        <p:nvSpPr>
          <p:cNvPr id="4" name="文本占位符 20"/>
          <p:cNvSpPr txBox="1"/>
          <p:nvPr/>
        </p:nvSpPr>
        <p:spPr>
          <a:xfrm>
            <a:off x="571499" y="6171840"/>
            <a:ext cx="1844479" cy="335092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pc="80">
                <a:solidFill>
                  <a:schemeClr val="bg1"/>
                </a:solidFill>
                <a:effectLst/>
                <a:latin typeface="+mn-lt"/>
              </a:rPr>
              <a:t>CREATE TOGETHER</a:t>
            </a:r>
            <a:endParaRPr kumimoji="1" lang="en-US" altLang="zh-CN" spc="80">
              <a:solidFill>
                <a:schemeClr val="bg1"/>
              </a:solidFill>
              <a:latin typeface="+mn-lt"/>
            </a:endParaRPr>
          </a:p>
        </p:txBody>
      </p:sp>
      <p:sp>
        <p:nvSpPr>
          <p:cNvPr id="5" name="文本占位符 20"/>
          <p:cNvSpPr txBox="1"/>
          <p:nvPr/>
        </p:nvSpPr>
        <p:spPr>
          <a:xfrm>
            <a:off x="10136120" y="6170237"/>
            <a:ext cx="1484381" cy="336695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pc="80">
                <a:solidFill>
                  <a:schemeClr val="bg1"/>
                </a:solidFill>
                <a:effectLst/>
              </a:rPr>
              <a:t>TENCENT</a:t>
            </a:r>
            <a:r>
              <a:rPr lang="zh-CN" altLang="en-US" spc="80">
                <a:solidFill>
                  <a:schemeClr val="bg1"/>
                </a:solidFill>
                <a:effectLst/>
              </a:rPr>
              <a:t> </a:t>
            </a:r>
            <a:r>
              <a:rPr lang="en-US" altLang="zh-CN" spc="80">
                <a:solidFill>
                  <a:schemeClr val="bg1"/>
                </a:solidFill>
                <a:effectLst/>
              </a:rPr>
              <a:t>DOCS</a:t>
            </a:r>
            <a:endParaRPr kumimoji="1" lang="en-US" altLang="zh-CN" spc="80">
              <a:solidFill>
                <a:schemeClr val="bg1"/>
              </a:solidFill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9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20" name="椭圆 1"/>
          <p:cNvSpPr>
            <a:spLocks noChangeAspect="1"/>
          </p:cNvSpPr>
          <p:nvPr/>
        </p:nvSpPr>
        <p:spPr>
          <a:xfrm>
            <a:off x="905941" y="2062530"/>
            <a:ext cx="2520000" cy="2520000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50000"/>
                </a:schemeClr>
              </a:gs>
              <a:gs pos="100000">
                <a:schemeClr val="accent1"/>
              </a:gs>
            </a:gsLst>
            <a:lin ang="108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121" name="Tencent"/>
          <p:cNvSpPr txBox="1"/>
          <p:nvPr/>
        </p:nvSpPr>
        <p:spPr>
          <a:xfrm>
            <a:off x="1591103" y="2660810"/>
            <a:ext cx="1149675" cy="1323439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lnSpc>
                <a:spcPct val="130000"/>
              </a:lnSpc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8000" b="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lang="zh-CN" altLang="en-US" sz="8000" b="0">
              <a:solidFill>
                <a:schemeClr val="bg1"/>
              </a:solidFill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  <p:sp>
        <p:nvSpPr>
          <p:cNvPr id="122" name="Tencent" descr="{&quot;isTemplate&quot;:true,&quot;type&quot;:&quot;title&quot;,&quot;canOmit&quot;:false,&quot;range&quot;:0}"/>
          <p:cNvSpPr txBox="1"/>
          <p:nvPr/>
        </p:nvSpPr>
        <p:spPr>
          <a:xfrm>
            <a:off x="2887007" y="2762250"/>
            <a:ext cx="8674100" cy="825500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b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lnSpc>
                <a:spcPct val="130000"/>
              </a:lnSpc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zh-CN" sz="4800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</a:rPr>
              <a:t>颈椎椎管狭窄概述及病因</a:t>
            </a:r>
            <a:endParaRPr lang="en-US" sz="4800" b="1">
              <a:solidFill>
                <a:srgbClr val="FFFFFF">
                  <a:alpha val="100000"/>
                </a:srgbClr>
              </a:solidFill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06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07" name="Tencent" descr="{&quot;isTemplate&quot;:true,&quot;type&quot;:&quot;content&quot;,&quot;canOmit&quot;:false,&quot;range&quot;:0}"/>
          <p:cNvSpPr txBox="1"/>
          <p:nvPr/>
        </p:nvSpPr>
        <p:spPr>
          <a:xfrm>
            <a:off x="660400" y="1464212"/>
            <a:ext cx="10976295" cy="4851523"/>
          </a:xfrm>
          <a:prstGeom prst="rect">
            <a:avLst/>
          </a:prstGeom>
          <a:noFill/>
        </p:spPr>
        <p:txBody>
          <a:bodyPr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9pPr>
          </a:lstStyle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颈椎椎管狭窄是指颈椎椎管内的</a:t>
            </a: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容积减少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，导致脊髓和神经受压的病症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根据病因和发病机制，可分为</a:t>
            </a: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先天性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、</a:t>
            </a: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后天性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和</a:t>
            </a: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混合性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三种类型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先天性颈椎椎管狭窄主要是由于</a:t>
            </a: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胚胎发育异常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导致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后天性颈椎椎管狭窄主要是由于</a:t>
            </a: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颈椎退行性改变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、</a:t>
            </a: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外伤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、</a:t>
            </a: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炎症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等因素引起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混合性颈椎椎管狭窄则是</a:t>
            </a: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多种因素共同作用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的结果</a:t>
            </a:r>
            <a:endParaRPr/>
          </a:p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颈椎椎管狭窄的诊断需要结合</a:t>
            </a: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临床表现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、</a:t>
            </a: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影像学检查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和</a:t>
            </a: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实验室检查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临床表现主要包括</a:t>
            </a: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颈部疼痛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、</a:t>
            </a: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上肢麻木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、</a:t>
            </a: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下肢无力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等症状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影像学检查如</a:t>
            </a: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X线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、</a:t>
            </a: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CT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、</a:t>
            </a: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MRI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等可显示颈椎椎管的狭窄程度和脊髓受压情况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实验室检查主要用于排除其他可能导致类似症状的疾病，如</a:t>
            </a: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颈椎病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、</a:t>
            </a: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脑血管病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等</a:t>
            </a:r>
            <a:endParaRPr/>
          </a:p>
        </p:txBody>
      </p:sp>
      <p:sp>
        <p:nvSpPr>
          <p:cNvPr id="20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颈椎椎管狭窄的定义与分类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09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10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59823" y="1410892"/>
            <a:ext cx="8485781" cy="5021403"/>
            <a:chOff x="4252323" y="1207692"/>
            <a:chExt cx="8485781" cy="5021403"/>
          </a:xfrm>
        </p:grpSpPr>
        <p:grpSp>
          <p:nvGrpSpPr>
            <p:cNvPr id="211" name=""/>
            <p:cNvGrpSpPr/>
            <p:nvPr/>
          </p:nvGrpSpPr>
          <p:grpSpPr>
            <a:xfrm>
              <a:off x="4252327" y="1207692"/>
              <a:ext cx="8485777" cy="1440001"/>
              <a:chOff x="4252327" y="1207692"/>
              <a:chExt cx="8485777" cy="1440001"/>
            </a:xfrm>
          </p:grpSpPr>
          <p:sp>
            <p:nvSpPr>
              <p:cNvPr id="212" name="Tencent"/>
              <p:cNvSpPr/>
              <p:nvPr/>
            </p:nvSpPr>
            <p:spPr>
              <a:xfrm>
                <a:off x="4252327" y="1207693"/>
                <a:ext cx="8485777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3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2" y="14226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颈椎退行性改变是颈椎椎管狭窄的主要发病原因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1" y="18806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随着年龄的增长，颈椎的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骨关节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、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韧带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肌肉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等组织会发生退行性改变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这些改变可导致颈椎椎管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容积减少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，使脊髓和神经受到压迫</a:t>
                </a:r>
                <a:endParaRPr/>
              </a:p>
            </p:txBody>
          </p:sp>
          <p:pic>
            <p:nvPicPr>
              <p:cNvPr id="215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l="21874" r="21874"/>
              <a:stretch>
                <a:fillRect/>
              </a:stretch>
            </p:blipFill>
            <p:spPr>
              <a:xfrm>
                <a:off x="4252327" y="1207692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216" name=""/>
            <p:cNvGrpSpPr/>
            <p:nvPr/>
          </p:nvGrpSpPr>
          <p:grpSpPr>
            <a:xfrm>
              <a:off x="4252325" y="2998393"/>
              <a:ext cx="8485779" cy="1440000"/>
              <a:chOff x="4252325" y="2998393"/>
              <a:chExt cx="8485779" cy="1440000"/>
            </a:xfrm>
          </p:grpSpPr>
          <p:sp>
            <p:nvSpPr>
              <p:cNvPr id="217" name="Tencent"/>
              <p:cNvSpPr/>
              <p:nvPr/>
            </p:nvSpPr>
            <p:spPr>
              <a:xfrm>
                <a:off x="4252326" y="2998393"/>
                <a:ext cx="8485778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8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1" y="3213319"/>
                <a:ext cx="66896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外伤也是颈椎椎管狭窄的一个重要发病原因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0" y="36713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颈椎外伤可能导致颈椎椎管的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骨折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、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脱位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或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水肿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这些损伤可引起颈椎椎管狭窄，压迫脊髓和神经</a:t>
                </a:r>
                <a:endParaRPr/>
              </a:p>
            </p:txBody>
          </p:sp>
          <p:pic>
            <p:nvPicPr>
              <p:cNvPr id="220" name="图片 5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l="21874" r="21874"/>
              <a:stretch>
                <a:fillRect/>
              </a:stretch>
            </p:blipFill>
            <p:spPr>
              <a:xfrm>
                <a:off x="4252325" y="2998394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221" name=""/>
            <p:cNvGrpSpPr/>
            <p:nvPr/>
          </p:nvGrpSpPr>
          <p:grpSpPr>
            <a:xfrm>
              <a:off x="4252323" y="4789093"/>
              <a:ext cx="8485781" cy="1440002"/>
              <a:chOff x="4252323" y="4789093"/>
              <a:chExt cx="8485781" cy="1440002"/>
            </a:xfrm>
          </p:grpSpPr>
          <p:sp>
            <p:nvSpPr>
              <p:cNvPr id="222" name="Tencent"/>
              <p:cNvSpPr/>
              <p:nvPr/>
            </p:nvSpPr>
            <p:spPr>
              <a:xfrm>
                <a:off x="4252325" y="4789093"/>
                <a:ext cx="8485779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3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0" y="50040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炎症也是颈椎椎管狭窄的一个发病原因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59" y="5462010"/>
                <a:ext cx="6702745" cy="76708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颈椎的炎症反应可导致颈椎椎管内的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软组织肿胀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肿胀可压迫脊髓和神经，导致颈椎椎管狭窄的症状</a:t>
                </a:r>
                <a:endParaRPr/>
              </a:p>
            </p:txBody>
          </p:sp>
          <p:pic>
            <p:nvPicPr>
              <p:cNvPr id="225" name="图片 6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l="21874" r="21874"/>
              <a:stretch>
                <a:fillRect/>
              </a:stretch>
            </p:blipFill>
            <p:spPr>
              <a:xfrm>
                <a:off x="4252323" y="4789096"/>
                <a:ext cx="1440000" cy="1439999"/>
              </a:xfrm>
              <a:prstGeom prst="rect">
                <a:avLst/>
              </a:prstGeom>
            </p:spPr>
          </p:pic>
        </p:grpSp>
      </p:grpSp>
      <p:sp>
        <p:nvSpPr>
          <p:cNvPr id="22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7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颈椎椎管狭窄的发病原因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27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28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59823" y="1410892"/>
            <a:ext cx="8485781" cy="5021403"/>
            <a:chOff x="4252323" y="1207692"/>
            <a:chExt cx="8485781" cy="5021403"/>
          </a:xfrm>
        </p:grpSpPr>
        <p:grpSp>
          <p:nvGrpSpPr>
            <p:cNvPr id="229" name=""/>
            <p:cNvGrpSpPr/>
            <p:nvPr/>
          </p:nvGrpSpPr>
          <p:grpSpPr>
            <a:xfrm>
              <a:off x="4252327" y="1207692"/>
              <a:ext cx="8485777" cy="1440001"/>
              <a:chOff x="4252327" y="1207692"/>
              <a:chExt cx="8485777" cy="1440001"/>
            </a:xfrm>
          </p:grpSpPr>
          <p:sp>
            <p:nvSpPr>
              <p:cNvPr id="230" name="Tencent"/>
              <p:cNvSpPr/>
              <p:nvPr/>
            </p:nvSpPr>
            <p:spPr>
              <a:xfrm>
                <a:off x="4252327" y="1207693"/>
                <a:ext cx="8485777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1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2" y="14226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颈椎椎管狭窄导致脊髓和神经受压，影响神经传导功能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1" y="18806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脊髓受压可引起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运动障碍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，如肢体无力、肌肉萎缩等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神经受压可引起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感觉障碍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，如麻木、刺痛等</a:t>
                </a:r>
                <a:endParaRPr/>
              </a:p>
            </p:txBody>
          </p:sp>
          <p:pic>
            <p:nvPicPr>
              <p:cNvPr id="233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l="21874" r="21874"/>
              <a:stretch>
                <a:fillRect/>
              </a:stretch>
            </p:blipFill>
            <p:spPr>
              <a:xfrm>
                <a:off x="4252327" y="1207692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234" name=""/>
            <p:cNvGrpSpPr/>
            <p:nvPr/>
          </p:nvGrpSpPr>
          <p:grpSpPr>
            <a:xfrm>
              <a:off x="4252325" y="2998393"/>
              <a:ext cx="8485779" cy="1440000"/>
              <a:chOff x="4252325" y="2998393"/>
              <a:chExt cx="8485779" cy="1440000"/>
            </a:xfrm>
          </p:grpSpPr>
          <p:sp>
            <p:nvSpPr>
              <p:cNvPr id="235" name="Tencent"/>
              <p:cNvSpPr/>
              <p:nvPr/>
            </p:nvSpPr>
            <p:spPr>
              <a:xfrm>
                <a:off x="4252326" y="2998393"/>
                <a:ext cx="8485778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6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1" y="3213319"/>
                <a:ext cx="66896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颈椎椎管狭窄还可导致血液循环障碍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0" y="36713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脊髓和神经受压可影响血液循环，导致缺血缺氧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缺血缺氧可加重神经损伤，加重症状</a:t>
                </a:r>
                <a:endParaRPr/>
              </a:p>
            </p:txBody>
          </p:sp>
          <p:pic>
            <p:nvPicPr>
              <p:cNvPr id="238" name="图片 5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l="21874" r="21874"/>
              <a:stretch>
                <a:fillRect/>
              </a:stretch>
            </p:blipFill>
            <p:spPr>
              <a:xfrm>
                <a:off x="4252325" y="2998394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239" name=""/>
            <p:cNvGrpSpPr/>
            <p:nvPr/>
          </p:nvGrpSpPr>
          <p:grpSpPr>
            <a:xfrm>
              <a:off x="4252323" y="4789093"/>
              <a:ext cx="8485781" cy="1440002"/>
              <a:chOff x="4252323" y="4789093"/>
              <a:chExt cx="8485781" cy="1440002"/>
            </a:xfrm>
          </p:grpSpPr>
          <p:sp>
            <p:nvSpPr>
              <p:cNvPr id="240" name="Tencent"/>
              <p:cNvSpPr/>
              <p:nvPr/>
            </p:nvSpPr>
            <p:spPr>
              <a:xfrm>
                <a:off x="4252325" y="4789093"/>
                <a:ext cx="8485779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1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0" y="50040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颈椎椎管狭窄还可能导致脊髓变性和神经纤维化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59" y="5462010"/>
                <a:ext cx="6702745" cy="76708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长期的脊髓和神经受压可引起脊髓变性和神经纤维化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这些病变可导致不可逆的神经损伤，影响患者的生活质量</a:t>
                </a:r>
                <a:endParaRPr/>
              </a:p>
            </p:txBody>
          </p:sp>
          <p:pic>
            <p:nvPicPr>
              <p:cNvPr id="243" name="图片 6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l="21874" r="21874"/>
              <a:stretch>
                <a:fillRect/>
              </a:stretch>
            </p:blipFill>
            <p:spPr>
              <a:xfrm>
                <a:off x="4252323" y="4789096"/>
                <a:ext cx="1440000" cy="1439999"/>
              </a:xfrm>
              <a:prstGeom prst="rect">
                <a:avLst/>
              </a:prstGeom>
            </p:spPr>
          </p:pic>
        </p:grpSp>
      </p:grpSp>
      <p:sp>
        <p:nvSpPr>
          <p:cNvPr id="24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7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颈椎椎管狭窄的病理生理机制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45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46" name="椭圆 1"/>
          <p:cNvSpPr>
            <a:spLocks noChangeAspect="1"/>
          </p:cNvSpPr>
          <p:nvPr/>
        </p:nvSpPr>
        <p:spPr>
          <a:xfrm>
            <a:off x="905941" y="2062530"/>
            <a:ext cx="2520000" cy="2520000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50000"/>
                </a:schemeClr>
              </a:gs>
              <a:gs pos="100000">
                <a:schemeClr val="accent1"/>
              </a:gs>
            </a:gsLst>
            <a:lin ang="108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47" name="Tencent"/>
          <p:cNvSpPr txBox="1"/>
          <p:nvPr/>
        </p:nvSpPr>
        <p:spPr>
          <a:xfrm>
            <a:off x="1591103" y="2660810"/>
            <a:ext cx="1149675" cy="1323439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lnSpc>
                <a:spcPct val="130000"/>
              </a:lnSpc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8000" b="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lang="zh-CN" altLang="en-US" sz="8000" b="0">
              <a:solidFill>
                <a:schemeClr val="bg1"/>
              </a:solidFill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  <p:sp>
        <p:nvSpPr>
          <p:cNvPr id="248" name="Tencent" descr="{&quot;isTemplate&quot;:true,&quot;type&quot;:&quot;title&quot;,&quot;canOmit&quot;:false,&quot;range&quot;:0}"/>
          <p:cNvSpPr txBox="1"/>
          <p:nvPr/>
        </p:nvSpPr>
        <p:spPr>
          <a:xfrm>
            <a:off x="2887007" y="2762250"/>
            <a:ext cx="8674100" cy="825500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b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lnSpc>
                <a:spcPct val="130000"/>
              </a:lnSpc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zh-CN" sz="4800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</a:rPr>
              <a:t>颈椎椎管狭窄的临床表现</a:t>
            </a:r>
            <a:endParaRPr lang="en-US" sz="4800" b="1">
              <a:solidFill>
                <a:srgbClr val="FFFFFF">
                  <a:alpha val="100000"/>
                </a:srgbClr>
              </a:solidFill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49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50" name="Group 74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521950"/>
            <a:ext cx="5783287" cy="4824775"/>
            <a:chOff x="5982796" y="1521950"/>
            <a:chExt cx="5783287" cy="4824775"/>
          </a:xfrm>
        </p:grpSpPr>
        <p:grpSp>
          <p:nvGrpSpPr>
            <p:cNvPr id="251" name="Group 9"/>
            <p:cNvGrpSpPr/>
            <p:nvPr/>
          </p:nvGrpSpPr>
          <p:grpSpPr>
            <a:xfrm>
              <a:off x="5982796" y="1521950"/>
              <a:ext cx="5687135" cy="1523479"/>
              <a:chOff x="5982796" y="1521950"/>
              <a:chExt cx="5687135" cy="1523479"/>
            </a:xfrm>
          </p:grpSpPr>
          <p:sp>
            <p:nvSpPr>
              <p:cNvPr id="252" name="TextBox 10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521950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颈部疼痛是颈椎椎管狭窄的常见症状</a:t>
                </a:r>
                <a:endParaRPr/>
              </a:p>
            </p:txBody>
          </p:sp>
          <p:sp>
            <p:nvSpPr>
              <p:cNvPr id="253" name="TextBox 11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92485"/>
                <a:ext cx="5687135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疼痛可表现为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钝痛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刺痛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或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烧灼痛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疼痛可沿颈部向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肩部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背部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或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上肢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放射</a:t>
                </a:r>
                <a:endParaRPr/>
              </a:p>
            </p:txBody>
          </p:sp>
        </p:grpSp>
        <p:grpSp>
          <p:nvGrpSpPr>
            <p:cNvPr id="254" name="Group 2"/>
            <p:cNvGrpSpPr/>
            <p:nvPr/>
          </p:nvGrpSpPr>
          <p:grpSpPr>
            <a:xfrm>
              <a:off x="5982796" y="3170591"/>
              <a:ext cx="5783287" cy="1523479"/>
              <a:chOff x="5982796" y="3170591"/>
              <a:chExt cx="5783287" cy="1523479"/>
            </a:xfrm>
          </p:grpSpPr>
          <p:sp>
            <p:nvSpPr>
              <p:cNvPr id="255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70591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上肢麻木和无力是颈椎椎管狭窄的典型症状</a:t>
                </a:r>
                <a:endParaRPr/>
              </a:p>
            </p:txBody>
          </p:sp>
          <p:sp>
            <p:nvSpPr>
              <p:cNvPr id="256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641126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麻木可表现为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手指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手掌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或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前臂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的麻木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无力可表现为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握力减退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持物易落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或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肢体无力</a:t>
                </a:r>
                <a:endParaRPr/>
              </a:p>
            </p:txBody>
          </p:sp>
        </p:grpSp>
        <p:grpSp>
          <p:nvGrpSpPr>
            <p:cNvPr id="257" name="Group 5"/>
            <p:cNvGrpSpPr/>
            <p:nvPr/>
          </p:nvGrpSpPr>
          <p:grpSpPr>
            <a:xfrm>
              <a:off x="5982796" y="4823246"/>
              <a:ext cx="5783287" cy="1523479"/>
              <a:chOff x="5982796" y="4823246"/>
              <a:chExt cx="5783287" cy="1523479"/>
            </a:xfrm>
          </p:grpSpPr>
          <p:sp>
            <p:nvSpPr>
              <p:cNvPr id="258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823246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下肢功能障碍是颈椎椎管狭窄的严重症状</a:t>
                </a:r>
                <a:endParaRPr/>
              </a:p>
            </p:txBody>
          </p:sp>
          <p:sp>
            <p:nvSpPr>
              <p:cNvPr id="259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93781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可表现为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行走不稳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跛行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或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肢体无力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严重时可导致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瘫痪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尿便失禁</a:t>
                </a:r>
                <a:endParaRPr/>
              </a:p>
            </p:txBody>
          </p:sp>
        </p:grpSp>
      </p:grpSp>
      <p:pic>
        <p:nvPicPr>
          <p:cNvPr id="260" name="Picture 18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478" r="21478"/>
          <a:stretch>
            <a:fillRect/>
          </a:stretch>
        </p:blipFill>
        <p:spPr>
          <a:xfrm>
            <a:off x="641457" y="1883900"/>
            <a:ext cx="3722789" cy="3671084"/>
          </a:xfrm>
          <a:prstGeom prst="rect">
            <a:avLst/>
          </a:prstGeom>
        </p:spPr>
      </p:pic>
      <p:sp>
        <p:nvSpPr>
          <p:cNvPr id="26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颈椎椎管狭窄的常见症状</a:t>
            </a:r>
            <a:endParaRPr lang="en-US" altLang="zh-CN" sz="2800" b="1">
              <a:latin typeface="+mj-ea"/>
              <a:ea typeface="+mj-ea"/>
            </a:endParaRPr>
          </a:p>
        </p:txBody>
      </p:sp>
      <p:sp>
        <p:nvSpPr>
          <p:cNvPr id="262" name="椭圆 7"/>
          <p:cNvSpPr>
            <a:spLocks noChangeAspect="1"/>
          </p:cNvSpPr>
          <p:nvPr/>
        </p:nvSpPr>
        <p:spPr>
          <a:xfrm>
            <a:off x="4804244" y="1524563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263" name="椭圆 8"/>
          <p:cNvSpPr>
            <a:spLocks noChangeAspect="1"/>
          </p:cNvSpPr>
          <p:nvPr/>
        </p:nvSpPr>
        <p:spPr>
          <a:xfrm>
            <a:off x="4804244" y="3170591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264" name="椭圆 9"/>
          <p:cNvSpPr>
            <a:spLocks noChangeAspect="1"/>
          </p:cNvSpPr>
          <p:nvPr/>
        </p:nvSpPr>
        <p:spPr>
          <a:xfrm>
            <a:off x="4804244" y="4822844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65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66" name="AutoShape 2" descr="{&quot;isTemplate&quot;:true,&quot;type&quot;:&quot;image&quot;,&quot;canOmit&quot;:false,&quot;range&quot;:0}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grpSp>
        <p:nvGrpSpPr>
          <p:cNvPr id="267" name="Group 47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59808" y="1869081"/>
            <a:ext cx="6019800" cy="4574158"/>
            <a:chOff x="454962" y="1575832"/>
            <a:chExt cx="6019800" cy="4574158"/>
          </a:xfrm>
        </p:grpSpPr>
        <p:grpSp>
          <p:nvGrpSpPr>
            <p:cNvPr id="268" name="Group 474"/>
            <p:cNvGrpSpPr/>
            <p:nvPr/>
          </p:nvGrpSpPr>
          <p:grpSpPr>
            <a:xfrm>
              <a:off x="454962" y="1575832"/>
              <a:ext cx="5829300" cy="1489352"/>
              <a:chOff x="454963" y="1575832"/>
              <a:chExt cx="5829300" cy="1489352"/>
            </a:xfrm>
          </p:grpSpPr>
          <p:sp>
            <p:nvSpPr>
              <p:cNvPr id="269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2034175"/>
                <a:ext cx="5829300" cy="1031009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可显示颈椎的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骨关节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韧带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结构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可用于评估颈椎的退行性改变和椎管的狭窄程度</a:t>
                </a:r>
                <a:endParaRPr/>
              </a:p>
            </p:txBody>
          </p:sp>
          <p:sp>
            <p:nvSpPr>
              <p:cNvPr id="270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1575832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X线检查是颈椎椎管狭窄的基本影像学检查</a:t>
                </a:r>
                <a:endParaRPr/>
              </a:p>
            </p:txBody>
          </p:sp>
        </p:grpSp>
        <p:grpSp>
          <p:nvGrpSpPr>
            <p:cNvPr id="271" name="Group 477"/>
            <p:cNvGrpSpPr/>
            <p:nvPr/>
          </p:nvGrpSpPr>
          <p:grpSpPr>
            <a:xfrm>
              <a:off x="454962" y="3071702"/>
              <a:ext cx="5829300" cy="1489351"/>
              <a:chOff x="454963" y="3071702"/>
              <a:chExt cx="5829300" cy="1489351"/>
            </a:xfrm>
          </p:grpSpPr>
          <p:sp>
            <p:nvSpPr>
              <p:cNvPr id="272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3530045"/>
                <a:ext cx="5829300" cy="1031008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可显示颈椎的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骨性结构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软组织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可用于评估颈椎椎管的狭窄程度和脊髓受压情况</a:t>
                </a:r>
                <a:endParaRPr/>
              </a:p>
            </p:txBody>
          </p:sp>
          <p:sp>
            <p:nvSpPr>
              <p:cNvPr id="273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3071702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CT检查是颈椎椎管狭窄的精细影像学检查</a:t>
                </a:r>
                <a:endParaRPr/>
              </a:p>
            </p:txBody>
          </p:sp>
        </p:grpSp>
        <p:grpSp>
          <p:nvGrpSpPr>
            <p:cNvPr id="274" name="Group 480"/>
            <p:cNvGrpSpPr/>
            <p:nvPr/>
          </p:nvGrpSpPr>
          <p:grpSpPr>
            <a:xfrm>
              <a:off x="454962" y="4660638"/>
              <a:ext cx="6019800" cy="1489352"/>
              <a:chOff x="454963" y="4660638"/>
              <a:chExt cx="6019800" cy="1489352"/>
            </a:xfrm>
          </p:grpSpPr>
          <p:sp>
            <p:nvSpPr>
              <p:cNvPr id="275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5118982"/>
                <a:ext cx="6019800" cy="1031008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可显示颈椎的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软组织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脊髓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神经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结构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可用于评估颈椎椎管的狭窄程度和脊髓、神经受压情况</a:t>
                </a:r>
                <a:endParaRPr/>
              </a:p>
            </p:txBody>
          </p:sp>
          <p:sp>
            <p:nvSpPr>
              <p:cNvPr id="276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4660638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MRI检查是颈椎椎管狭窄的最佳影像学检查</a:t>
                </a:r>
                <a:endParaRPr/>
              </a:p>
            </p:txBody>
          </p:sp>
        </p:grpSp>
      </p:grpSp>
      <p:pic>
        <p:nvPicPr>
          <p:cNvPr id="277" name="Picture 9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278" name="椭圆 6"/>
          <p:cNvSpPr>
            <a:spLocks noChangeAspect="1"/>
          </p:cNvSpPr>
          <p:nvPr/>
        </p:nvSpPr>
        <p:spPr>
          <a:xfrm>
            <a:off x="8687905" y="1507725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279" name="椭圆 7"/>
          <p:cNvSpPr>
            <a:spLocks noChangeAspect="1"/>
          </p:cNvSpPr>
          <p:nvPr/>
        </p:nvSpPr>
        <p:spPr>
          <a:xfrm>
            <a:off x="6939559" y="4654032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280" name="椭圆 8"/>
          <p:cNvSpPr>
            <a:spLocks noChangeAspect="1"/>
          </p:cNvSpPr>
          <p:nvPr/>
        </p:nvSpPr>
        <p:spPr>
          <a:xfrm>
            <a:off x="10420189" y="4651332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  <p:sp>
        <p:nvSpPr>
          <p:cNvPr id="28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颈椎椎管狭窄的影像学检查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82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83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5800" y="3146904"/>
            <a:ext cx="10730436" cy="3225487"/>
            <a:chOff x="685800" y="3146904"/>
            <a:chExt cx="10730436" cy="3225487"/>
          </a:xfrm>
        </p:grpSpPr>
        <p:grpSp>
          <p:nvGrpSpPr>
            <p:cNvPr id="284" name=""/>
            <p:cNvGrpSpPr/>
            <p:nvPr/>
          </p:nvGrpSpPr>
          <p:grpSpPr>
            <a:xfrm>
              <a:off x="685800" y="3146904"/>
              <a:ext cx="5760000" cy="3225487"/>
              <a:chOff x="685800" y="3146904"/>
              <a:chExt cx="5760000" cy="3225487"/>
            </a:xfrm>
          </p:grpSpPr>
          <p:sp>
            <p:nvSpPr>
              <p:cNvPr id="285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85800" y="3146904"/>
                <a:ext cx="5760000" cy="1296000"/>
              </a:xfrm>
              <a:prstGeom prst="homePlate">
                <a:avLst/>
              </a:prstGeom>
              <a:solidFill>
                <a:schemeClr val="accent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根据患者的临床表现和影像学检查结果，可进行颈椎椎管狭窄的诊断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28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1696236" y="4667039"/>
                <a:ext cx="3240000" cy="17053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临床表现主要包括颈部疼痛、上肢麻木、下肢无力等症状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影像学检查如X线、CT、MRI等可显示颈椎椎管的狭窄程度和脊髓受压情况</a:t>
                </a:r>
                <a:endParaRPr/>
              </a:p>
            </p:txBody>
          </p:sp>
        </p:grpSp>
        <p:grpSp>
          <p:nvGrpSpPr>
            <p:cNvPr id="287" name=""/>
            <p:cNvGrpSpPr/>
            <p:nvPr/>
          </p:nvGrpSpPr>
          <p:grpSpPr>
            <a:xfrm>
              <a:off x="6016236" y="3146904"/>
              <a:ext cx="5400000" cy="3225487"/>
              <a:chOff x="6016236" y="3146904"/>
              <a:chExt cx="5400000" cy="3225487"/>
            </a:xfrm>
          </p:grpSpPr>
          <p:sp>
            <p:nvSpPr>
              <p:cNvPr id="288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016236" y="3146904"/>
                <a:ext cx="5400000" cy="1296000"/>
              </a:xfrm>
              <a:prstGeom prst="chevron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颈椎椎管狭窄的诊断需要与颈椎病、脑血管病等疾病进行鉴别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28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102636" y="4667039"/>
                <a:ext cx="3240000" cy="17053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颈椎病可引起颈部疼痛和上肢麻木，但一般无下肢功能障碍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脑血管病可引起肢体无力、麻木和语言障碍，但一般无颈部疼痛</a:t>
                </a:r>
                <a:endParaRPr/>
              </a:p>
            </p:txBody>
          </p:sp>
        </p:grpSp>
      </p:grpSp>
      <p:sp>
        <p:nvSpPr>
          <p:cNvPr id="29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9688"/>
            <a:ext cx="10915650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2800" b="1">
                <a:latin typeface="微软雅黑"/>
                <a:ea typeface="微软雅黑"/>
              </a:rPr>
              <a:t>颈椎椎管狭窄的临床诊断</a:t>
            </a:r>
            <a:endParaRPr lang="en-US" sz="28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7" name="椭圆 1"/>
          <p:cNvSpPr>
            <a:spLocks noChangeAspect="1"/>
          </p:cNvSpPr>
          <p:nvPr/>
        </p:nvSpPr>
        <p:spPr>
          <a:xfrm>
            <a:off x="905941" y="2062530"/>
            <a:ext cx="2520000" cy="2520000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50000"/>
                </a:schemeClr>
              </a:gs>
              <a:gs pos="100000">
                <a:schemeClr val="accent1"/>
              </a:gs>
            </a:gsLst>
            <a:lin ang="108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8" name="Tencent"/>
          <p:cNvSpPr txBox="1"/>
          <p:nvPr/>
        </p:nvSpPr>
        <p:spPr>
          <a:xfrm>
            <a:off x="1591103" y="2660810"/>
            <a:ext cx="1149675" cy="1323439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lnSpc>
                <a:spcPct val="130000"/>
              </a:lnSpc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8000" b="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lang="zh-CN" altLang="en-US" sz="8000" b="0">
              <a:solidFill>
                <a:schemeClr val="bg1"/>
              </a:solidFill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  <p:sp>
        <p:nvSpPr>
          <p:cNvPr id="9" name="Tencent" descr="{&quot;isTemplate&quot;:true,&quot;type&quot;:&quot;title&quot;,&quot;canOmit&quot;:false,&quot;range&quot;:0}"/>
          <p:cNvSpPr txBox="1"/>
          <p:nvPr/>
        </p:nvSpPr>
        <p:spPr>
          <a:xfrm>
            <a:off x="2887007" y="2762250"/>
            <a:ext cx="8674100" cy="825500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b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lnSpc>
                <a:spcPct val="130000"/>
              </a:lnSpc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zh-CN" sz="4800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</a:rPr>
              <a:t>颈椎椎管狭窄的治疗方法</a:t>
            </a:r>
            <a:endParaRPr lang="en-US" sz="4800" b="1">
              <a:solidFill>
                <a:srgbClr val="FFFFFF">
                  <a:alpha val="100000"/>
                </a:srgbClr>
              </a:solidFill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1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2" name="Group 40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468163"/>
            <a:ext cx="5783287" cy="4912094"/>
            <a:chOff x="5982796" y="1468163"/>
            <a:chExt cx="5783287" cy="4912094"/>
          </a:xfrm>
        </p:grpSpPr>
        <p:grpSp>
          <p:nvGrpSpPr>
            <p:cNvPr id="13" name="Group 2"/>
            <p:cNvGrpSpPr/>
            <p:nvPr/>
          </p:nvGrpSpPr>
          <p:grpSpPr>
            <a:xfrm>
              <a:off x="5982796" y="3116804"/>
              <a:ext cx="5783287" cy="1610798"/>
              <a:chOff x="5982796" y="3116804"/>
              <a:chExt cx="5783287" cy="1610798"/>
            </a:xfrm>
          </p:grpSpPr>
          <p:sp>
            <p:nvSpPr>
              <p:cNvPr id="14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16804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药物治疗是颈椎椎管狭窄的基本治疗方法</a:t>
                </a:r>
                <a:endParaRPr/>
              </a:p>
            </p:txBody>
          </p:sp>
          <p:sp>
            <p:nvSpPr>
              <p:cNvPr id="15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575147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主要包括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消炎镇痛药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肌肉松弛药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神经营养药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可缓解患者的疼痛和麻木症状，改善生活质量</a:t>
                </a:r>
                <a:endParaRPr/>
              </a:p>
            </p:txBody>
          </p:sp>
        </p:grpSp>
        <p:grpSp>
          <p:nvGrpSpPr>
            <p:cNvPr id="16" name="Group 5"/>
            <p:cNvGrpSpPr/>
            <p:nvPr/>
          </p:nvGrpSpPr>
          <p:grpSpPr>
            <a:xfrm>
              <a:off x="5982796" y="4769459"/>
              <a:ext cx="5783287" cy="1610798"/>
              <a:chOff x="5982796" y="4769459"/>
              <a:chExt cx="5783287" cy="1610798"/>
            </a:xfrm>
          </p:grpSpPr>
          <p:sp>
            <p:nvSpPr>
              <p:cNvPr id="17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769459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物理治疗是颈椎椎管狭窄的辅助治疗方法</a:t>
                </a:r>
                <a:endParaRPr/>
              </a:p>
            </p:txBody>
          </p:sp>
          <p:sp>
            <p:nvSpPr>
              <p:cNvPr id="18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27802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主要包括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颈椎牵引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按摩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热敷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可缓解患者的颈部疼痛和肌肉紧张，改善颈部功能</a:t>
                </a:r>
                <a:endParaRPr/>
              </a:p>
            </p:txBody>
          </p:sp>
        </p:grpSp>
        <p:grpSp>
          <p:nvGrpSpPr>
            <p:cNvPr id="19" name="Group 407"/>
            <p:cNvGrpSpPr/>
            <p:nvPr/>
          </p:nvGrpSpPr>
          <p:grpSpPr>
            <a:xfrm>
              <a:off x="5982796" y="1468163"/>
              <a:ext cx="5700871" cy="1610798"/>
              <a:chOff x="5982796" y="1468163"/>
              <a:chExt cx="5700871" cy="1610798"/>
            </a:xfrm>
          </p:grpSpPr>
          <p:sp>
            <p:nvSpPr>
              <p:cNvPr id="20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468163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康复训练是颈椎椎管狭窄的重要治疗方法</a:t>
                </a:r>
                <a:endParaRPr/>
              </a:p>
            </p:txBody>
          </p:sp>
          <p:sp>
            <p:nvSpPr>
              <p:cNvPr id="21" name="TextBox 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26506"/>
                <a:ext cx="5700871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主要包括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颈部肌肉锻炼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行走训练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可提高患者的颈部肌肉力量和行走能力，防止病情恶化</a:t>
                </a:r>
                <a:endParaRPr/>
              </a:p>
            </p:txBody>
          </p:sp>
        </p:grpSp>
      </p:grpSp>
      <p:sp>
        <p:nvSpPr>
          <p:cNvPr id="2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保守治疗：药物治疗、物理治疗与康复训练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3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4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5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6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7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手术治疗是颈椎椎管狭窄的有效治疗方法</a:t>
                </a:r>
                <a:endParaRPr/>
              </a:p>
            </p:txBody>
          </p:sp>
          <p:sp>
            <p:nvSpPr>
              <p:cNvPr id="28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主要包括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前路手术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后路手术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前后路联合手术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可解除脊髓和神经的压迫，改善患者的症状</a:t>
                </a:r>
                <a:endParaRPr/>
              </a:p>
            </p:txBody>
          </p:sp>
          <p:sp>
            <p:nvSpPr>
              <p:cNvPr id="29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0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1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2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33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34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手术适应症主要包括：</a:t>
                </a:r>
                <a:endParaRPr/>
              </a:p>
            </p:txBody>
          </p:sp>
          <p:sp>
            <p:nvSpPr>
              <p:cNvPr id="35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颈部疼痛、上肢麻木和下肢无力等症状严重，影响生活质量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影像学检查显示颈椎椎管狭窄严重，脊髓和神经受压明显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非手术治疗无效或病情恶化，需要手术治疗</a:t>
                </a:r>
                <a:endParaRPr/>
              </a:p>
            </p:txBody>
          </p:sp>
          <p:sp>
            <p:nvSpPr>
              <p:cNvPr id="36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7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8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9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4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手术治疗：手术方式与适应症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4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42" name="Picture 3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315750" y="1584357"/>
            <a:ext cx="4575952" cy="4575952"/>
          </a:xfrm>
          <a:prstGeom prst="ellipse">
            <a:avLst/>
          </a:prstGeom>
        </p:spPr>
      </p:pic>
      <p:grpSp>
        <p:nvGrpSpPr>
          <p:cNvPr id="43" name="" descr="{&quot;isTemplate&quot;:true,&quot;type&quot;:&quot;list&quot;,&quot;canOmit&quot;:false,&quot;minItemsCount&quot;:-1,&quot;scalable&quot;:false,&quot;alignment&quot;:&quot;left&quot;,&quot;alignmentVertical&quot;:&quot;top&quot;}"/>
          <p:cNvGrpSpPr/>
          <p:nvPr/>
        </p:nvGrpSpPr>
        <p:grpSpPr>
          <a:xfrm>
            <a:off x="5582412" y="1807048"/>
            <a:ext cx="5629118" cy="4659814"/>
            <a:chOff x="5582412" y="1807048"/>
            <a:chExt cx="5629118" cy="4659814"/>
          </a:xfrm>
        </p:grpSpPr>
        <p:grpSp>
          <p:nvGrpSpPr>
            <p:cNvPr id="44" name="组合 3"/>
            <p:cNvGrpSpPr/>
            <p:nvPr/>
          </p:nvGrpSpPr>
          <p:grpSpPr>
            <a:xfrm>
              <a:off x="5582412" y="1807048"/>
              <a:ext cx="5629117" cy="1487888"/>
              <a:chOff x="571500" y="1815543"/>
              <a:chExt cx="5629117" cy="1487888"/>
            </a:xfrm>
          </p:grpSpPr>
          <p:sp>
            <p:nvSpPr>
              <p:cNvPr id="45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6764"/>
                <a:ext cx="462920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药物治疗过程中的护理配合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46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7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遵医嘱给予患者药物治疗，注意观察药物的疗效和副作用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加强患者的健康教育，指导患者合理用药，避免药物滥用</a:t>
                </a:r>
                <a:endParaRPr/>
              </a:p>
            </p:txBody>
          </p:sp>
          <p:sp>
            <p:nvSpPr>
              <p:cNvPr id="47" name="椭圆 6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01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48" name="组合 7"/>
            <p:cNvGrpSpPr/>
            <p:nvPr/>
          </p:nvGrpSpPr>
          <p:grpSpPr>
            <a:xfrm>
              <a:off x="5582412" y="3393011"/>
              <a:ext cx="5629118" cy="1487888"/>
              <a:chOff x="571500" y="1815543"/>
              <a:chExt cx="5629118" cy="1487888"/>
            </a:xfrm>
          </p:grpSpPr>
          <p:sp>
            <p:nvSpPr>
              <p:cNvPr id="49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6764"/>
                <a:ext cx="462920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物理治疗过程中的护理配合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50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协助患者进行物理治疗，如颈椎牵引、按摩和热敷等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注意观察患者的反应，及时调整治疗参数，避免不良反应</a:t>
                </a:r>
                <a:endParaRPr/>
              </a:p>
            </p:txBody>
          </p:sp>
          <p:sp>
            <p:nvSpPr>
              <p:cNvPr id="51" name="椭圆 10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02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52" name="组合 11"/>
            <p:cNvGrpSpPr/>
            <p:nvPr/>
          </p:nvGrpSpPr>
          <p:grpSpPr>
            <a:xfrm>
              <a:off x="5582412" y="4978974"/>
              <a:ext cx="5629118" cy="1487888"/>
              <a:chOff x="571500" y="1815543"/>
              <a:chExt cx="5629118" cy="1487888"/>
            </a:xfrm>
          </p:grpSpPr>
          <p:sp>
            <p:nvSpPr>
              <p:cNvPr id="53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22082"/>
                <a:ext cx="463434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康复训练过程中的护理配合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54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指导患者进行康复训练，如颈部肌肉锻炼和行走训练等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鼓励患者坚持训练，提高训练效果，防止病情恶化</a:t>
                </a:r>
                <a:endParaRPr/>
              </a:p>
            </p:txBody>
          </p:sp>
          <p:sp>
            <p:nvSpPr>
              <p:cNvPr id="55" name="椭圆 14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03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</p:grpSp>
      <p:sp>
        <p:nvSpPr>
          <p:cNvPr id="5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治疗过程中的护理配合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https://d.book118.com/867006111153006043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Silky_purple">
      <a:dk1>
        <a:srgbClr val="000000"/>
      </a:dk1>
      <a:lt1>
        <a:srgbClr val="FFFFFF"/>
      </a:lt1>
      <a:dk2>
        <a:srgbClr val="161433"/>
      </a:dk2>
      <a:lt2>
        <a:srgbClr val="DFDBF8"/>
      </a:lt2>
      <a:accent1>
        <a:srgbClr val="6154FA"/>
      </a:accent1>
      <a:accent2>
        <a:srgbClr val="7E75FE"/>
      </a:accent2>
      <a:accent3>
        <a:srgbClr val="3023D6"/>
      </a:accent3>
      <a:accent4>
        <a:srgbClr val="8533FE"/>
      </a:accent4>
      <a:accent5>
        <a:srgbClr val="B26BFF"/>
      </a:accent5>
      <a:accent6>
        <a:srgbClr val="6B23D7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105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3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颈椎椎管狭窄护理常规PPT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2024-09-17T21:20:16.355</cp:lastPrinted>
  <dcterms:created xsi:type="dcterms:W3CDTF">2024-09-17T13:20:16Z</dcterms:created>
  <dcterms:modified xsi:type="dcterms:W3CDTF">2024-09-17T13:20:18Z</dcterms:modified>
</cp:coreProperties>
</file>