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CFAUNH+MS-UIGothic"/>
      <p:regular r:id="rId15"/>
    </p:embeddedFont>
    <p:embeddedFont>
      <p:font typeface="JJLIUK+WGNVSG+ArialMT"/>
      <p:regular r:id="rId16"/>
    </p:embeddedFont>
    <p:embeddedFont>
      <p:font typeface="TWULHQ+APGGLV+MicrosoftYaHei-Bold"/>
      <p:regular r:id="rId17"/>
    </p:embeddedFont>
    <p:embeddedFont>
      <p:font typeface="LMVKLW+TAOJWK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512650-F418-4A55-89F7-AFCD72E37A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EC6703-6EAB-4A7E-B953-AD2D62C32F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40BD6C-5C9A-4447-BDAA-8220E64C77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175CA7-B5B9-4787-BB64-33E524311A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2D06A3-099A-4911-B9BF-C7024383D0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9957F4-7A2B-4F63-AC17-7D507F6046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E906DB-E589-4D3D-86E6-FB90FCB1C5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23A2FB-6A26-4AFB-B992-44FE54D761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065622-0A39-4415-879C-985A401DF5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F3F0F9-2D07-4CC8-8EB8-24DBED202A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05D514-960E-40C7-92DF-8E3E819E1A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7044152021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577494"/>
            <a:ext cx="7554669" cy="25812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FFA7EC"/>
                </a:solidFill>
                <a:latin typeface="SimSun"/>
                <a:cs typeface="SimSun"/>
              </a:rPr>
              <a:t>补</a:t>
            </a:r>
            <a:r>
              <a:rPr sz="5150" spc="25">
                <a:solidFill>
                  <a:srgbClr val="FFA7EC"/>
                </a:solidFill>
                <a:latin typeface="CFAUNH+MS-UIGothic"/>
                <a:cs typeface="CFAUNH+MS-UIGothic"/>
              </a:rPr>
              <a:t>充城市道路通行能力</a:t>
            </a:r>
          </a:p>
          <a:p>
            <a:pPr marL="0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 spc="25">
                <a:solidFill>
                  <a:srgbClr val="FFA7EC"/>
                </a:solidFill>
                <a:latin typeface="CFAUNH+MS-UIGothic"/>
                <a:cs typeface="CFAUNH+MS-UIGothic"/>
              </a:rPr>
              <a:t>教程</a:t>
            </a:r>
            <a:r>
              <a:rPr sz="5150" spc="25">
                <a:solidFill>
                  <a:srgbClr val="FFA7EC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FFA7EC"/>
                </a:solidFill>
                <a:latin typeface="CFAUNH+MS-UIGothic"/>
                <a:cs typeface="CFAUNH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28870" y="194329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9970FC"/>
                </a:solidFill>
                <a:latin typeface="JJLIUK+WGNVSG+ArialMT"/>
                <a:cs typeface="JJLIUK+WGNVSG+ArialMT"/>
              </a:rPr>
              <a:t>•</a:t>
            </a:r>
            <a:r>
              <a:rPr sz="2450" spc="128">
                <a:solidFill>
                  <a:srgbClr val="9970F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9970FC"/>
                </a:solidFill>
                <a:latin typeface="CFAUNH+MS-UIGothic"/>
                <a:cs typeface="CFAUNH+MS-UIGothic"/>
              </a:rPr>
              <a:t>城市交通概述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28870" y="2491930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9970FC"/>
                </a:solidFill>
                <a:latin typeface="JJLIUK+WGNVSG+ArialMT"/>
                <a:cs typeface="JJLIUK+WGNVSG+ArialMT"/>
              </a:rPr>
              <a:t>•</a:t>
            </a:r>
            <a:r>
              <a:rPr sz="2450" spc="128">
                <a:solidFill>
                  <a:srgbClr val="9970F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9970FC"/>
                </a:solidFill>
                <a:latin typeface="CFAUNH+MS-UIGothic"/>
                <a:cs typeface="CFAUNH+MS-UIGothic"/>
              </a:rPr>
              <a:t>城市道路通行能力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928870" y="3040570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9970FC"/>
                </a:solidFill>
                <a:latin typeface="JJLIUK+WGNVSG+ArialMT"/>
                <a:cs typeface="JJLIUK+WGNVSG+ArialMT"/>
              </a:rPr>
              <a:t>•</a:t>
            </a:r>
            <a:r>
              <a:rPr sz="2450" spc="128">
                <a:solidFill>
                  <a:srgbClr val="9970F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9970FC"/>
                </a:solidFill>
                <a:latin typeface="CFAUNH+MS-UIGothic"/>
                <a:cs typeface="CFAUNH+MS-UIGothic"/>
              </a:rPr>
              <a:t>城市交通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拥</a:t>
            </a:r>
            <a:r>
              <a:rPr sz="2400">
                <a:solidFill>
                  <a:srgbClr val="9970FC"/>
                </a:solidFill>
                <a:latin typeface="CFAUNH+MS-UIGothic"/>
                <a:cs typeface="CFAUNH+MS-UIGothic"/>
              </a:rPr>
              <a:t>堵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问题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928870" y="3589210"/>
            <a:ext cx="5491421" cy="18807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9970FC"/>
                </a:solidFill>
                <a:latin typeface="JJLIUK+WGNVSG+ArialMT"/>
                <a:cs typeface="JJLIUK+WGNVSG+ArialMT"/>
              </a:rPr>
              <a:t>•</a:t>
            </a:r>
            <a:r>
              <a:rPr sz="2450" spc="128">
                <a:solidFill>
                  <a:srgbClr val="9970F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9970FC"/>
                </a:solidFill>
                <a:latin typeface="CFAUNH+MS-UIGothic"/>
                <a:cs typeface="CFAUNH+MS-UIGothic"/>
              </a:rPr>
              <a:t>城市道路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规</a:t>
            </a:r>
            <a:r>
              <a:rPr sz="2400">
                <a:solidFill>
                  <a:srgbClr val="9970FC"/>
                </a:solidFill>
                <a:latin typeface="CFAUNH+MS-UIGothic"/>
                <a:cs typeface="CFAUNH+MS-UIGothic"/>
              </a:rPr>
              <a:t>划与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设计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9970FC"/>
                </a:solidFill>
                <a:latin typeface="JJLIUK+WGNVSG+ArialMT"/>
                <a:cs typeface="JJLIUK+WGNVSG+ArialMT"/>
              </a:rPr>
              <a:t>•</a:t>
            </a:r>
            <a:r>
              <a:rPr sz="2450" spc="128">
                <a:solidFill>
                  <a:srgbClr val="9970F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9970FC"/>
                </a:solidFill>
                <a:latin typeface="CFAUNH+MS-UIGothic"/>
                <a:cs typeface="CFAUNH+MS-UIGothic"/>
              </a:rPr>
              <a:t>智能交通系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统</a:t>
            </a:r>
            <a:r>
              <a:rPr sz="2400">
                <a:solidFill>
                  <a:srgbClr val="9970FC"/>
                </a:solidFill>
                <a:latin typeface="CFAUNH+MS-UIGothic"/>
                <a:cs typeface="CFAUNH+MS-UIGothic"/>
              </a:rPr>
              <a:t>在城市道路中的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9970FC"/>
                </a:solidFill>
                <a:latin typeface="CFAUNH+MS-UIGothic"/>
                <a:cs typeface="CFAUNH+MS-UIGothic"/>
              </a:rPr>
              <a:t>用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9970FC"/>
                </a:solidFill>
                <a:latin typeface="JJLIUK+WGNVSG+ArialMT"/>
                <a:cs typeface="JJLIUK+WGNVSG+ArialMT"/>
              </a:rPr>
              <a:t>•</a:t>
            </a:r>
            <a:r>
              <a:rPr sz="2450" spc="128">
                <a:solidFill>
                  <a:srgbClr val="9970F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9970FC"/>
                </a:solidFill>
                <a:latin typeface="CFAUNH+MS-UIGothic"/>
                <a:cs typeface="CFAUNH+MS-UIGothic"/>
              </a:rPr>
              <a:t>未来城市交通的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9970FC"/>
                </a:solidFill>
                <a:latin typeface="CFAUNH+MS-UIGothic"/>
                <a:cs typeface="CFAUNH+MS-UIGothic"/>
              </a:rPr>
              <a:t>展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趋势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089660" y="3988026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CFAUNH+MS-UIGothic"/>
                <a:cs typeface="CFAUNH+MS-UIGothic"/>
              </a:rPr>
              <a:t>目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089660" y="5445351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843009" y="6093221"/>
            <a:ext cx="4297997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 spc="10">
                <a:solidFill>
                  <a:srgbClr val="AA81FF"/>
                </a:solidFill>
                <a:latin typeface="TWULHQ+APGGLV+MicrosoftYaHei-Bold"/>
                <a:cs typeface="TWULHQ+APGGLV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68035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A7EC"/>
                </a:solidFill>
                <a:latin typeface="TWULHQ+APGGLV+MicrosoftYaHei-Bold"/>
                <a:cs typeface="TWULHQ+APGGLV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33500" y="3116881"/>
            <a:ext cx="3635425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FFA7EC"/>
                </a:solidFill>
                <a:latin typeface="CFAUNH+MS-UIGothic"/>
                <a:cs typeface="CFAUNH+MS-UIGothic"/>
              </a:rPr>
              <a:t>城市交通概述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CFAUNH+MS-UIGothic"/>
                <a:cs typeface="CFAUNH+MS-UIGothic"/>
              </a:rPr>
              <a:t>城市交通的定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9970FC"/>
                </a:solidFill>
                <a:latin typeface="CFAUNH+MS-UIGothic"/>
                <a:cs typeface="CFAUNH+MS-UIGothic"/>
              </a:rPr>
              <a:t>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9970FC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9970FC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9970FC"/>
                </a:solidFill>
                <a:latin typeface="CFAUNH+MS-UIGothic"/>
                <a:cs typeface="CFAUNH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CFAUNH+MS-UIGothic"/>
                <a:cs typeface="CFAUNH+MS-UIGothic"/>
              </a:rPr>
              <a:t>城市交通的重要性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970FC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970FC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9970FC"/>
                </a:solidFill>
                <a:latin typeface="CFAUNH+MS-UIGothic"/>
                <a:cs typeface="CFAUNH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CFAUNH+MS-UIGothic"/>
                <a:cs typeface="CFAUNH+MS-UIGothic"/>
              </a:rPr>
              <a:t>城市交通的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9970FC"/>
                </a:solidFill>
                <a:latin typeface="CFAUNH+MS-UIGothic"/>
                <a:cs typeface="CFAUNH+MS-UIGothic"/>
              </a:rPr>
              <a:t>史与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9970FC"/>
                </a:solidFill>
                <a:latin typeface="CFAUNH+MS-UIGothic"/>
                <a:cs typeface="CFAUNH+MS-UIGothic"/>
              </a:rPr>
              <a:t>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899322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CFAUNH+MS-UIGothic"/>
                <a:cs typeface="CFAUNH+MS-UIGothic"/>
              </a:rPr>
              <a:t>城市交通的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CFAUNH+MS-UIGothic"/>
                <a:cs typeface="CFAUNH+MS-UIGothic"/>
              </a:rPr>
              <a:t>展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经历</a:t>
            </a:r>
            <a:r>
              <a:rPr sz="1350">
                <a:solidFill>
                  <a:srgbClr val="FFFFFF"/>
                </a:solidFill>
                <a:latin typeface="CFAUNH+MS-UIGothic"/>
                <a:cs typeface="CFAUNH+MS-UIGothic"/>
              </a:rPr>
              <a:t>了从非机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CFAUNH+MS-UIGothic"/>
                <a:cs typeface="CFAUNH+MS-UIGothic"/>
              </a:rPr>
              <a:t>化到机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CFAUNH+MS-UIGothic"/>
                <a:cs typeface="CFAUNH+MS-UIGothic"/>
              </a:rPr>
              <a:t>化的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转变</a:t>
            </a:r>
            <a:r>
              <a:rPr sz="1350">
                <a:solidFill>
                  <a:srgbClr val="FFFFFF"/>
                </a:solidFill>
                <a:latin typeface="CFAUNH+MS-UIGothic"/>
                <a:cs typeface="CFAUNH+MS-UIGothic"/>
              </a:rPr>
              <a:t>，未来将朝着智能化、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绿</a:t>
            </a:r>
            <a:r>
              <a:rPr sz="1350">
                <a:solidFill>
                  <a:srgbClr val="FFFFFF"/>
                </a:solidFill>
                <a:latin typeface="CFAUNH+MS-UIGothic"/>
                <a:cs typeface="CFAUNH+MS-UIGothic"/>
              </a:rPr>
              <a:t>色化、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CFAUNH+MS-UIGothic"/>
                <a:cs typeface="CFAUNH+MS-UIGothic"/>
              </a:rPr>
              <a:t>共享化的方向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CFAUNH+MS-UIGothic"/>
                <a:cs typeface="CFAUNH+MS-UIGothic"/>
              </a:rPr>
              <a:t>展。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FFFF"/>
                </a:solidFill>
                <a:latin typeface="CFAUNH+MS-UIGothic"/>
                <a:cs typeface="CFAUNH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899322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CFAUNH+MS-UIGothic"/>
                <a:cs typeface="CFAUNH+MS-UIGothic"/>
              </a:rPr>
              <a:t>城市交通的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CFAUNH+MS-UIGothic"/>
                <a:cs typeface="CFAUNH+MS-UIGothic"/>
              </a:rPr>
              <a:t>展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经历</a:t>
            </a:r>
            <a:r>
              <a:rPr sz="1350">
                <a:solidFill>
                  <a:srgbClr val="FFFFFF"/>
                </a:solidFill>
                <a:latin typeface="CFAUNH+MS-UIGothic"/>
                <a:cs typeface="CFAUNH+MS-UIGothic"/>
              </a:rPr>
              <a:t>了从非机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CFAUNH+MS-UIGothic"/>
                <a:cs typeface="CFAUNH+MS-UIGothic"/>
              </a:rPr>
              <a:t>化到机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CFAUNH+MS-UIGothic"/>
                <a:cs typeface="CFAUNH+MS-UIGothic"/>
              </a:rPr>
              <a:t>化的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转变</a:t>
            </a:r>
            <a:r>
              <a:rPr sz="1350">
                <a:solidFill>
                  <a:srgbClr val="FFFFFF"/>
                </a:solidFill>
                <a:latin typeface="CFAUNH+MS-UIGothic"/>
                <a:cs typeface="CFAUNH+MS-UIGothic"/>
              </a:rPr>
              <a:t>，未来将朝着智能化、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绿</a:t>
            </a:r>
            <a:r>
              <a:rPr sz="1350">
                <a:solidFill>
                  <a:srgbClr val="FFFFFF"/>
                </a:solidFill>
                <a:latin typeface="CFAUNH+MS-UIGothic"/>
                <a:cs typeface="CFAUNH+MS-UIGothic"/>
              </a:rPr>
              <a:t>色化、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CFAUNH+MS-UIGothic"/>
                <a:cs typeface="CFAUNH+MS-UIGothic"/>
              </a:rPr>
              <a:t>共享化的方向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CFAUNH+MS-UIGothic"/>
                <a:cs typeface="CFAUNH+MS-UIGothic"/>
              </a:rPr>
              <a:t>展。随着科技的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CFAUNH+MS-UIGothic"/>
                <a:cs typeface="CFAUNH+MS-UIGothic"/>
              </a:rPr>
              <a:t>步和社会的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CFAUNH+MS-UIGothic"/>
                <a:cs typeface="CFAUNH+MS-UIGothic"/>
              </a:rPr>
              <a:t>展，未来的城市交通将更加高效、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CFAUNH+MS-UIGothic"/>
                <a:cs typeface="CFAUNH+MS-UIGothic"/>
              </a:rPr>
              <a:t>便捷、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FFFFFF"/>
                </a:solidFill>
                <a:latin typeface="CFAUNH+MS-UIGothic"/>
                <a:cs typeface="CFAUNH+MS-UIGothic"/>
              </a:rPr>
              <a:t>保，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CFAUNH+MS-UIGothic"/>
                <a:cs typeface="CFAUNH+MS-UIGothic"/>
              </a:rPr>
              <a:t>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FFFFFF"/>
                </a:solidFill>
                <a:latin typeface="CFAUNH+MS-UIGothic"/>
                <a:cs typeface="CFAUNH+MS-UIGothic"/>
              </a:rPr>
              <a:t>提供更好的出行体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验</a:t>
            </a:r>
            <a:r>
              <a:rPr sz="1350">
                <a:solidFill>
                  <a:srgbClr val="FFFFFF"/>
                </a:solidFill>
                <a:latin typeface="CFAUNH+MS-UIGothic"/>
                <a:cs typeface="CFAUNH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68035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A7EC"/>
                </a:solidFill>
                <a:latin typeface="TWULHQ+APGGLV+MicrosoftYaHei-Bold"/>
                <a:cs typeface="TWULHQ+APGGLV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33500" y="3116881"/>
            <a:ext cx="4606899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FFA7EC"/>
                </a:solidFill>
                <a:latin typeface="CFAUNH+MS-UIGothic"/>
                <a:cs typeface="CFAUNH+MS-UIGothic"/>
              </a:rPr>
              <a:t>城市道路通行能力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1341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CFAUNH+MS-UIGothic"/>
                <a:cs typeface="CFAUNH+MS-UIGothic"/>
              </a:rPr>
              <a:t>道路通行能力的定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9970FC"/>
                </a:solidFill>
                <a:latin typeface="CFAUNH+MS-UIGothic"/>
                <a:cs typeface="CFAUNH+MS-UIGothic"/>
              </a:rPr>
              <a:t>与影响因素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2092318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970FC"/>
                </a:solidFill>
                <a:latin typeface="CFAUNH+MS-UIGothic"/>
                <a:cs typeface="CFAUNH+MS-UIGothic"/>
              </a:rPr>
              <a:t>道路通行能力的定</a:t>
            </a:r>
            <a:r>
              <a:rPr sz="1550">
                <a:solidFill>
                  <a:srgbClr val="9970FC"/>
                </a:solidFill>
                <a:latin typeface="SimSun"/>
                <a:cs typeface="SimSun"/>
              </a:rPr>
              <a:t> 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CFAUNH+MS-UIGothic"/>
                <a:cs typeface="CFAUNH+MS-UIGothic"/>
              </a:rPr>
              <a:t>影响因素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088444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CFAUNH+MS-UIGothic"/>
                <a:cs typeface="CFAUNH+MS-UIGothic"/>
              </a:rPr>
              <a:t>道路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设计</a:t>
            </a:r>
            <a:r>
              <a:rPr sz="1350">
                <a:solidFill>
                  <a:srgbClr val="FFFFFF"/>
                </a:solidFill>
                <a:latin typeface="CFAUNH+MS-UIGothic"/>
                <a:cs typeface="CFAUNH+MS-UIGothic"/>
              </a:rPr>
              <a:t>、交通流量、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车辆类</a:t>
            </a:r>
            <a:r>
              <a:rPr sz="1350">
                <a:solidFill>
                  <a:srgbClr val="FFFFFF"/>
                </a:solidFill>
                <a:latin typeface="CFAUNH+MS-UIGothic"/>
                <a:cs typeface="CFAUNH+MS-UIGothic"/>
              </a:rPr>
              <a:t>型、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驾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驶员</a:t>
            </a:r>
            <a:r>
              <a:rPr sz="1350">
                <a:solidFill>
                  <a:srgbClr val="FFFFFF"/>
                </a:solidFill>
                <a:latin typeface="CFAUNH+MS-UIGothic"/>
                <a:cs typeface="CFAUNH+MS-UIGothic"/>
              </a:rPr>
              <a:t>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CFAUNH+MS-UIGothic"/>
                <a:cs typeface="CFAUNH+MS-UIGothic"/>
              </a:rPr>
              <a:t>、交通管理等因素都会影响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CFAUNH+MS-UIGothic"/>
                <a:cs typeface="CFAUNH+MS-UIGothic"/>
              </a:rPr>
              <a:t>道路通行能力。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CFAUNH+MS-UIGothic"/>
                <a:cs typeface="CFAUNH+MS-UIGothic"/>
              </a:rPr>
              <a:t>道路通行能力的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评</a:t>
            </a:r>
            <a:r>
              <a:rPr sz="3000">
                <a:solidFill>
                  <a:srgbClr val="9970FC"/>
                </a:solidFill>
                <a:latin typeface="CFAUNH+MS-UIGothic"/>
                <a:cs typeface="CFAUNH+MS-UIGothic"/>
              </a:rPr>
              <a:t>估方法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93620" y="170995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实测</a:t>
            </a:r>
            <a:r>
              <a:rPr sz="2000">
                <a:solidFill>
                  <a:srgbClr val="FFFDFD"/>
                </a:solidFill>
                <a:latin typeface="CFAUNH+MS-UIGothic"/>
                <a:cs typeface="CFAUNH+MS-UIGothic"/>
              </a:rPr>
              <a:t>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083675" y="170995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经验</a:t>
            </a:r>
            <a:r>
              <a:rPr sz="2000">
                <a:solidFill>
                  <a:srgbClr val="FFFDFD"/>
                </a:solidFill>
                <a:latin typeface="CFAUNH+MS-UIGothic"/>
                <a:cs typeface="CFAUNH+MS-UIGothic"/>
              </a:rPr>
              <a:t>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452742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FAUNH+MS-UIGothic"/>
                <a:cs typeface="CFAUNH+MS-UIGothic"/>
              </a:rPr>
              <a:t>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过实</a:t>
            </a:r>
            <a:r>
              <a:rPr sz="1500">
                <a:solidFill>
                  <a:srgbClr val="FFFDFD"/>
                </a:solidFill>
                <a:latin typeface="CFAUNH+MS-UIGothic"/>
                <a:cs typeface="CFAUNH+MS-UIGothic"/>
              </a:rPr>
              <a:t>地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观测</a:t>
            </a:r>
            <a:r>
              <a:rPr sz="1500">
                <a:solidFill>
                  <a:srgbClr val="FFFDFD"/>
                </a:solidFill>
                <a:latin typeface="CFAUNH+MS-UIGothic"/>
                <a:cs typeface="CFAUNH+MS-UIGothic"/>
              </a:rPr>
              <a:t>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记录</a:t>
            </a:r>
            <a:r>
              <a:rPr sz="1500">
                <a:solidFill>
                  <a:srgbClr val="FFFDFD"/>
                </a:solidFill>
                <a:latin typeface="CFAUNH+MS-UIGothic"/>
                <a:cs typeface="CFAUNH+MS-UIGothic"/>
              </a:rPr>
              <a:t>道路上的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车辆</a:t>
            </a:r>
            <a:r>
              <a:rPr sz="1500">
                <a:solidFill>
                  <a:srgbClr val="FFFDFD"/>
                </a:solidFill>
                <a:latin typeface="CFAUNH+MS-UIGothic"/>
                <a:cs typeface="CFAUNH+MS-UIGothic"/>
              </a:rPr>
              <a:t>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驶</a:t>
            </a:r>
            <a:r>
              <a:rPr sz="1500">
                <a:solidFill>
                  <a:srgbClr val="FFFDFD"/>
                </a:solidFill>
                <a:latin typeface="CFAUNH+MS-UIGothic"/>
                <a:cs typeface="CFAUNH+MS-UIGothic"/>
              </a:rPr>
              <a:t>情况，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FFFDFD"/>
                </a:solidFill>
                <a:latin typeface="CFAUNH+MS-UIGothic"/>
                <a:cs typeface="CFAUNH+MS-UIGothic"/>
              </a:rPr>
              <a:t>算出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单</a:t>
            </a:r>
            <a:r>
              <a:rPr sz="1500">
                <a:solidFill>
                  <a:srgbClr val="FFFDFD"/>
                </a:solidFill>
                <a:latin typeface="CFAUNH+MS-UIGothic"/>
                <a:cs typeface="CFAUNH+MS-UIGothic"/>
              </a:rPr>
              <a:t>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FFFDFD"/>
                </a:solidFill>
                <a:latin typeface="CFAUNH+MS-UIGothic"/>
                <a:cs typeface="CFAUNH+MS-UIGothic"/>
              </a:rPr>
              <a:t>内的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车辆</a:t>
            </a:r>
            <a:r>
              <a:rPr sz="1500">
                <a:solidFill>
                  <a:srgbClr val="FFFDFD"/>
                </a:solidFill>
                <a:latin typeface="CFAUNH+MS-UIGothic"/>
                <a:cs typeface="CFAUNH+MS-UIGothic"/>
              </a:rPr>
              <a:t>通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CFAUNH+MS-UIGothic"/>
                <a:cs typeface="CFAUNH+MS-UIGothic"/>
              </a:rPr>
              <a:t>数，以此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FFDFD"/>
                </a:solidFill>
                <a:latin typeface="CFAUNH+MS-UIGothic"/>
                <a:cs typeface="CFAUNH+MS-UIGothic"/>
              </a:rPr>
              <a:t>估道路通行能力。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624192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FAUNH+MS-UIGothic"/>
                <a:cs typeface="CFAUNH+MS-UIGothic"/>
              </a:rPr>
              <a:t>根据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历</a:t>
            </a:r>
            <a:r>
              <a:rPr sz="1500">
                <a:solidFill>
                  <a:srgbClr val="FFFDFD"/>
                </a:solidFill>
                <a:latin typeface="CFAUNH+MS-UIGothic"/>
                <a:cs typeface="CFAUNH+MS-UIGothic"/>
              </a:rPr>
              <a:t>史数据和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经验</a:t>
            </a:r>
            <a:r>
              <a:rPr sz="1500">
                <a:solidFill>
                  <a:srgbClr val="FFFDFD"/>
                </a:solidFill>
                <a:latin typeface="CFAUNH+MS-UIGothic"/>
                <a:cs typeface="CFAUNH+MS-UIGothic"/>
              </a:rPr>
              <a:t>公式，推算出道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FAUNH+MS-UIGothic"/>
                <a:cs typeface="CFAUNH+MS-UIGothic"/>
              </a:rPr>
              <a:t>路通行能力的大致数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FFFDFD"/>
                </a:solidFill>
                <a:latin typeface="CFAUNH+MS-UIGothic"/>
                <a:cs typeface="CFAUNH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688329" y="385371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CFAUNH+MS-UIGothic"/>
                <a:cs typeface="CFAUNH+MS-UIGothic"/>
              </a:rPr>
              <a:t>模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拟</a:t>
            </a:r>
            <a:r>
              <a:rPr sz="2000">
                <a:solidFill>
                  <a:srgbClr val="FFFDFD"/>
                </a:solidFill>
                <a:latin typeface="CFAUNH+MS-UIGothic"/>
                <a:cs typeface="CFAUNH+MS-UIGothic"/>
              </a:rPr>
              <a:t>法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597138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FAUNH+MS-UIGothic"/>
                <a:cs typeface="CFAUNH+MS-UIGothic"/>
              </a:rPr>
              <a:t>利用交通仿真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软</a:t>
            </a:r>
            <a:r>
              <a:rPr sz="1500">
                <a:solidFill>
                  <a:srgbClr val="FFFDFD"/>
                </a:solidFill>
                <a:latin typeface="CFAUNH+MS-UIGothic"/>
                <a:cs typeface="CFAUNH+MS-UIGothic"/>
              </a:rPr>
              <a:t>件模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拟</a:t>
            </a:r>
            <a:r>
              <a:rPr sz="1500">
                <a:solidFill>
                  <a:srgbClr val="FFFDFD"/>
                </a:solidFill>
                <a:latin typeface="CFAUNH+MS-UIGothic"/>
                <a:cs typeface="CFAUNH+MS-UIGothic"/>
              </a:rPr>
              <a:t>道路交通流，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FAUNH+MS-UIGothic"/>
                <a:cs typeface="CFAUNH+MS-UIGothic"/>
              </a:rPr>
              <a:t>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过调</a:t>
            </a:r>
            <a:r>
              <a:rPr sz="1500">
                <a:solidFill>
                  <a:srgbClr val="FFFDFD"/>
                </a:solidFill>
                <a:latin typeface="CFAUNH+MS-UIGothic"/>
                <a:cs typeface="CFAUNH+MS-UIGothic"/>
              </a:rPr>
              <a:t>整不同参数来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FFDFD"/>
                </a:solidFill>
                <a:latin typeface="CFAUNH+MS-UIGothic"/>
                <a:cs typeface="CFAUNH+MS-UIGothic"/>
              </a:rPr>
              <a:t>估道路通行能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FAUNH+MS-UIGothic"/>
                <a:cs typeface="CFAUNH+MS-UIGothic"/>
              </a:rPr>
              <a:t>力。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CFAUNH+MS-UIGothic"/>
                <a:cs typeface="CFAUNH+MS-UIGothic"/>
              </a:rPr>
              <a:t>提高城市道路通行能力的策略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LMVKLW+TAOJWK+MicrosoftYaHei"/>
                <a:cs typeface="LMVKLW+TAOJWK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LMVKLW+TAOJWK+MicrosoftYaHei"/>
                <a:cs typeface="LMVKLW+TAOJWK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LMVKLW+TAOJWK+MicrosoftYaHei"/>
                <a:cs typeface="LMVKLW+TAOJWK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LMVKLW+TAOJWK+MicrosoftYaHei"/>
                <a:cs typeface="LMVKLW+TAOJWK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476375" y="4788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970FC"/>
                </a:solidFill>
                <a:latin typeface="SimSun"/>
                <a:cs typeface="SimSun"/>
              </a:rPr>
              <a:t>优</a:t>
            </a:r>
            <a:r>
              <a:rPr sz="1550" spc="25">
                <a:solidFill>
                  <a:srgbClr val="9970FC"/>
                </a:solidFill>
                <a:latin typeface="CFAUNH+MS-UIGothic"/>
                <a:cs typeface="CFAUNH+MS-UIGothic"/>
              </a:rPr>
              <a:t>化道路</a:t>
            </a:r>
            <a:r>
              <a:rPr sz="1550" spc="25">
                <a:solidFill>
                  <a:srgbClr val="9970FC"/>
                </a:solidFill>
                <a:latin typeface="SimSun"/>
                <a:cs typeface="SimSun"/>
              </a:rPr>
              <a:t>设计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183379" y="4788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970FC"/>
                </a:solidFill>
                <a:latin typeface="CFAUNH+MS-UIGothic"/>
                <a:cs typeface="CFAUNH+MS-UIGothic"/>
              </a:rPr>
              <a:t>加</a:t>
            </a:r>
            <a:r>
              <a:rPr sz="1550" spc="25">
                <a:solidFill>
                  <a:srgbClr val="9970FC"/>
                </a:solidFill>
                <a:latin typeface="SimSun"/>
                <a:cs typeface="SimSun"/>
              </a:rPr>
              <a:t>强</a:t>
            </a:r>
            <a:r>
              <a:rPr sz="1550" spc="25">
                <a:solidFill>
                  <a:srgbClr val="9970FC"/>
                </a:solidFill>
                <a:latin typeface="CFAUNH+MS-UIGothic"/>
                <a:cs typeface="CFAUNH+MS-UIGothic"/>
              </a:rPr>
              <a:t>交通管理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828155" y="4788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970FC"/>
                </a:solidFill>
                <a:latin typeface="CFAUNH+MS-UIGothic"/>
                <a:cs typeface="CFAUNH+MS-UIGothic"/>
              </a:rPr>
              <a:t>推广公共交通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334500" y="4788530"/>
            <a:ext cx="18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970FC"/>
                </a:solidFill>
                <a:latin typeface="CFAUNH+MS-UIGothic"/>
                <a:cs typeface="CFAUNH+MS-UIGothic"/>
              </a:rPr>
              <a:t>建</a:t>
            </a:r>
            <a:r>
              <a:rPr sz="1550" spc="25">
                <a:solidFill>
                  <a:srgbClr val="9970FC"/>
                </a:solidFill>
                <a:latin typeface="SimSun"/>
                <a:cs typeface="SimSun"/>
              </a:rPr>
              <a:t>设</a:t>
            </a:r>
            <a:r>
              <a:rPr sz="1550" spc="25">
                <a:solidFill>
                  <a:srgbClr val="9970FC"/>
                </a:solidFill>
                <a:latin typeface="CFAUNH+MS-UIGothic"/>
                <a:cs typeface="CFAUNH+MS-UIGothic"/>
              </a:rPr>
              <a:t>智能交通系</a:t>
            </a:r>
            <a:r>
              <a:rPr sz="1550">
                <a:solidFill>
                  <a:srgbClr val="9970FC"/>
                </a:solidFill>
                <a:latin typeface="SimSun"/>
                <a:cs typeface="SimSun"/>
              </a:rPr>
              <a:t>统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https://d.book118.com/867044152021006054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SimSun</vt:lpstr>
      <vt:lpstr>CFAUNH+MS-UIGothic</vt:lpstr>
      <vt:lpstr>JJLIUK+WGNVSG+ArialMT</vt:lpstr>
      <vt:lpstr>Times New Roman</vt:lpstr>
      <vt:lpstr>TWULHQ+APGGLV+MicrosoftYaHei-Bold</vt:lpstr>
      <vt:lpstr>LMVKLW+TAOJWK+MicrosoftYaHei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2024-09-28T07:31:27.508</cp:lastPrinted>
  <dcterms:created xsi:type="dcterms:W3CDTF">2024-09-27T23:31:27Z</dcterms:created>
  <dcterms:modified xsi:type="dcterms:W3CDTF">2024-09-27T23:31:28Z</dcterms:modified>
</cp:coreProperties>
</file>