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2C65BBF-AF80-4305-AB80-2098620A59A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0C3D98-F8B1-48FC-8D2E-A69547611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61288E-01AA-4DF4-81F8-BA10C51A8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54DA38-946E-4901-BCC7-DB799F30F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257B6D-A483-4E01-98FA-C2E78290E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C51D54-4674-43ED-B1CE-CDA94BE6DD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0A1CD8-ECF6-4702-AD9A-D21688F62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34E9D4-73F1-46E1-A741-498A8A8904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304CB-8EDB-4EDF-854A-BC0D92C9B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FF676-88E1-4655-8F51-0BEE971CE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2DF0E-85E8-41F7-9F21-3D2238AF4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885A6-F6E7-4C6E-B853-A30D40108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C2DEF54-455E-482B-A7FB-F0D9A0C9241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60E9CAB-8FDC-467B-A385-8CCDEE2B131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0401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企业风险管理如何应对法规风险</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法规风险的特点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企业风险管理与法规风险的结合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案例分析与应用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风险管理工具与技术</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企业风险管理是指企业为提高经营效益和避免风险，通过对各种风险进行识别、评估、处理和监控的一种管理活动。有效的风险管理可以帮助企业提高经营效率，保护企业资产，维护企业声誉。</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通过有效的风险管理，企业可以提高经营效率，降低经营风险。</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提高经营效率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风险管理有助于保护企业的资产，防止受到损失和破坏。</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保护企业资产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良好的风险管理可以帮助企业维护其声誉，增强市场竞争力。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维护企业声誉</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良好的风险管理可以提升企业形象，增加投资者和消费者的信任度。</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提升企业形象</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持续性</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风险管理是一个持续性的过程，要不断更新和完善风险管理机制。</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整体性</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风险管理应该是企业整体战略的一部分，与企业目标和价值观保持一致。</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风险导向</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企业的决策和行动应该是基于风险导向的，即考虑风险的可能影响和后果。</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企业风险管理的基本原则</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全员参与</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风险管理需要全员参与，每个员工都应该意识到风险管理的重要性。</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企业风险管理的框架</a:t>
            </a:r>
            <a:endParaRPr lang="en-US" sz="3500" b="0" strike="noStrike" spc="-1">
              <a:solidFill>
                <a:srgbClr val="000000"/>
              </a:solidFill>
              <a:latin typeface="Arial"/>
            </a:endParaRPr>
          </a:p>
        </p:txBody>
      </p:sp>
      <p:sp>
        <p:nvSpPr>
          <p:cNvPr id="1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框架包括风险识别、风险评估、风险应对和风险监控等环节。风险识别是指识别潜在风险源，风险评估是评估风险的可能性和影响程度，风险应对是制定应对措施和方案，风险监控是跟踪和监控风险的发展和变化。</a:t>
            </a:r>
            <a:endParaRPr lang="en-US" sz="2500" b="0" strike="noStrike" spc="-1">
              <a:solidFill>
                <a:srgbClr val="000000"/>
              </a:solidFill>
              <a:latin typeface="Arial"/>
            </a:endParaRPr>
          </a:p>
        </p:txBody>
      </p:sp>
      <p:sp>
        <p:nvSpPr>
          <p:cNvPr id="1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法规风险的特点</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法规风险的概念</a:t>
            </a:r>
            <a:endParaRPr lang="en-US" sz="3500" b="0" strike="noStrike" spc="-1">
              <a:solidFill>
                <a:srgbClr val="000000"/>
              </a:solidFill>
              <a:latin typeface="Arial"/>
            </a:endParaRPr>
          </a:p>
        </p:txBody>
      </p:sp>
      <p:sp>
        <p:nvSpPr>
          <p:cNvPr id="11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法规风险是指企业由于法律法规变化导致的违规行为所带来的潜在风险。</a:t>
            </a:r>
            <a:endParaRPr lang="en-US" sz="2500" b="0" strike="noStrike" spc="-1">
              <a:solidFill>
                <a:srgbClr val="000000"/>
              </a:solidFill>
              <a:latin typeface="Arial"/>
            </a:endParaRPr>
          </a:p>
        </p:txBody>
      </p:sp>
      <p:sp>
        <p:nvSpPr>
          <p:cNvPr id="1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法规风险的特点</a:t>
            </a:r>
            <a:endParaRPr lang="en-US" sz="3600" b="0" strike="noStrike" spc="-1">
              <a:solidFill>
                <a:schemeClr val="dk1"/>
              </a:solidFill>
              <a:latin typeface="Arial"/>
            </a:endParaRPr>
          </a:p>
        </p:txBody>
      </p:sp>
      <p:sp>
        <p:nvSpPr>
          <p:cNvPr id="11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法规的变化不可预测</a:t>
            </a:r>
            <a:endParaRPr lang="en-US" sz="1500" b="0" strike="noStrike" spc="-1">
              <a:solidFill>
                <a:srgbClr val="000000"/>
              </a:solidFill>
              <a:latin typeface="Arial"/>
            </a:endParaRPr>
          </a:p>
        </p:txBody>
      </p:sp>
      <p:sp>
        <p:nvSpPr>
          <p:cNvPr id="11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不确定性</a:t>
            </a:r>
            <a:endParaRPr lang="en-US" sz="2200" b="0" strike="noStrike" spc="-1">
              <a:solidFill>
                <a:srgbClr val="000000"/>
              </a:solidFill>
              <a:latin typeface="Arial"/>
            </a:endParaRPr>
          </a:p>
        </p:txBody>
      </p:sp>
      <p:sp>
        <p:nvSpPr>
          <p:cNvPr id="12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不同法规针对不同领域</a:t>
            </a:r>
            <a:endParaRPr lang="en-US" sz="1500" b="0" strike="noStrike" spc="-1">
              <a:solidFill>
                <a:srgbClr val="000000"/>
              </a:solidFill>
              <a:latin typeface="Arial"/>
            </a:endParaRPr>
          </a:p>
        </p:txBody>
      </p:sp>
      <p:sp>
        <p:nvSpPr>
          <p:cNvPr id="12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多样性</a:t>
            </a:r>
            <a:endParaRPr lang="en-US" sz="2200" b="0" strike="noStrike" spc="-1">
              <a:solidFill>
                <a:srgbClr val="000000"/>
              </a:solidFill>
              <a:latin typeface="Arial"/>
            </a:endParaRPr>
          </a:p>
        </p:txBody>
      </p:sp>
      <p:sp>
        <p:nvSpPr>
          <p:cNvPr id="12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涉及企业方方面面</a:t>
            </a:r>
            <a:endParaRPr lang="en-US" sz="1500" b="0" strike="noStrike" spc="-1">
              <a:solidFill>
                <a:srgbClr val="000000"/>
              </a:solidFill>
              <a:latin typeface="Arial"/>
            </a:endParaRPr>
          </a:p>
        </p:txBody>
      </p:sp>
      <p:sp>
        <p:nvSpPr>
          <p:cNvPr id="12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全面性</a:t>
            </a:r>
            <a:endParaRPr lang="en-US" sz="2200" b="0" strike="noStrike" spc="-1">
              <a:solidFill>
                <a:srgbClr val="000000"/>
              </a:solidFill>
              <a:latin typeface="Arial"/>
            </a:endParaRPr>
          </a:p>
        </p:txBody>
      </p:sp>
      <p:sp>
        <p:nvSpPr>
          <p:cNvPr id="12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法规风险的来源</a:t>
            </a:r>
            <a:endParaRPr lang="en-US" sz="3500" b="0" strike="noStrike" spc="-1">
              <a:solidFill>
                <a:srgbClr val="000000"/>
              </a:solidFill>
              <a:latin typeface="Arial"/>
            </a:endParaRPr>
          </a:p>
        </p:txBody>
      </p:sp>
      <p:sp>
        <p:nvSpPr>
          <p:cNvPr id="12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法规风险的来源包括国家法律法规、行业规范、地方政府政策等多方面因素。</a:t>
            </a:r>
            <a:endParaRPr lang="en-US" sz="2500" b="0" strike="noStrike" spc="-1">
              <a:solidFill>
                <a:srgbClr val="000000"/>
              </a:solidFill>
              <a:latin typeface="Arial"/>
            </a:endParaRPr>
          </a:p>
        </p:txBody>
      </p:sp>
      <p:sp>
        <p:nvSpPr>
          <p:cNvPr id="12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法规风险的影响</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可能导致经营困难</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企业经营受损</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可能影响企业声誉</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形象受损</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可能导致财务困境</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财务风险增加</a:t>
            </a:r>
            <a:endParaRPr lang="en-US" sz="3000" b="0" strike="noStrike" spc="-1">
              <a:solidFill>
                <a:srgbClr val="000000"/>
              </a:solidFill>
              <a:latin typeface="Arial"/>
            </a:endParaRPr>
          </a:p>
        </p:txBody>
      </p:sp>
      <p:sp>
        <p:nvSpPr>
          <p:cNvPr id="13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财务风险增加</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资金链断裂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债务问题</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形象受损</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影响招聘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影响合作伙伴关系</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法规风险的影响比较</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企业经营受损</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降低效率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损失客户</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企业风险管理与法规风险的结合</a:t>
            </a:r>
            <a:endParaRPr lang="en-US" sz="3600" b="0" strike="noStrike" spc="-1">
              <a:solidFill>
                <a:schemeClr val="dk1"/>
              </a:solidFill>
              <a:latin typeface="Arial"/>
            </a:endParaRPr>
          </a:p>
        </p:txBody>
      </p:sp>
      <p:sp>
        <p:nvSpPr>
          <p:cNvPr id="1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企业风险管理理念与法规风险的融合</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企业风险管理需考虑法规风险</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合规视为企业风险管理基础</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将法规风险纳入风险管理范畴</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风险管理融入合规</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通过风险识别有效应对法规风险</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风险识别与合规</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合规培训</a:t>
            </a:r>
            <a:endParaRPr lang="en-US" sz="2200" b="0" strike="noStrike" spc="-1">
              <a:solidFill>
                <a:srgbClr val="000000"/>
              </a:solidFill>
              <a:latin typeface="Arial"/>
            </a:endParaRPr>
          </a:p>
        </p:txBody>
      </p:sp>
      <p:sp>
        <p:nvSpPr>
          <p:cNvPr id="16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员工合规意识培训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管理层合规责任强调</a:t>
            </a:r>
            <a:endParaRPr lang="en-US" sz="1500" b="0" strike="noStrike" spc="-1">
              <a:solidFill>
                <a:srgbClr val="000000"/>
              </a:solidFill>
              <a:latin typeface="Arial"/>
            </a:endParaRPr>
          </a:p>
        </p:txBody>
      </p:sp>
      <p:sp>
        <p:nvSpPr>
          <p:cNvPr id="16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风险管理流程优化</a:t>
            </a:r>
            <a:endParaRPr lang="en-US" sz="2200" b="0" strike="noStrike" spc="-1">
              <a:solidFill>
                <a:srgbClr val="000000"/>
              </a:solidFill>
              <a:latin typeface="Arial"/>
            </a:endParaRPr>
          </a:p>
        </p:txBody>
      </p:sp>
      <p:sp>
        <p:nvSpPr>
          <p:cNvPr id="17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审查反馈机制建立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风险排查工作制度化</a:t>
            </a:r>
            <a:endParaRPr lang="en-US" sz="1500" b="0" strike="noStrike" spc="-1">
              <a:solidFill>
                <a:srgbClr val="000000"/>
              </a:solidFill>
              <a:latin typeface="Arial"/>
            </a:endParaRPr>
          </a:p>
        </p:txBody>
      </p:sp>
      <p:sp>
        <p:nvSpPr>
          <p:cNvPr id="17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监督与反馈</a:t>
            </a:r>
            <a:endParaRPr lang="en-US" sz="2200" b="0" strike="noStrike" spc="-1">
              <a:solidFill>
                <a:srgbClr val="000000"/>
              </a:solidFill>
              <a:latin typeface="Arial"/>
            </a:endParaRPr>
          </a:p>
        </p:txBody>
      </p:sp>
      <p:sp>
        <p:nvSpPr>
          <p:cNvPr id="17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独立监督机构参与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违规事件有效沟通处理</a:t>
            </a:r>
            <a:endParaRPr lang="en-US" sz="1500" b="0" strike="noStrike" spc="-1">
              <a:solidFill>
                <a:srgbClr val="000000"/>
              </a:solidFill>
              <a:latin typeface="Arial"/>
            </a:endParaRPr>
          </a:p>
        </p:txBody>
      </p:sp>
      <p:sp>
        <p:nvSpPr>
          <p:cNvPr id="17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企业风险管理体系与法规风险的对接</a:t>
            </a:r>
            <a:endParaRPr lang="en-US" sz="3600" b="0" strike="noStrike" spc="-1">
              <a:solidFill>
                <a:schemeClr val="dk1"/>
              </a:solidFill>
              <a:latin typeface="Arial"/>
            </a:endParaRPr>
          </a:p>
        </p:txBody>
      </p:sp>
      <p:sp>
        <p:nvSpPr>
          <p:cNvPr id="17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建立法规风险管理机制</a:t>
            </a:r>
            <a:endParaRPr lang="en-US" sz="2200" b="0" strike="noStrike" spc="-1">
              <a:solidFill>
                <a:srgbClr val="000000"/>
              </a:solidFill>
              <a:latin typeface="Arial"/>
            </a:endParaRPr>
          </a:p>
        </p:txBody>
      </p:sp>
      <p:sp>
        <p:nvSpPr>
          <p:cNvPr id="17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纳入合规要求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定期审查更新制度</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企业风险管理工具与法规风险的应对</a:t>
            </a:r>
            <a:endParaRPr lang="en-US" sz="3500" b="0" strike="noStrike" spc="-1">
              <a:solidFill>
                <a:srgbClr val="000000"/>
              </a:solidFill>
              <a:latin typeface="Arial"/>
            </a:endParaRPr>
          </a:p>
        </p:txBody>
      </p:sp>
      <p:sp>
        <p:nvSpPr>
          <p:cNvPr id="18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企业可以通过制定合规培训计划，加强内部风险识别体系，以及建立健全的审查制度，有效地应对法规风险，确保业务合规运转。</a:t>
            </a:r>
            <a:endParaRPr lang="en-US" sz="2500" b="0" strike="noStrike" spc="-1">
              <a:solidFill>
                <a:srgbClr val="000000"/>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企业风险管理经验与法规风险的总结</a:t>
            </a:r>
            <a:endParaRPr lang="en-US" sz="3600" b="0" strike="noStrike" spc="-1">
              <a:solidFill>
                <a:schemeClr val="dk1"/>
              </a:solidFill>
              <a:latin typeface="Arial"/>
            </a:endParaRPr>
          </a:p>
        </p:txBody>
      </p:sp>
      <p:sp>
        <p:nvSpPr>
          <p:cNvPr id="1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根据案例总结法规风险应对有效方法</a:t>
            </a:r>
            <a:endParaRPr lang="en-US" sz="2000" b="0" strike="noStrike" spc="-1">
              <a:solidFill>
                <a:srgbClr val="000000"/>
              </a:solidFill>
              <a:latin typeface="Arial"/>
            </a:endParaRPr>
          </a:p>
        </p:txBody>
      </p:sp>
      <p:sp>
        <p:nvSpPr>
          <p:cNvPr id="1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实践经验总结</a:t>
            </a:r>
            <a:endParaRPr lang="en-US" sz="3000" b="0" strike="noStrike" spc="-1">
              <a:solidFill>
                <a:srgbClr val="000000"/>
              </a:solidFill>
              <a:latin typeface="Arial"/>
            </a:endParaRPr>
          </a:p>
        </p:txBody>
      </p:sp>
      <p:sp>
        <p:nvSpPr>
          <p:cNvPr id="1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确保法规风险对业务运营影响最小化</a:t>
            </a:r>
            <a:endParaRPr lang="en-US" sz="2000" b="0" strike="noStrike" spc="-1">
              <a:solidFill>
                <a:srgbClr val="000000"/>
              </a:solidFill>
              <a:latin typeface="Arial"/>
            </a:endParaRPr>
          </a:p>
        </p:txBody>
      </p:sp>
      <p:sp>
        <p:nvSpPr>
          <p:cNvPr id="1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业务运营安全</a:t>
            </a:r>
            <a:endParaRPr lang="en-US" sz="3000" b="0" strike="noStrike" spc="-1">
              <a:solidFill>
                <a:srgbClr val="000000"/>
              </a:solidFill>
              <a:latin typeface="Arial"/>
            </a:endParaRPr>
          </a:p>
        </p:txBody>
      </p:sp>
      <p:sp>
        <p:nvSpPr>
          <p:cNvPr id="1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持续改进法规风险管理机制</a:t>
            </a:r>
            <a:endParaRPr lang="en-US" sz="2000" b="0" strike="noStrike" spc="-1">
              <a:solidFill>
                <a:srgbClr val="000000"/>
              </a:solidFill>
              <a:latin typeface="Arial"/>
            </a:endParaRPr>
          </a:p>
        </p:txBody>
      </p:sp>
      <p:sp>
        <p:nvSpPr>
          <p:cNvPr id="1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管理机制完善</a:t>
            </a:r>
            <a:endParaRPr lang="en-US" sz="3000" b="0" strike="noStrike" spc="-1">
              <a:solidFill>
                <a:srgbClr val="000000"/>
              </a:solidFill>
              <a:latin typeface="Arial"/>
            </a:endParaRPr>
          </a:p>
        </p:txBody>
      </p:sp>
      <p:sp>
        <p:nvSpPr>
          <p:cNvPr id="19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案例分析与应用</a:t>
            </a:r>
            <a:endParaRPr lang="en-US" sz="36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企业因未合规受到行政处罚</a:t>
            </a:r>
            <a:endParaRPr lang="en-US" sz="3500" b="0" strike="noStrike" spc="-1">
              <a:solidFill>
                <a:srgbClr val="000000"/>
              </a:solidFill>
              <a:latin typeface="Arial"/>
            </a:endParaRPr>
          </a:p>
        </p:txBody>
      </p:sp>
      <p:sp>
        <p:nvSpPr>
          <p:cNvPr id="19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案例一中，我们将讨论一家企业因未遵守相关法规而遭受行政处罚的情况。通过分析其原因和教训，可以深刻认识到合规的重要性，以避免类似事件再次发生。</a:t>
            </a:r>
            <a:endParaRPr lang="en-US" sz="2500" b="0" strike="noStrike" spc="-1">
              <a:solidFill>
                <a:srgbClr val="000000"/>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https://d.book118.com/867104016011006055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企业风险管理如何应对法规风险</vt:lpstr>
      <vt:lpstr>目录</vt:lpstr>
      <vt:lpstr>第一章 企业风险管理概述</vt:lpstr>
      <vt:lpstr> </vt:lpstr>
      <vt:lpstr>企业风险管理的重要性</vt:lpstr>
      <vt:lpstr>企业风险管理的基本原则</vt:lpstr>
      <vt:lpstr> </vt:lpstr>
      <vt:lpstr>第二章 法规风险的特点</vt:lpstr>
      <vt:lpstr> </vt:lpstr>
      <vt:lpstr>法规风险的特点</vt:lpstr>
      <vt:lpstr> </vt:lpstr>
      <vt:lpstr>法规风险的影响</vt:lpstr>
      <vt:lpstr>法规风险的影响比较</vt:lpstr>
      <vt:lpstr>第3章 企业风险管理与法规风险的结合</vt:lpstr>
      <vt:lpstr>企业风险管理理念与法规风险的融合</vt:lpstr>
      <vt:lpstr>企业风险管理体系与法规风险的对接</vt:lpstr>
      <vt:lpstr> </vt:lpstr>
      <vt:lpstr>企业风险管理经验与法规风险的总结</vt:lpstr>
      <vt:lpstr>第四章 案例分析与应用</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2024-09-29T14:16:49.436</cp:lastPrinted>
  <dcterms:created xsi:type="dcterms:W3CDTF">2024-09-29T06:16:49Z</dcterms:created>
  <dcterms:modified xsi:type="dcterms:W3CDTF">2024-09-29T06:16:51Z</dcterms:modified>
</cp:coreProperties>
</file>