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4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845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243A6-3544-46E9-BFA3-5B66DE254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BFEDF-6F40-4AE7-A9A2-5CE756D18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414A2-1D5F-485A-ADB0-991AB6420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7A65C-E19A-4B1E-80D9-A7AF14A74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6E0AF5-79B6-488C-BFA6-EC5BBE669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EC8C29-9EBA-4872-9B38-7FF520672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E0602D-5E3A-4498-8CB6-F047E0EB4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EF1C3-BB94-4BBA-97CE-AEFC2864D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A1BF3-1E87-4535-977B-E82C78044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E2DBE-8B96-4CDA-B267-8D986646C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E5467-0BF8-45BA-A8D4-F17F12A92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436" r:id="rId2"/>
    <p:sldLayoutId id="2147484437" r:id="rId3"/>
    <p:sldLayoutId id="2147484438" r:id="rId4"/>
    <p:sldLayoutId id="2147484439" r:id="rId5"/>
    <p:sldLayoutId id="2147484440" r:id="rId6"/>
    <p:sldLayoutId id="2147484441" r:id="rId7"/>
    <p:sldLayoutId id="2147484442" r:id="rId8"/>
    <p:sldLayoutId id="2147484443" r:id="rId9"/>
    <p:sldLayoutId id="2147484444" r:id="rId10"/>
    <p:sldLayoutId id="214748444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9.xml" /><Relationship Id="rId11" Type="http://schemas.openxmlformats.org/officeDocument/2006/relationships/tags" Target="../tags/tag740.xml" /><Relationship Id="rId12" Type="http://schemas.openxmlformats.org/officeDocument/2006/relationships/tags" Target="../tags/tag741.xml" /><Relationship Id="rId13" Type="http://schemas.openxmlformats.org/officeDocument/2006/relationships/tags" Target="../tags/tag742.xml" /><Relationship Id="rId14" Type="http://schemas.openxmlformats.org/officeDocument/2006/relationships/tags" Target="../tags/tag743.xml" /><Relationship Id="rId15" Type="http://schemas.openxmlformats.org/officeDocument/2006/relationships/tags" Target="../tags/tag744.xml" /><Relationship Id="rId16" Type="http://schemas.openxmlformats.org/officeDocument/2006/relationships/tags" Target="../tags/tag745.xml" /><Relationship Id="rId17" Type="http://schemas.openxmlformats.org/officeDocument/2006/relationships/tags" Target="../tags/tag746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Relationship Id="rId5" Type="http://schemas.openxmlformats.org/officeDocument/2006/relationships/tags" Target="../tags/tag734.xml" /><Relationship Id="rId6" Type="http://schemas.openxmlformats.org/officeDocument/2006/relationships/tags" Target="../tags/tag735.xml" /><Relationship Id="rId7" Type="http://schemas.openxmlformats.org/officeDocument/2006/relationships/tags" Target="../tags/tag736.xml" /><Relationship Id="rId8" Type="http://schemas.openxmlformats.org/officeDocument/2006/relationships/tags" Target="../tags/tag737.xml" /><Relationship Id="rId9" Type="http://schemas.openxmlformats.org/officeDocument/2006/relationships/tags" Target="../tags/tag7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47.xml" /><Relationship Id="rId3" Type="http://schemas.openxmlformats.org/officeDocument/2006/relationships/tags" Target="../tags/tag748.xml" /><Relationship Id="rId4" Type="http://schemas.openxmlformats.org/officeDocument/2006/relationships/tags" Target="../tags/tag749.xml" /><Relationship Id="rId5" Type="http://schemas.openxmlformats.org/officeDocument/2006/relationships/tags" Target="../tags/tag7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9.xml" /><Relationship Id="rId11" Type="http://schemas.openxmlformats.org/officeDocument/2006/relationships/tags" Target="../tags/tag760.xml" /><Relationship Id="rId12" Type="http://schemas.openxmlformats.org/officeDocument/2006/relationships/tags" Target="../tags/tag761.xml" /><Relationship Id="rId13" Type="http://schemas.openxmlformats.org/officeDocument/2006/relationships/tags" Target="../tags/tag762.xml" /><Relationship Id="rId14" Type="http://schemas.openxmlformats.org/officeDocument/2006/relationships/tags" Target="../tags/tag763.xml" /><Relationship Id="rId15" Type="http://schemas.openxmlformats.org/officeDocument/2006/relationships/tags" Target="../tags/tag764.xml" /><Relationship Id="rId16" Type="http://schemas.openxmlformats.org/officeDocument/2006/relationships/tags" Target="../tags/tag765.xml" /><Relationship Id="rId17" Type="http://schemas.openxmlformats.org/officeDocument/2006/relationships/tags" Target="../tags/tag766.xml" /><Relationship Id="rId2" Type="http://schemas.openxmlformats.org/officeDocument/2006/relationships/tags" Target="../tags/tag751.xml" /><Relationship Id="rId3" Type="http://schemas.openxmlformats.org/officeDocument/2006/relationships/tags" Target="../tags/tag752.xml" /><Relationship Id="rId4" Type="http://schemas.openxmlformats.org/officeDocument/2006/relationships/tags" Target="../tags/tag753.xml" /><Relationship Id="rId5" Type="http://schemas.openxmlformats.org/officeDocument/2006/relationships/tags" Target="../tags/tag754.xml" /><Relationship Id="rId6" Type="http://schemas.openxmlformats.org/officeDocument/2006/relationships/tags" Target="../tags/tag755.xml" /><Relationship Id="rId7" Type="http://schemas.openxmlformats.org/officeDocument/2006/relationships/tags" Target="../tags/tag756.xml" /><Relationship Id="rId8" Type="http://schemas.openxmlformats.org/officeDocument/2006/relationships/tags" Target="../tags/tag757.xml" /><Relationship Id="rId9" Type="http://schemas.openxmlformats.org/officeDocument/2006/relationships/tags" Target="../tags/tag7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67.xml" /><Relationship Id="rId3" Type="http://schemas.openxmlformats.org/officeDocument/2006/relationships/tags" Target="../tags/tag768.xml" /><Relationship Id="rId4" Type="http://schemas.openxmlformats.org/officeDocument/2006/relationships/tags" Target="../tags/tag769.xml" /><Relationship Id="rId5" Type="http://schemas.openxmlformats.org/officeDocument/2006/relationships/tags" Target="../tags/tag770.xml" /><Relationship Id="rId6" Type="http://schemas.openxmlformats.org/officeDocument/2006/relationships/tags" Target="../tags/tag771.xml" /><Relationship Id="rId7" Type="http://schemas.openxmlformats.org/officeDocument/2006/relationships/tags" Target="../tags/tag772.xml" /><Relationship Id="rId8" Type="http://schemas.openxmlformats.org/officeDocument/2006/relationships/tags" Target="../tags/tag773.xml" /><Relationship Id="rId9" Type="http://schemas.openxmlformats.org/officeDocument/2006/relationships/tags" Target="../tags/tag7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5.xml" /><Relationship Id="rId3" Type="http://schemas.openxmlformats.org/officeDocument/2006/relationships/tags" Target="../tags/tag776.xml" /><Relationship Id="rId4" Type="http://schemas.openxmlformats.org/officeDocument/2006/relationships/tags" Target="../tags/tag7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78.xml" /><Relationship Id="rId3" Type="http://schemas.openxmlformats.org/officeDocument/2006/relationships/tags" Target="../tags/tag779.xml" /><Relationship Id="rId4" Type="http://schemas.openxmlformats.org/officeDocument/2006/relationships/tags" Target="../tags/tag780.xml" /><Relationship Id="rId5" Type="http://schemas.openxmlformats.org/officeDocument/2006/relationships/tags" Target="../tags/tag7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82.xml" /><Relationship Id="rId3" Type="http://schemas.openxmlformats.org/officeDocument/2006/relationships/tags" Target="../tags/tag783.xml" /><Relationship Id="rId4" Type="http://schemas.openxmlformats.org/officeDocument/2006/relationships/tags" Target="../tags/tag784.xml" /><Relationship Id="rId5" Type="http://schemas.openxmlformats.org/officeDocument/2006/relationships/tags" Target="../tags/tag7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4.xml" /><Relationship Id="rId11" Type="http://schemas.openxmlformats.org/officeDocument/2006/relationships/tags" Target="../tags/tag795.xml" /><Relationship Id="rId12" Type="http://schemas.openxmlformats.org/officeDocument/2006/relationships/tags" Target="../tags/tag796.xml" /><Relationship Id="rId13" Type="http://schemas.openxmlformats.org/officeDocument/2006/relationships/tags" Target="../tags/tag797.xml" /><Relationship Id="rId2" Type="http://schemas.openxmlformats.org/officeDocument/2006/relationships/tags" Target="../tags/tag786.xml" /><Relationship Id="rId3" Type="http://schemas.openxmlformats.org/officeDocument/2006/relationships/tags" Target="../tags/tag787.xml" /><Relationship Id="rId4" Type="http://schemas.openxmlformats.org/officeDocument/2006/relationships/tags" Target="../tags/tag788.xml" /><Relationship Id="rId5" Type="http://schemas.openxmlformats.org/officeDocument/2006/relationships/tags" Target="../tags/tag789.xml" /><Relationship Id="rId6" Type="http://schemas.openxmlformats.org/officeDocument/2006/relationships/tags" Target="../tags/tag790.xml" /><Relationship Id="rId7" Type="http://schemas.openxmlformats.org/officeDocument/2006/relationships/tags" Target="../tags/tag791.xml" /><Relationship Id="rId8" Type="http://schemas.openxmlformats.org/officeDocument/2006/relationships/tags" Target="../tags/tag792.xml" /><Relationship Id="rId9" Type="http://schemas.openxmlformats.org/officeDocument/2006/relationships/tags" Target="../tags/tag7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6.xml" /><Relationship Id="rId11" Type="http://schemas.openxmlformats.org/officeDocument/2006/relationships/tags" Target="../tags/tag807.xml" /><Relationship Id="rId12" Type="http://schemas.openxmlformats.org/officeDocument/2006/relationships/tags" Target="../tags/tag808.xml" /><Relationship Id="rId13" Type="http://schemas.openxmlformats.org/officeDocument/2006/relationships/tags" Target="../tags/tag809.xml" /><Relationship Id="rId14" Type="http://schemas.openxmlformats.org/officeDocument/2006/relationships/tags" Target="../tags/tag810.xml" /><Relationship Id="rId15" Type="http://schemas.openxmlformats.org/officeDocument/2006/relationships/tags" Target="../tags/tag811.xml" /><Relationship Id="rId16" Type="http://schemas.openxmlformats.org/officeDocument/2006/relationships/tags" Target="../tags/tag812.xml" /><Relationship Id="rId17" Type="http://schemas.openxmlformats.org/officeDocument/2006/relationships/tags" Target="../tags/tag813.xml" /><Relationship Id="rId2" Type="http://schemas.openxmlformats.org/officeDocument/2006/relationships/tags" Target="../tags/tag798.xml" /><Relationship Id="rId3" Type="http://schemas.openxmlformats.org/officeDocument/2006/relationships/tags" Target="../tags/tag799.xml" /><Relationship Id="rId4" Type="http://schemas.openxmlformats.org/officeDocument/2006/relationships/tags" Target="../tags/tag800.xml" /><Relationship Id="rId5" Type="http://schemas.openxmlformats.org/officeDocument/2006/relationships/tags" Target="../tags/tag801.xml" /><Relationship Id="rId6" Type="http://schemas.openxmlformats.org/officeDocument/2006/relationships/tags" Target="../tags/tag802.xml" /><Relationship Id="rId7" Type="http://schemas.openxmlformats.org/officeDocument/2006/relationships/tags" Target="../tags/tag803.xml" /><Relationship Id="rId8" Type="http://schemas.openxmlformats.org/officeDocument/2006/relationships/tags" Target="../tags/tag804.xml" /><Relationship Id="rId9" Type="http://schemas.openxmlformats.org/officeDocument/2006/relationships/tags" Target="../tags/tag80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14.xml" /><Relationship Id="rId3" Type="http://schemas.openxmlformats.org/officeDocument/2006/relationships/tags" Target="../tags/tag815.xml" /><Relationship Id="rId4" Type="http://schemas.openxmlformats.org/officeDocument/2006/relationships/tags" Target="../tags/tag8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17.xml" /><Relationship Id="rId3" Type="http://schemas.openxmlformats.org/officeDocument/2006/relationships/tags" Target="../tags/tag818.xml" /><Relationship Id="rId4" Type="http://schemas.openxmlformats.org/officeDocument/2006/relationships/tags" Target="../tags/tag819.xml" /><Relationship Id="rId5" Type="http://schemas.openxmlformats.org/officeDocument/2006/relationships/tags" Target="../tags/tag8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9.xml" /><Relationship Id="rId11" Type="http://schemas.openxmlformats.org/officeDocument/2006/relationships/tags" Target="../tags/tag830.xml" /><Relationship Id="rId12" Type="http://schemas.openxmlformats.org/officeDocument/2006/relationships/tags" Target="../tags/tag831.xml" /><Relationship Id="rId13" Type="http://schemas.openxmlformats.org/officeDocument/2006/relationships/tags" Target="../tags/tag832.xml" /><Relationship Id="rId2" Type="http://schemas.openxmlformats.org/officeDocument/2006/relationships/tags" Target="../tags/tag821.xml" /><Relationship Id="rId3" Type="http://schemas.openxmlformats.org/officeDocument/2006/relationships/tags" Target="../tags/tag822.xml" /><Relationship Id="rId4" Type="http://schemas.openxmlformats.org/officeDocument/2006/relationships/tags" Target="../tags/tag823.xml" /><Relationship Id="rId5" Type="http://schemas.openxmlformats.org/officeDocument/2006/relationships/tags" Target="../tags/tag824.xml" /><Relationship Id="rId6" Type="http://schemas.openxmlformats.org/officeDocument/2006/relationships/tags" Target="../tags/tag825.xml" /><Relationship Id="rId7" Type="http://schemas.openxmlformats.org/officeDocument/2006/relationships/tags" Target="../tags/tag826.xml" /><Relationship Id="rId8" Type="http://schemas.openxmlformats.org/officeDocument/2006/relationships/tags" Target="../tags/tag827.xml" /><Relationship Id="rId9" Type="http://schemas.openxmlformats.org/officeDocument/2006/relationships/tags" Target="../tags/tag82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41.xml" /><Relationship Id="rId11" Type="http://schemas.openxmlformats.org/officeDocument/2006/relationships/tags" Target="../tags/tag842.xml" /><Relationship Id="rId12" Type="http://schemas.openxmlformats.org/officeDocument/2006/relationships/tags" Target="../tags/tag843.xml" /><Relationship Id="rId13" Type="http://schemas.openxmlformats.org/officeDocument/2006/relationships/tags" Target="../tags/tag844.xml" /><Relationship Id="rId2" Type="http://schemas.openxmlformats.org/officeDocument/2006/relationships/tags" Target="../tags/tag833.xml" /><Relationship Id="rId3" Type="http://schemas.openxmlformats.org/officeDocument/2006/relationships/tags" Target="../tags/tag834.xml" /><Relationship Id="rId4" Type="http://schemas.openxmlformats.org/officeDocument/2006/relationships/tags" Target="../tags/tag835.xml" /><Relationship Id="rId5" Type="http://schemas.openxmlformats.org/officeDocument/2006/relationships/tags" Target="../tags/tag836.xml" /><Relationship Id="rId6" Type="http://schemas.openxmlformats.org/officeDocument/2006/relationships/tags" Target="../tags/tag837.xml" /><Relationship Id="rId7" Type="http://schemas.openxmlformats.org/officeDocument/2006/relationships/tags" Target="../tags/tag838.xml" /><Relationship Id="rId8" Type="http://schemas.openxmlformats.org/officeDocument/2006/relationships/tags" Target="../tags/tag839.xml" /><Relationship Id="rId9" Type="http://schemas.openxmlformats.org/officeDocument/2006/relationships/tags" Target="../tags/tag84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12166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2024年军工与国防行业市场分析与投资前景预测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军工与国防行业概述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2024年军工与国防行业市场分析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投资前景预测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军工与国防行业企业分析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军工与国防行业发展趋势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总结与建议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军工与国防行业概述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行业定义与分类</a:t>
            </a:r>
            <a:endParaRPr lang="zh-CN" altLang="en-US"/>
          </a:p>
        </p:txBody>
      </p:sp>
      <p:sp>
        <p:nvSpPr>
          <p:cNvPr id="1051012" name="矩形 3"/>
          <p:cNvSpPr/>
          <p:nvPr>
            <p:custDataLst>
              <p:tags r:id="rId2"/>
            </p:custDataLst>
          </p:nvPr>
        </p:nvSpPr>
        <p:spPr>
          <a:xfrm>
            <a:off x="2643997" y="5184059"/>
            <a:ext cx="3618331" cy="396864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4" name="任意多边形 5"/>
          <p:cNvSpPr/>
          <p:nvPr>
            <p:custDataLst>
              <p:tags r:id="rId3"/>
            </p:custDataLst>
          </p:nvPr>
        </p:nvSpPr>
        <p:spPr>
          <a:xfrm>
            <a:off x="2703873" y="5187922"/>
            <a:ext cx="3020961" cy="394099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51016" name="正文"/>
          <p:cNvSpPr txBox="1"/>
          <p:nvPr>
            <p:custDataLst>
              <p:tags r:id="rId4"/>
            </p:custDataLst>
          </p:nvPr>
        </p:nvSpPr>
        <p:spPr>
          <a:xfrm>
            <a:off x="3147473" y="5628947"/>
            <a:ext cx="6395175" cy="6205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行业地位：对于国家安全和经济发展具有战略意义，是国家重点支持和发展的行业之一。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1018" name="标题"/>
          <p:cNvSpPr txBox="1"/>
          <p:nvPr>
            <p:custDataLst>
              <p:tags r:id="rId5"/>
            </p:custDataLst>
          </p:nvPr>
        </p:nvSpPr>
        <p:spPr>
          <a:xfrm>
            <a:off x="3105624" y="5183415"/>
            <a:ext cx="2234737" cy="402468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  <p:sp>
        <p:nvSpPr>
          <p:cNvPr id="1051020" name="矩形 8"/>
          <p:cNvSpPr/>
          <p:nvPr>
            <p:custDataLst>
              <p:tags r:id="rId6"/>
            </p:custDataLst>
          </p:nvPr>
        </p:nvSpPr>
        <p:spPr>
          <a:xfrm>
            <a:off x="2643997" y="3953054"/>
            <a:ext cx="3618331" cy="396864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2" name="任意多边形 5"/>
          <p:cNvSpPr/>
          <p:nvPr>
            <p:custDataLst>
              <p:tags r:id="rId7"/>
            </p:custDataLst>
          </p:nvPr>
        </p:nvSpPr>
        <p:spPr>
          <a:xfrm>
            <a:off x="2703873" y="3956917"/>
            <a:ext cx="3020961" cy="394099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51024" name="正文"/>
          <p:cNvSpPr txBox="1"/>
          <p:nvPr>
            <p:custDataLst>
              <p:tags r:id="rId8"/>
            </p:custDataLst>
          </p:nvPr>
        </p:nvSpPr>
        <p:spPr>
          <a:xfrm>
            <a:off x="3147473" y="4397941"/>
            <a:ext cx="6395175" cy="6205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行业特点：高技术、高投入、高风险、高回报，是国家安全和经济发展的重要支柱。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1026" name="标题"/>
          <p:cNvSpPr txBox="1"/>
          <p:nvPr>
            <p:custDataLst>
              <p:tags r:id="rId9"/>
            </p:custDataLst>
          </p:nvPr>
        </p:nvSpPr>
        <p:spPr>
          <a:xfrm>
            <a:off x="3105624" y="3952410"/>
            <a:ext cx="2234737" cy="402468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  <p:sp>
        <p:nvSpPr>
          <p:cNvPr id="1051028" name="矩形 23"/>
          <p:cNvSpPr/>
          <p:nvPr>
            <p:custDataLst>
              <p:tags r:id="rId10"/>
            </p:custDataLst>
          </p:nvPr>
        </p:nvSpPr>
        <p:spPr>
          <a:xfrm>
            <a:off x="2643997" y="1491044"/>
            <a:ext cx="3618331" cy="396864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0" name="任意多边形 5"/>
          <p:cNvSpPr/>
          <p:nvPr>
            <p:custDataLst>
              <p:tags r:id="rId11"/>
            </p:custDataLst>
          </p:nvPr>
        </p:nvSpPr>
        <p:spPr>
          <a:xfrm>
            <a:off x="2703873" y="1494907"/>
            <a:ext cx="3020961" cy="394099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51032" name="正文"/>
          <p:cNvSpPr txBox="1"/>
          <p:nvPr>
            <p:custDataLst>
              <p:tags r:id="rId12"/>
            </p:custDataLst>
          </p:nvPr>
        </p:nvSpPr>
        <p:spPr>
          <a:xfrm>
            <a:off x="3147473" y="1935931"/>
            <a:ext cx="6395175" cy="6205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军工与国防行业定义：指从事军事工业和武器装备制造及相关的科研、试验、保障等活动的行业。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1034" name="标题"/>
          <p:cNvSpPr txBox="1"/>
          <p:nvPr>
            <p:custDataLst>
              <p:tags r:id="rId13"/>
            </p:custDataLst>
          </p:nvPr>
        </p:nvSpPr>
        <p:spPr>
          <a:xfrm>
            <a:off x="3147473" y="1490400"/>
            <a:ext cx="2192889" cy="402468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  <p:sp>
        <p:nvSpPr>
          <p:cNvPr id="1051036" name="矩形 27"/>
          <p:cNvSpPr/>
          <p:nvPr>
            <p:custDataLst>
              <p:tags r:id="rId14"/>
            </p:custDataLst>
          </p:nvPr>
        </p:nvSpPr>
        <p:spPr>
          <a:xfrm>
            <a:off x="2643997" y="2722049"/>
            <a:ext cx="3618331" cy="396864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8" name="任意多边形 5"/>
          <p:cNvSpPr/>
          <p:nvPr>
            <p:custDataLst>
              <p:tags r:id="rId15"/>
            </p:custDataLst>
          </p:nvPr>
        </p:nvSpPr>
        <p:spPr>
          <a:xfrm>
            <a:off x="2703873" y="2725912"/>
            <a:ext cx="3020961" cy="394099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51040" name="正文"/>
          <p:cNvSpPr txBox="1"/>
          <p:nvPr>
            <p:custDataLst>
              <p:tags r:id="rId16"/>
            </p:custDataLst>
          </p:nvPr>
        </p:nvSpPr>
        <p:spPr>
          <a:xfrm>
            <a:off x="3147473" y="3166936"/>
            <a:ext cx="6395175" cy="6205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行业分类：按照产品类型，可分为兵器、航空、航天、舰船、电子等子行业；按照产业链环节，可分为研发、设计、生产、销售、服务等环节。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1042" name="标题"/>
          <p:cNvSpPr txBox="1"/>
          <p:nvPr>
            <p:custDataLst>
              <p:tags r:id="rId17"/>
            </p:custDataLst>
          </p:nvPr>
        </p:nvSpPr>
        <p:spPr>
          <a:xfrm>
            <a:off x="3105624" y="2721405"/>
            <a:ext cx="2234737" cy="402468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2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行业地位与作用</a:t>
            </a:r>
            <a:endParaRPr lang="zh-CN" altLang="en-US"/>
          </a:p>
        </p:txBody>
      </p:sp>
      <p:sp>
        <p:nvSpPr>
          <p:cNvPr id="105133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保障国家安全：军工与国防行业是国家安全的重要保障，为军队提供武器装备和物资保障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3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促进经济发展：军工与国防行业的发展能够带动相关产业链的发展，创造就业机会和经济效益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3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提升国际地位：强大的军工与国防实力能够提升国家的国际地位和影响力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3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推动科技创新：军工与国防行业是科技创新的重要领域，能够推动相关技术的研发和创新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2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行业市场规模</a:t>
            </a:r>
            <a:endParaRPr lang="zh-CN" altLang="en-US"/>
          </a:p>
        </p:txBody>
      </p:sp>
      <p:sp>
        <p:nvSpPr>
          <p:cNvPr id="105162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2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2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3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国际形势变化对行业市场规模产生一定影响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3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3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3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3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2024年军工与国防行业总规模达到XX亿元人民币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4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4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4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4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军费支出持续增长，成为行业发展的主要推动力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4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5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5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5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新兴技术应用为行业带来新的增长点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4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行业发展趋势</a:t>
            </a:r>
            <a:endParaRPr lang="zh-CN" altLang="en-US"/>
          </a:p>
        </p:txBody>
      </p:sp>
      <p:sp>
        <p:nvSpPr>
          <p:cNvPr id="105194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94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94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94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95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智能化：随着人工智能技术的发展，军工与国防行业将逐步实现智能化，提高作战能力和效率。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95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信息化：军工与国防行业将进一步推进信息化建设，提高信息化水平，以满足现代战争的需求。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95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自主创新：国家鼓励军工与国防行业的自主创新，推动关键技术突破，提高自主保障能力。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95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国际化：军工与国防行业将积极参与国际合作与竞争，推动军民融合深度发展，提升国际竞争力。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2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2024年军工与国防行业市场分析</a:t>
            </a:r>
            <a:endParaRPr lang="zh-CN" altLang="en-US"/>
          </a:p>
        </p:txBody>
      </p:sp>
      <p:sp>
        <p:nvSpPr>
          <p:cNvPr id="10522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市场需求分析</a:t>
            </a:r>
            <a:endParaRPr lang="zh-CN" altLang="en-US"/>
          </a:p>
        </p:txBody>
      </p:sp>
      <p:sp>
        <p:nvSpPr>
          <p:cNvPr id="105270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军费开支增长：随着国家安全意识的提高，军费开支将持续增长，为军工与国防行业提供更大的市场需求。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0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技术创新推动：新技术在军工与国防领域的应用，如人工智能、无人机等，将为行业带来新的市场需求。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0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装备升级换代：随着武器装备的不断升级换代，军工与国防行业将迎来更多的市场需求。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1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国际合作与交流：军工与国防行业的国际合作与交流将进一步增加，为行业带来更多的市场机会。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299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市场竞争格局</a:t>
            </a:r>
            <a:endParaRPr lang="zh-CN" altLang="en-US"/>
          </a:p>
        </p:txBody>
      </p:sp>
      <p:sp>
        <p:nvSpPr>
          <p:cNvPr id="105299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国内军工企业数量众多，但市场份额较为集中，主要集中在几家大型军工企业。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0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随着军民融合政策的深入推进，民营企业开始进入军工市场，加剧了市场竞争。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0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军工行业技术门槛高，需要具备高端技术实力和生产能力，因此市场竞争格局较为稳定。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0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国防行业市场具有较高的进入壁垒，需要具备相应的资质和认证，因此新进入者较少。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29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行业痛点与机遇</a:t>
            </a:r>
            <a:endParaRPr lang="zh-CN" altLang="en-US"/>
          </a:p>
        </p:txBody>
      </p:sp>
      <p:sp>
        <p:nvSpPr>
          <p:cNvPr id="105329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9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29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9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30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0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30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0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30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挑战：国际竞争与技术封锁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31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前景：可持续发展与多元化市场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31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痛点：高成本、低效率和技术瓶颈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31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机遇：国家安全需求、技术创新和市场拓展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60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行业政策环境</a:t>
            </a:r>
            <a:endParaRPr lang="zh-CN" altLang="en-US"/>
          </a:p>
        </p:txBody>
      </p:sp>
      <p:sp>
        <p:nvSpPr>
          <p:cNvPr id="105360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0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0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0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军民融合：军工与民用技术的融合发展政策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1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1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1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1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国防预算：国家对军工与国防行业的财政投入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1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2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2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2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政策法规：军工与国防行业的政策法规和标准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2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2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3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3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国际合作：军工与国防行业的国际合作政策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391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投资前景预测</a:t>
            </a:r>
            <a:endParaRPr lang="zh-CN" altLang="en-US"/>
          </a:p>
        </p:txBody>
      </p:sp>
      <p:sp>
        <p:nvSpPr>
          <p:cNvPr id="105392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7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投资机会分析</a:t>
            </a:r>
            <a:endParaRPr lang="zh-CN" altLang="en-US"/>
          </a:p>
        </p:txBody>
      </p:sp>
      <p:sp>
        <p:nvSpPr>
          <p:cNvPr id="105438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军工与国防行业市场潜力巨大，未来几年将保持稳定增长。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8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科技创新将成为行业发展的关键因素，投资者可关注相关领域。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8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政策支持力度加大，为行业发展提供有力保障。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8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国际化合作将成为行业发展的重要趋势，投资者可关注国际市场。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67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投资风险评估</a:t>
            </a:r>
            <a:endParaRPr lang="zh-CN" altLang="en-US"/>
          </a:p>
        </p:txBody>
      </p:sp>
      <p:sp>
        <p:nvSpPr>
          <p:cNvPr id="105467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7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7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政策风险：军工与国防行业受政策影响较大，需关注政策变化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8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8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8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技术风险：军工与国防行业技术更新换代快，需关注技术发展趋势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8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8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9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市场风险：军工与国防市场竞争激烈，需关注市场需求和竞争格局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9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9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9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财务风险：军工与国防行业投资规模较大，需关注财务风险和资金状况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498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投资策略建议</a:t>
            </a:r>
            <a:endParaRPr lang="zh-CN" altLang="en-US"/>
          </a:p>
        </p:txBody>
      </p:sp>
      <p:sp>
        <p:nvSpPr>
          <p:cNvPr id="105498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关注行业政策变化，把握政策走向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98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98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99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深入研究军工与国防行业发展趋势，挖掘潜在投资机会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99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99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99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关注技术创新和产品升级，选择具有竞争优势的企业进行投资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99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00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00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关注企业财务状况和盈利能力，选择稳健可靠的企业进行投资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00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00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https://d.book118.com/867112166043006031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4_1"/>
  <p:tag name="KSO_WM_UNIT_INDEX" val="1_4_1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4_2"/>
  <p:tag name="KSO_WM_UNIT_INDEX" val="1_4_2"/>
  <p:tag name="KSO_WM_UNIT_LAYERLEVEL" val="1_1_1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3_1"/>
  <p:tag name="KSO_WM_UNIT_INDEX" val="1_3_1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3_2"/>
  <p:tag name="KSO_WM_UNIT_INDEX" val="1_3_2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1_1"/>
  <p:tag name="KSO_WM_UNIT_INDEX" val="1_1_1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1_2"/>
  <p:tag name="KSO_WM_UNIT_INDEX" val="1_1_2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2_1"/>
  <p:tag name="KSO_WM_UNIT_INDEX" val="1_2_1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2_2"/>
  <p:tag name="KSO_WM_UNIT_INDEX" val="1_2_2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77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1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8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2024年军工与国防行业市场分析与投资前景预测</vt:lpstr>
      <vt:lpstr>目录</vt:lpstr>
      <vt:lpstr>军工与国防行业概述</vt:lpstr>
      <vt:lpstr>行业定义与分类</vt:lpstr>
      <vt:lpstr>行业地位与作用</vt:lpstr>
      <vt:lpstr>行业市场规模</vt:lpstr>
      <vt:lpstr>行业发展趋势</vt:lpstr>
      <vt:lpstr>2024年军工与国防行业市场分析</vt:lpstr>
      <vt:lpstr>市场需求分析</vt:lpstr>
      <vt:lpstr>市场竞争格局</vt:lpstr>
      <vt:lpstr>行业痛点与机遇</vt:lpstr>
      <vt:lpstr>行业政策环境</vt:lpstr>
      <vt:lpstr>投资前景预测</vt:lpstr>
      <vt:lpstr>投资机会分析</vt:lpstr>
      <vt:lpstr>投资风险评估</vt:lpstr>
      <vt:lpstr>投资策略建议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2024-09-03T08:59:09.778</cp:lastPrinted>
  <dcterms:created xsi:type="dcterms:W3CDTF">2024-09-03T00:59:09Z</dcterms:created>
  <dcterms:modified xsi:type="dcterms:W3CDTF">2024-09-03T00:59:12Z</dcterms:modified>
</cp:coreProperties>
</file>