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AC918A3-E4E4-4DA6-9859-79214E094CC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AEB8B46-7FCD-42EE-9D52-14A07608667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0875777-9950-4F47-80CA-46000395FC0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7080288-B0B5-46FB-8EC8-F62F742DD5F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8FF0EC87-CB11-43A4-B082-5283BB404BA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AAD0E0CF-F6AA-49DB-96AA-B32B2626736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D55422CD-E4AA-4B1E-988F-64882736F3F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76D7AFE-BA33-403F-A158-B751F2E5C74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416AAE6-BEBF-4CC7-AE00-B1C29D03574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DAC12EF-757F-40FE-BF0D-791E79D6DE1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BFDAB8E-A4B6-4987-ACF8-AAEB6F6BB13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/>
            </a:fld>
            <a:endParaRPr lang="en-US"/>
          </a:p>
        </p:txBody>
      </p:sp>
    </p:spTree>
  </p:cSld>
  <p:clrMapOvr>
    <a:masterClrMapping/>
  </p:clrMapOvr>
  <p:transition/>
  <p:timing/>
  <p:hf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/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/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/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/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/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/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/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/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/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/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/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/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/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image" Target="../media/image1.png" /><Relationship Id="rId13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blipFill rotWithShape="1">
          <a:blip r:embed="rId1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Relationship Id="rId3" Type="http://schemas.openxmlformats.org/officeDocument/2006/relationships/image" Target="../media/image3.jpeg" /><Relationship Id="rId4" Type="http://schemas.openxmlformats.org/officeDocument/2006/relationships/image" Target="../media/image4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7.jpeg" /><Relationship Id="rId3" Type="http://schemas.openxmlformats.org/officeDocument/2006/relationships/image" Target="../media/image18.jpeg" /><Relationship Id="rId4" Type="http://schemas.openxmlformats.org/officeDocument/2006/relationships/image" Target="../media/image19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86711306006300603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59816" y="1127918"/>
            <a:ext cx="9829800" cy="21050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3">
                    <a:alpha val="100000"/>
                  </a:schemeClr>
                </a:solidFill>
                <a:latin typeface="Arial"/>
                <a:ea typeface="Arial"/>
                <a:cs typeface="Arial"/>
              </a:rPr>
              <a:t>提高团队合作能力的广告培训</a:t>
            </a:r>
            <a:endParaRPr lang="en-US" sz="5175" b="1">
              <a:solidFill>
                <a:schemeClr val="accent3">
                  <a:alpha val="100000"/>
                </a:schemeClr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859816" y="5259787"/>
            <a:ext cx="3200400" cy="4191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chemeClr val="accent3">
                    <a:alpha val="100000"/>
                  </a:schemeClr>
                </a:solidFill>
                <a:latin typeface="Arial"/>
                <a:ea typeface="Arial"/>
                <a:cs typeface="Arial"/>
              </a:rPr>
              <a:t>汇报人：</a:t>
            </a:r>
            <a:endParaRPr lang="en-US" sz="2025">
              <a:solidFill>
                <a:schemeClr val="accent3">
                  <a:alpha val="100000"/>
                </a:schemeClr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859816" y="5741875"/>
            <a:ext cx="2990850" cy="4191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chemeClr val="accent3">
                    <a:alpha val="100000"/>
                  </a:schemeClr>
                </a:solidFill>
                <a:latin typeface="Arial"/>
                <a:ea typeface="Arial"/>
                <a:cs typeface="Arial"/>
              </a:rPr>
              <a:t>2024-01-09</a:t>
            </a:r>
            <a:endParaRPr lang="en-US" sz="2025">
              <a:solidFill>
                <a:schemeClr val="accent3">
                  <a:alpha val="100000"/>
                </a:schemeClr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1</a:t>
            </a:fld>
            <a:endParaRPr lang="en-US"/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-50963"/>
            <a:ext cx="2181249" cy="695773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 rot="5400000">
            <a:off x="-2669843" y="1842943"/>
            <a:ext cx="8139131" cy="3872103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12300">
                <a:solidFill>
                  <a:srgbClr val="FFFFFF">
                    <a:alpha val="46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contents</a:t>
            </a:r>
            <a:endParaRPr lang="en-US" sz="12300">
              <a:solidFill>
                <a:srgbClr val="FFFFFF">
                  <a:alpha val="46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2181249" y="2574463"/>
            <a:ext cx="3626990" cy="20726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9225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目录</a:t>
            </a:r>
            <a:endParaRPr lang="en-US" sz="9225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6376199" y="1111423"/>
            <a:ext cx="5391267" cy="4819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团队合作的重要性</a:t>
            </a:r>
            <a:endParaRPr lang="en-US" sz="2400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增强团队凝聚力的方法</a:t>
            </a:r>
            <a:endParaRPr lang="en-US" sz="2400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团队建设活动和策略</a:t>
            </a:r>
            <a:endParaRPr lang="en-US" sz="2400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解决团队冲突的技巧</a:t>
            </a:r>
            <a:endParaRPr lang="en-US" sz="2400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提高团队创新能力的技巧</a:t>
            </a:r>
            <a:endParaRPr lang="en-US" sz="2400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案例分享和总结</a:t>
            </a:r>
            <a:endParaRPr lang="en-US" sz="2400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cxnSp>
        <p:nvCxnSpPr>
          <p:cNvPr id="6" name="Connector 6"/>
          <p:cNvCxnSpPr/>
          <p:nvPr/>
        </p:nvCxnSpPr>
        <p:spPr>
          <a:xfrm flipH="1">
            <a:off x="5999076" y="1410844"/>
            <a:ext cx="0" cy="4034118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2</a:t>
            </a:fld>
            <a:endParaRPr lang="en-US"/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514623" y="1744442"/>
            <a:ext cx="950685" cy="826132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46458" y="1867338"/>
            <a:ext cx="3087014" cy="580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3075" b="1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01</a:t>
            </a:r>
            <a:endParaRPr lang="en-US" sz="3075" b="1">
              <a:solidFill>
                <a:srgbClr val="FFFFFF">
                  <a:alpha val="100000"/>
                </a:srgbClr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1391305" y="2643681"/>
            <a:ext cx="8975750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3">
                    <a:alpha val="100000"/>
                  </a:schemeClr>
                </a:solidFill>
                <a:latin typeface="Arial"/>
                <a:ea typeface="Arial"/>
                <a:cs typeface="Arial"/>
              </a:rPr>
              <a:t>团队合作的重要性</a:t>
            </a:r>
            <a:endParaRPr lang="en-US" sz="5175" b="1">
              <a:solidFill>
                <a:schemeClr val="accent3">
                  <a:alpha val="100000"/>
                </a:schemeClr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3</a:t>
            </a:fld>
            <a:endParaRPr lang="en-US"/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团队合作能够促进成员之间的有效沟通，减少误解和冲突，提高工作效率。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高效沟通</a:t>
            </a:r>
            <a:endParaRPr lang="en-US" sz="2025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6675" r="16675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资源共享</a:t>
            </a:r>
            <a:endParaRPr lang="en-US" sz="2025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8350" r="8350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创新思维</a:t>
            </a:r>
            <a:endParaRPr lang="en-US" sz="2025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通过团队合作，成员可以共享各自的专业知识和资源，实现优势互补，提高整体竞争力。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不同背景和领域的成员在团队中能够碰撞出新的思维火花，激发创新和创意，产生更好的解决方案。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03</a:t>
            </a:r>
            <a:endParaRPr lang="en-US" sz="2025" b="1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02</a:t>
            </a:r>
            <a:endParaRPr lang="en-US" sz="2025" b="1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01</a:t>
            </a:r>
            <a:endParaRPr lang="en-US" sz="2025" b="1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为什么团队合作重要？</a:t>
              </a:r>
              <a:endParaRPr lang="en-US" sz="3000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  <p:sp>
        <p:nvSpPr>
          <p:cNvPr id="48" name="灯片编号占位符 4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4</a:t>
            </a:fld>
            <a:endParaRPr lang="en-US"/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广告行业需要满足客户多样化的需求，团队合作能够整合不同成员的专长，为客户提供更全面、专业的服务。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17167" r="17167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客户需求多元化</a:t>
            </a:r>
            <a:endParaRPr lang="en-US" sz="2325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广告创意需要多角度、多维度的思考，团队合作能够集思广益，产生更具创意和影响力的广告方案。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创意碰撞</a:t>
            </a:r>
            <a:endParaRPr lang="en-US" sz="2325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t="958" b="958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团队合作能够提高团队整体的反应速度，迅速应对市场变化和客户需求，抓住商业机会。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快速响应市场变化</a:t>
            </a:r>
            <a:endParaRPr lang="en-US" sz="2325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团队合作对广告行业的影响</a:t>
              </a:r>
              <a:endParaRPr lang="en-US" sz="3000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  <p:sp>
        <p:nvSpPr>
          <p:cNvPr id="36" name="灯片编号占位符 3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5</a:t>
            </a:fld>
            <a:endParaRPr lang="en-US"/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团队合作能够合理分配任务，减少重复和浪费，提高工作效率和质量。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2500" r="12500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l="14625" r="14625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 l="12500" r="12500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提高工作效率</a:t>
            </a:r>
            <a:endParaRPr lang="en-US" sz="2325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通过共同的目标和努力，团队合作能够增强团队凝聚力和归属感，形成良好的工作氛围。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增强团队凝聚力</a:t>
            </a:r>
            <a:endParaRPr lang="en-US" sz="2325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在团队合作中，成员可以相互学习、借鉴，提升自己的专业能力和综合素质。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个人成长与提升</a:t>
            </a:r>
            <a:endParaRPr lang="en-US" sz="2325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团队合作的益处</a:t>
              </a:r>
              <a:endParaRPr lang="en-US" sz="3000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  <p:sp>
        <p:nvSpPr>
          <p:cNvPr id="45" name="灯片编号占位符 4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6</a:t>
            </a:fld>
            <a:endParaRPr lang="en-US"/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514623" y="1744442"/>
            <a:ext cx="950685" cy="826132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46458" y="1867338"/>
            <a:ext cx="3087014" cy="580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3075" b="1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02</a:t>
            </a:r>
            <a:endParaRPr lang="en-US" sz="3075" b="1">
              <a:solidFill>
                <a:srgbClr val="FFFFFF">
                  <a:alpha val="100000"/>
                </a:srgbClr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1391305" y="2643681"/>
            <a:ext cx="8975750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3">
                    <a:alpha val="100000"/>
                  </a:schemeClr>
                </a:solidFill>
                <a:latin typeface="Arial"/>
                <a:ea typeface="Arial"/>
                <a:cs typeface="Arial"/>
              </a:rPr>
              <a:t>增强团队凝聚力的方法</a:t>
            </a:r>
            <a:endParaRPr lang="en-US" sz="5175" b="1">
              <a:solidFill>
                <a:schemeClr val="accent3">
                  <a:alpha val="100000"/>
                </a:schemeClr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7</a:t>
            </a:fld>
            <a:endParaRPr lang="en-US"/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9776" r="29776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8243" r="28243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2546" r="32546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2041071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406414" y="4012208"/>
            <a:ext cx="495300" cy="456011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901714" y="1917723"/>
            <a:ext cx="2084387" cy="616443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3000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01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3911623"/>
            <a:ext cx="2084387" cy="554016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3000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02</a:t>
            </a:r>
            <a:endParaRPr lang="en-US" sz="1100"/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建立信任</a:t>
              </a:r>
              <a:endParaRPr lang="en-US" sz="3000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  <p:sp>
        <p:nvSpPr>
          <p:cNvPr id="31" name="AutoShape 31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建立信任的方法包括坦诚交流、互相支持、及时反馈和共同解决问题等。</a:t>
            </a:r>
            <a:endParaRPr lang="en-US" sz="1100"/>
          </a:p>
        </p:txBody>
      </p:sp>
      <p:sp>
        <p:nvSpPr>
          <p:cNvPr id="32" name="AutoShape 32"/>
          <p:cNvSpPr/>
          <p:nvPr/>
        </p:nvSpPr>
        <p:spPr>
          <a:xfrm>
            <a:off x="8406414" y="2594489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信任是团队合作的基础，通过广告培训，建立团队成员之间的信任关系，提高团队凝聚力。</a:t>
            </a:r>
            <a:endParaRPr lang="en-US" sz="1100"/>
          </a:p>
        </p:txBody>
      </p:sp>
      <p:sp>
        <p:nvSpPr>
          <p:cNvPr id="33" name="灯片编号占位符 3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8</a:t>
            </a:fld>
            <a:endParaRPr lang="en-US"/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5421" b="5421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4" name="AutoShape 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TextBox 2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有效的沟通</a:t>
              </a:r>
              <a:endParaRPr lang="en-US" sz="3000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  <p:sp>
        <p:nvSpPr>
          <p:cNvPr id="25" name="AutoShape 25"/>
          <p:cNvSpPr/>
          <p:nvPr/>
        </p:nvSpPr>
        <p:spPr>
          <a:xfrm>
            <a:off x="454963" y="3878730"/>
            <a:ext cx="3974251" cy="2162291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563624" y="1510084"/>
            <a:ext cx="2936423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有效的沟通是团队合作的关键，通过广告培训，提高团队成员的沟通能力，促进团队凝聚力的提升。</a:t>
            </a:r>
            <a:endParaRPr lang="en-US" sz="1100"/>
          </a:p>
        </p:txBody>
      </p:sp>
      <p:sp>
        <p:nvSpPr>
          <p:cNvPr id="27" name="AutoShape 27"/>
          <p:cNvSpPr/>
          <p:nvPr/>
        </p:nvSpPr>
        <p:spPr>
          <a:xfrm>
            <a:off x="590191" y="4157580"/>
            <a:ext cx="3052052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有效的沟通方法包括明确目标、倾听他人意见、表达清晰、避免冲突和建立共识等。</a:t>
            </a:r>
            <a:endParaRPr lang="en-US" sz="1100"/>
          </a:p>
        </p:txBody>
      </p:sp>
      <p:sp>
        <p:nvSpPr>
          <p:cNvPr id="28" name="灯片编号占位符 2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9</a:t>
            </a:fld>
            <a:endParaRPr lang="en-US"/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6348" r="6348"/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1415327"/>
            <a:ext cx="4760228" cy="1524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共享目标是团队合作的核心，通过广告培训，使团队成员明确共同的目标，增强团队凝聚力。</a:t>
            </a:r>
            <a:endParaRPr lang="en-US" sz="1350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6261748" y="3711304"/>
            <a:ext cx="4760228" cy="1524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共享目标的方法包括制定明确的计划和目标、分解任务、分工合作和及时调整等。</a:t>
            </a:r>
            <a:endParaRPr lang="en-US" sz="1350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pSp>
        <p:nvGrpSpPr>
          <p:cNvPr id="5" name="Group 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6" name="AutoShape 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TextBox 2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共享目标</a:t>
              </a:r>
              <a:endParaRPr lang="en-US" sz="3000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  <p:sp>
        <p:nvSpPr>
          <p:cNvPr id="27" name="灯片编号占位符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10</a:t>
            </a:fld>
            <a:endParaRPr lang="en-US"/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lumMod val="75000"/>
              <a:alpha val="83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 amt="70000"/>
          </a:blip>
          <a:srcRect l="12500" r="12500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2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2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2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214095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尊重多样性是团队合作的重要原则，通过广告培训，培养团队成员尊重不同背景、观点和文化，提高团队凝聚力。</a:t>
            </a:r>
            <a:endParaRPr lang="en-US" sz="135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4754880" y="4124309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尊重多样性的方法包括包容不同意见、鼓励创新思维、提供平等机会和建立多元文化氛围等。</a:t>
            </a:r>
            <a:endParaRPr lang="en-US" sz="135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尊重多样性</a:t>
              </a:r>
              <a:endParaRPr lang="en-US" sz="3000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  <p:sp>
        <p:nvSpPr>
          <p:cNvPr id="36" name="灯片编号占位符 3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11</a:t>
            </a:fld>
            <a:endParaRPr lang="en-US"/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514623" y="1744442"/>
            <a:ext cx="950685" cy="826132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46458" y="1867338"/>
            <a:ext cx="3087014" cy="580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3075" b="1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03</a:t>
            </a:r>
            <a:endParaRPr lang="en-US" sz="3075" b="1">
              <a:solidFill>
                <a:srgbClr val="FFFFFF">
                  <a:alpha val="100000"/>
                </a:srgbClr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1391305" y="2643681"/>
            <a:ext cx="8975750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3">
                    <a:alpha val="100000"/>
                  </a:schemeClr>
                </a:solidFill>
                <a:latin typeface="Arial"/>
                <a:ea typeface="Arial"/>
                <a:cs typeface="Arial"/>
              </a:rPr>
              <a:t>团队建设活动和策略</a:t>
            </a:r>
            <a:endParaRPr lang="en-US" sz="5175" b="1">
              <a:solidFill>
                <a:schemeClr val="accent3">
                  <a:alpha val="100000"/>
                </a:schemeClr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12</a:t>
            </a:fld>
            <a:endParaRPr lang="en-US"/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2546" r="32546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2546" r="32546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9776" r="29776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通过模拟真实的工作场景，让团队成员扮演不同的角色，以增强团队合作和沟通能力。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角色扮演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设计具有挑战性的模拟任务，让团队成员在模拟的广告项目中合作完成，提高团队协作和解决问题的能力。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模拟实战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角色扮演和模拟</a:t>
              </a:r>
              <a:endParaRPr lang="en-US" sz="3000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  <p:sp>
        <p:nvSpPr>
          <p:cNvPr id="33" name="灯片编号占位符 3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13</a:t>
            </a:fld>
            <a:endParaRPr lang="en-US"/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https://d.book118.com/867113060063006031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AF5FF"/>
      </a:lt1>
      <a:dk2>
        <a:srgbClr val="062F00"/>
      </a:dk2>
      <a:lt2>
        <a:srgbClr val="FFFFFF"/>
      </a:lt2>
      <a:accent1>
        <a:srgbClr val="AF79DE"/>
      </a:accent1>
      <a:accent2>
        <a:srgbClr val="BC95E8"/>
      </a:accent2>
      <a:accent3>
        <a:srgbClr val="816BB7"/>
      </a:accent3>
      <a:accent4>
        <a:srgbClr val="618CD0"/>
      </a:accent4>
      <a:accent5>
        <a:srgbClr val="76A1E5"/>
      </a:accent5>
      <a:accent6>
        <a:srgbClr val="FEE088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74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2024-09-03T15:03:46.846</cp:lastPrinted>
  <dcterms:created xsi:type="dcterms:W3CDTF">2024-09-03T07:03:46Z</dcterms:created>
  <dcterms:modified xsi:type="dcterms:W3CDTF">2024-09-03T07:03:48Z</dcterms:modified>
</cp:coreProperties>
</file>