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11B0A4-184B-4A43-9067-03486EA5E1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3E2783-B452-4AC5-A326-516D5E7FC6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513E46-12B8-403A-BE27-E0B4EA0E78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8FE31C-9465-4709-A704-A3487FB9BB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12788E-9016-4D56-B6D4-1A555C4E1B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61401A-5E48-42AF-A015-B74ED97415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3F9B5F-161C-4F5D-AF1E-6ED2C94CB2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61A877-56D3-49F7-B936-1EB93CCE95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501829-6E35-46A4-8EA0-5B106B545D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4CCDD1-0D1C-4063-A22B-1329D982DF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D39A9F-E71F-460C-8132-7C2C2E50AE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714406405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2023-12-28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采购策略布局与供应链优化路径探讨分享研讨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采购策略布局概述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供应链优化路径探讨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采购策略与供应链关系解析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采购策略布局关键成功因素剖析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供应链优化关键成功因素剖析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采购策略布局与供应链优化实践案例分享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采购策略布局概述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采购策略定义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采购策略重要性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采购策略定义及重要性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采购策略是企业为实现采购目标而制定的一系列计划、方法和措施，涉及供应商选择、采购方式、合同管理、质量控制等方面。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采购策略是企业整体战略的重要组成部分，直接影响企业的成本、质量、交货期等方面，进而影响企业的市场竞争力和盈利能力。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降低采购成本、提高采购效率、优化供应商结构、保障供应稳定性等。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采购策略布局目标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战略性原则、系统性原则、经济性原则、可操作性原则等。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采购策略布局原则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采购策略布局目标与原则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1423988"/>
            <a:ext cx="6085713" cy="1369790"/>
            <a:chOff x="454963" y="1423988"/>
            <a:chExt cx="6085713" cy="1369790"/>
          </a:xfrm>
        </p:grpSpPr>
        <p:sp>
          <p:nvSpPr>
            <p:cNvPr id="3" name="Freeform 3"/>
            <p:cNvSpPr/>
            <p:nvPr/>
          </p:nvSpPr>
          <p:spPr>
            <a:xfrm>
              <a:off x="1412320" y="1423988"/>
              <a:ext cx="737616" cy="1369790"/>
            </a:xfrm>
            <a:custGeom>
              <a:rect l="l" t="t" r="r" b="b"/>
              <a:pathLst>
                <a:path w="325" h="603">
                  <a:moveTo>
                    <a:pt x="0" y="0"/>
                  </a:moveTo>
                  <a:lnTo>
                    <a:pt x="325" y="316"/>
                  </a:lnTo>
                  <a:lnTo>
                    <a:pt x="325" y="603"/>
                  </a:lnTo>
                  <a:lnTo>
                    <a:pt x="0" y="39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4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54963" y="1423988"/>
              <a:ext cx="957358" cy="90163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149841" y="2141982"/>
              <a:ext cx="4390835" cy="651796"/>
            </a:xfrm>
            <a:custGeom>
              <a:rect l="l" t="t" r="r" b="b"/>
              <a:pathLst>
                <a:path w="1931" h="287">
                  <a:moveTo>
                    <a:pt x="0" y="0"/>
                  </a:moveTo>
                  <a:lnTo>
                    <a:pt x="1831" y="0"/>
                  </a:lnTo>
                  <a:lnTo>
                    <a:pt x="1932" y="144"/>
                  </a:lnTo>
                  <a:lnTo>
                    <a:pt x="1831" y="287"/>
                  </a:lnTo>
                  <a:lnTo>
                    <a:pt x="0" y="2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9754" y="1679924"/>
            <a:ext cx="541020" cy="413385"/>
            <a:chOff x="689754" y="1679924"/>
            <a:chExt cx="541020" cy="413385"/>
          </a:xfrm>
        </p:grpSpPr>
        <p:sp>
          <p:nvSpPr>
            <p:cNvPr id="7" name="TextBox 7"/>
            <p:cNvSpPr txBox="1"/>
            <p:nvPr/>
          </p:nvSpPr>
          <p:spPr>
            <a:xfrm>
              <a:off x="689754" y="1679924"/>
              <a:ext cx="541020" cy="413385"/>
            </a:xfrm>
            <a:prstGeom prst="rect">
              <a:avLst/>
            </a:prstGeom>
          </p:spPr>
          <p:txBody>
            <a:bodyPr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454963" y="2325624"/>
            <a:ext cx="6085713" cy="1131951"/>
            <a:chOff x="454963" y="2325624"/>
            <a:chExt cx="6085713" cy="1131951"/>
          </a:xfrm>
        </p:grpSpPr>
        <p:sp>
          <p:nvSpPr>
            <p:cNvPr id="9" name="Freeform 9"/>
            <p:cNvSpPr/>
            <p:nvPr/>
          </p:nvSpPr>
          <p:spPr>
            <a:xfrm>
              <a:off x="1412320" y="2325624"/>
              <a:ext cx="737616" cy="1131951"/>
            </a:xfrm>
            <a:custGeom>
              <a:rect l="l" t="t" r="r" b="b"/>
              <a:pathLst>
                <a:path w="325" h="498">
                  <a:moveTo>
                    <a:pt x="0" y="0"/>
                  </a:moveTo>
                  <a:lnTo>
                    <a:pt x="325" y="206"/>
                  </a:lnTo>
                  <a:lnTo>
                    <a:pt x="325" y="498"/>
                  </a:lnTo>
                  <a:lnTo>
                    <a:pt x="0" y="39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60000"/>
                <a:lumOff val="40000"/>
                <a:alpha val="64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2325624"/>
              <a:ext cx="957358" cy="904685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149841" y="2793778"/>
              <a:ext cx="4390835" cy="663797"/>
            </a:xfrm>
            <a:custGeom>
              <a:rect l="l" t="t" r="r" b="b"/>
              <a:pathLst>
                <a:path w="1931" h="292">
                  <a:moveTo>
                    <a:pt x="0" y="0"/>
                  </a:moveTo>
                  <a:lnTo>
                    <a:pt x="1831" y="0"/>
                  </a:lnTo>
                  <a:lnTo>
                    <a:pt x="1932" y="149"/>
                  </a:lnTo>
                  <a:lnTo>
                    <a:pt x="1831" y="292"/>
                  </a:lnTo>
                  <a:lnTo>
                    <a:pt x="0" y="29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TextBox 12"/>
            <p:cNvSpPr txBox="1"/>
            <p:nvPr/>
          </p:nvSpPr>
          <p:spPr>
            <a:xfrm>
              <a:off x="646129" y="2549938"/>
              <a:ext cx="541020" cy="413385"/>
            </a:xfrm>
            <a:prstGeom prst="rect">
              <a:avLst/>
            </a:prstGeom>
          </p:spPr>
          <p:txBody>
            <a:bodyPr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454963" y="3230309"/>
            <a:ext cx="6085713" cy="903160"/>
            <a:chOff x="454963" y="3230309"/>
            <a:chExt cx="6085713" cy="903160"/>
          </a:xfrm>
        </p:grpSpPr>
        <p:sp>
          <p:nvSpPr>
            <p:cNvPr id="14" name="Freeform 14"/>
            <p:cNvSpPr/>
            <p:nvPr/>
          </p:nvSpPr>
          <p:spPr>
            <a:xfrm>
              <a:off x="1412320" y="3230309"/>
              <a:ext cx="737616" cy="903160"/>
            </a:xfrm>
            <a:custGeom>
              <a:rect l="l" t="t" r="r" b="b"/>
              <a:pathLst>
                <a:path w="325" h="397">
                  <a:moveTo>
                    <a:pt x="0" y="0"/>
                  </a:moveTo>
                  <a:lnTo>
                    <a:pt x="325" y="100"/>
                  </a:lnTo>
                  <a:lnTo>
                    <a:pt x="325" y="397"/>
                  </a:lnTo>
                  <a:lnTo>
                    <a:pt x="0" y="39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64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3230309"/>
              <a:ext cx="957358" cy="903160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149841" y="3457575"/>
              <a:ext cx="4390835" cy="675894"/>
            </a:xfrm>
            <a:custGeom>
              <a:rect l="l" t="t" r="r" b="b"/>
              <a:pathLst>
                <a:path w="1931" h="293">
                  <a:moveTo>
                    <a:pt x="0" y="0"/>
                  </a:moveTo>
                  <a:lnTo>
                    <a:pt x="1831" y="0"/>
                  </a:lnTo>
                  <a:lnTo>
                    <a:pt x="1932" y="149"/>
                  </a:lnTo>
                  <a:lnTo>
                    <a:pt x="1831" y="293"/>
                  </a:lnTo>
                  <a:lnTo>
                    <a:pt x="0" y="2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TextBox 17"/>
            <p:cNvSpPr txBox="1"/>
            <p:nvPr/>
          </p:nvSpPr>
          <p:spPr>
            <a:xfrm>
              <a:off x="646129" y="3438049"/>
              <a:ext cx="541020" cy="413385"/>
            </a:xfrm>
            <a:prstGeom prst="rect">
              <a:avLst/>
            </a:prstGeom>
          </p:spPr>
          <p:txBody>
            <a:bodyPr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4133469"/>
            <a:ext cx="6085713" cy="892588"/>
            <a:chOff x="454963" y="4133469"/>
            <a:chExt cx="6085713" cy="892588"/>
          </a:xfrm>
        </p:grpSpPr>
        <p:sp>
          <p:nvSpPr>
            <p:cNvPr id="19" name="Freeform 19"/>
            <p:cNvSpPr/>
            <p:nvPr/>
          </p:nvSpPr>
          <p:spPr>
            <a:xfrm>
              <a:off x="1412320" y="4133469"/>
              <a:ext cx="737616" cy="892588"/>
            </a:xfrm>
            <a:custGeom>
              <a:rect l="l" t="t" r="r" b="b"/>
              <a:pathLst>
                <a:path w="325" h="393">
                  <a:moveTo>
                    <a:pt x="0" y="393"/>
                  </a:moveTo>
                  <a:lnTo>
                    <a:pt x="325" y="293"/>
                  </a:lnTo>
                  <a:lnTo>
                    <a:pt x="325" y="0"/>
                  </a:lnTo>
                  <a:lnTo>
                    <a:pt x="0" y="0"/>
                  </a:lnTo>
                  <a:lnTo>
                    <a:pt x="0" y="393"/>
                  </a:lnTo>
                  <a:close/>
                </a:path>
              </a:pathLst>
            </a:custGeom>
            <a:solidFill>
              <a:schemeClr val="accent4">
                <a:lumMod val="60000"/>
                <a:lumOff val="40000"/>
                <a:alpha val="64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133469"/>
              <a:ext cx="957358" cy="892588"/>
            </a:xfrm>
            <a:prstGeom prst="rect">
              <a:avLst/>
            </a:pr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149841" y="4133469"/>
              <a:ext cx="4390835" cy="665321"/>
            </a:xfrm>
            <a:custGeom>
              <a:rect l="l" t="t" r="r" b="b"/>
              <a:pathLst>
                <a:path w="1931" h="288">
                  <a:moveTo>
                    <a:pt x="0" y="288"/>
                  </a:moveTo>
                  <a:lnTo>
                    <a:pt x="1831" y="288"/>
                  </a:lnTo>
                  <a:lnTo>
                    <a:pt x="1932" y="144"/>
                  </a:lnTo>
                  <a:lnTo>
                    <a:pt x="1831" y="0"/>
                  </a:lnTo>
                  <a:lnTo>
                    <a:pt x="0" y="0"/>
                  </a:lnTo>
                  <a:lnTo>
                    <a:pt x="0" y="288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TextBox 22"/>
            <p:cNvSpPr txBox="1"/>
            <p:nvPr/>
          </p:nvSpPr>
          <p:spPr>
            <a:xfrm>
              <a:off x="661179" y="4335209"/>
              <a:ext cx="541020" cy="413385"/>
            </a:xfrm>
            <a:prstGeom prst="rect">
              <a:avLst/>
            </a:prstGeom>
          </p:spPr>
          <p:txBody>
            <a:bodyPr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4797266"/>
            <a:ext cx="6085713" cy="1133476"/>
            <a:chOff x="454963" y="4797266"/>
            <a:chExt cx="6085713" cy="1133476"/>
          </a:xfrm>
        </p:grpSpPr>
        <p:sp>
          <p:nvSpPr>
            <p:cNvPr id="24" name="Freeform 24"/>
            <p:cNvSpPr/>
            <p:nvPr/>
          </p:nvSpPr>
          <p:spPr>
            <a:xfrm>
              <a:off x="1412320" y="4797266"/>
              <a:ext cx="737616" cy="1133475"/>
            </a:xfrm>
            <a:custGeom>
              <a:rect l="l" t="t" r="r" b="b"/>
              <a:pathLst>
                <a:path w="325" h="498">
                  <a:moveTo>
                    <a:pt x="0" y="498"/>
                  </a:moveTo>
                  <a:lnTo>
                    <a:pt x="325" y="292"/>
                  </a:lnTo>
                  <a:lnTo>
                    <a:pt x="325" y="0"/>
                  </a:lnTo>
                  <a:lnTo>
                    <a:pt x="0" y="100"/>
                  </a:lnTo>
                  <a:lnTo>
                    <a:pt x="0" y="498"/>
                  </a:lnTo>
                  <a:close/>
                </a:path>
              </a:pathLst>
            </a:custGeom>
            <a:solidFill>
              <a:schemeClr val="accent5">
                <a:alpha val="64000"/>
              </a:schemeClr>
            </a:solidFill>
          </p:spPr>
          <p:style>
            <a:lnRef idx="0">
              <a:schemeClr val="accent5"/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026057"/>
              <a:ext cx="957358" cy="904685"/>
            </a:xfrm>
            <a:prstGeom prst="rect">
              <a:avLst/>
            </a:prstGeom>
            <a:solidFill>
              <a:schemeClr val="accent5">
                <a:alpha val="100000"/>
              </a:schemeClr>
            </a:solidFill>
          </p:spPr>
          <p:style>
            <a:lnRef idx="0">
              <a:schemeClr val="accent5"/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149841" y="4797266"/>
              <a:ext cx="4390835" cy="663797"/>
            </a:xfrm>
            <a:custGeom>
              <a:rect l="l" t="t" r="r" b="b"/>
              <a:pathLst>
                <a:path w="1931" h="292">
                  <a:moveTo>
                    <a:pt x="0" y="292"/>
                  </a:moveTo>
                  <a:lnTo>
                    <a:pt x="1831" y="292"/>
                  </a:lnTo>
                  <a:lnTo>
                    <a:pt x="1932" y="143"/>
                  </a:lnTo>
                  <a:lnTo>
                    <a:pt x="1831" y="0"/>
                  </a:lnTo>
                  <a:lnTo>
                    <a:pt x="0" y="0"/>
                  </a:lnTo>
                  <a:lnTo>
                    <a:pt x="0" y="292"/>
                  </a:ln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</p:spPr>
          <p:style>
            <a:lnRef idx="0">
              <a:schemeClr val="accent5"/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661179" y="5275992"/>
              <a:ext cx="541020" cy="413385"/>
            </a:xfrm>
            <a:prstGeom prst="rect">
              <a:avLst/>
            </a:prstGeom>
          </p:spPr>
          <p:txBody>
            <a:bodyPr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05</a:t>
              </a:r>
            </a:p>
          </p:txBody>
        </p:sp>
      </p:grpSp>
      <p:sp>
        <p:nvSpPr>
          <p:cNvPr id="28" name="TextBox 28"/>
          <p:cNvSpPr txBox="1"/>
          <p:nvPr/>
        </p:nvSpPr>
        <p:spPr>
          <a:xfrm>
            <a:off x="2398926" y="2234517"/>
            <a:ext cx="3697074" cy="48015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分析企业内外部环境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2398926" y="2891599"/>
            <a:ext cx="3695700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制定采购策略目标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2398926" y="3562160"/>
            <a:ext cx="3695700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设计采购策略方案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2398926" y="4213114"/>
            <a:ext cx="3695700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实施采购策略方案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2398926" y="4897279"/>
            <a:ext cx="3695700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评估与调整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833989" y="2108883"/>
            <a:ext cx="4716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包括市场供需状况、竞争对手情况、企业自身实力等。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831121" y="2771823"/>
            <a:ext cx="4719647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根据分析结果，制定符合企业实际情况的采购策略目标。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831121" y="3435620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包括供应商选择方案、采购方式选择方案、合同管理方案等。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831121" y="4111514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按照设计方案，逐步推进采购策略的实施，确保各项措施得到有效执行。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831121" y="4776835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定期对采购策略的实施效果进行评估，发现问题及时进行调整和改进。</a:t>
            </a:r>
          </a:p>
        </p:txBody>
      </p:sp>
      <p:grpSp>
        <p:nvGrpSpPr>
          <p:cNvPr id="38" name="Group 3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9" name="AutoShape 3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TextBox 5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采购策略布局实施步骤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供应链优化路径探讨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022" b="2202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供应链结构复杂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信息不透明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成本高企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当前供应链涉及多个环节和参与者，包括供应商、制造商、物流服务商等，结构复杂，协同难度大。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供应链中各环节信息不透明，导致需求预测不准确，库存积压和缺货现象并存。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由于供应链协同不足，导致物流成本、库存成本等居高不下，影响企业盈利。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供应链现状分析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供应链优化目标与方向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通过加强各环节间的协同合作，提高供应链整体运行效率。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通过优化供应链流程、提高物流效率等方式，降低供应链成本。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建立快速响应机制，提高供应链对市场变化的适应能力。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提高供应链协同效率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降低供应链成本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提升供应链灵活性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构建供应链协同平台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优化供应链流程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加强供应商管理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实施物流管理优化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供应链优化实施路径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建立供应商评估机制，对供应商进行全面管理和优化，确保供应商的质量和交货期符合要求。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对供应链流程进行全面梳理和优化，消除浪费和不必要的环节，提高运行效率。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通过信息技术手段，搭建供应链协同平台，实现各环节信息的实时共享和协同决策。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通过引入先进的物流管理技术和方法，提高物流效率，降低物流成本。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采购策略与供应链关系解析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94" r="1859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采购成本控制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采购策略直接影响采购成本，进而影响产品成本和供应链整体成本。通过合理的采购策略，可以降低采购成本，提高供应链效率。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供应商选择与管理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采购策略涉及供应商的选择和管理，优质的供应商可以提供更好的产品和服务，从而优化供应链运作。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采购周期与库存管理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采购策略的制定需要考虑采购周期和库存管理，过长或过短的采购周期都会对供应链造成不良影响。合理的采购策略可以平衡采购周期和库存水平，降低供应链风险。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采购策略对供应链影响分析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市场需求波动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供应商产能限制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物流与配送效率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供应链对采购策略制约因素剖析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供应商产能不足或过剩都会对采购策略造成影响。采购方需要与供应商紧密合作，共同应对产能问题。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物流与配送效率直接影响采购周期和库存水平。高效的物流和配送体系可以降低采购成本，提高供应链响应速度。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市场需求波动直接影响供应链的稳定性，采购策略需要充分考虑市场需求变化，制定相应的应对措施。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强化信息共享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通过强化信息共享，采购方和供应商可以更加准确地掌握市场需求和供应情况，为制定更加合理的采购策略和供应链优化方案提供依据。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建立协同机制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采购方和供应商应建立协同机制，共同制定采购策略和供应链发展规划，实现双方利益最大化。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推动技术创新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技术创新可以提高采购和供应链管理的效率和准确性。双方应积极推动技术创新，采用先进的采购和供应链管理工具和方法，提升整体竞争力。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采购策略与供应链协同发展规划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采购策略布局关键成功因素剖析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https://d.book118.com/867144064051006032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2024-09-05T03:28:25.190</cp:lastPrinted>
  <dcterms:created xsi:type="dcterms:W3CDTF">2024-09-04T19:28:25Z</dcterms:created>
  <dcterms:modified xsi:type="dcterms:W3CDTF">2024-09-04T19:28:27Z</dcterms:modified>
</cp:coreProperties>
</file>