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49B5B1-2471-4E85-983D-22631A6E9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C0B075-83CB-46EA-BBDC-86C5C256D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0D746-A979-4938-BE00-939187BD9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DDF2D5-C4B6-447C-B5C1-9229EEB389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94E34D-FB3B-45DC-ACE0-350DE7A9D8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6AA453-6910-4EDF-976E-FD5AA3C425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F17E65-0F2E-40BA-AEBA-E600BDBCE9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CA0A89-A5E2-452E-B7D5-6D4894EF8C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56EFBC-852D-452F-ADE7-0F5C3A6B33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B652E0-3580-4A67-9ACB-BF0221C26B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3127EE-0C4C-4DC8-B622-DF53D6596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45136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传统文化教学研究现状课题分析\n## 1.传统文化教学的基本概念与重要性\n### 1.1传统文化的定义及其历史背景\n### 1.2传统文化教学的目的和意义\n### 1.3传统文化在当代教育中的地位与作用\n## 2.传统文化教学的现状分析\n### 2.1传统文化教学的课程设置与教学方法\n### 2.2传统文化教学的资源开发与利用\n### 2.3传统文化教学的实践成果与问题反思\n## 3.传统文化教学的研究现状及趋势\n### 3.1国内外传统文化教学的研究现状\n### 3.2传统文化教学的研究方法与创新\n### 3.3传统文化教学研究的未来发展趋势与挑战\n## 4.传统文化教学改革的策略与建议\n### 4.1传统文化教学的课程体系改革\n### 4.2传统文化教学的方法与手段创新\n### 4.3传统文化教学的评价与反馈机制建立\n## 5.传统文化教学实践案例分析\n### 5.1成功的传统文化教学实践案例介绍\n### 5.2传统文化教学实践案例的分析与启示\n### 5.3如何借鉴实践案例经验，提高传统文化教学质量\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5400"/>
              <a:t>传统文化教学研究现状课题分析</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可编辑 DOCS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 </a:t>
            </a:r>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可编辑</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2}"/>
        <p:cNvGrpSpPr/>
        <p:nvPr/>
      </p:nvGrpSpPr>
      <p:grpSpPr>
        <a:xfrm>
          <a:off x="0" y="0"/>
          <a:ext cx="0" cy="0"/>
        </a:xfrm>
      </p:grpSpPr>
      <p:sp>
        <p:nvSpPr>
          <p:cNvPr id="128"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29"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30"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900">
                <a:solidFill>
                  <a:srgbClr val="FFFFFF">
                    <a:alpha val="100000"/>
                  </a:srgbClr>
                </a:solidFill>
                <a:latin typeface="微软雅黑"/>
                <a:ea typeface="微软雅黑"/>
              </a:rPr>
              <a:t>传统文化教学的基本概念与重要性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6" name="" descr="{&quot;isTemplate&quot;:true,&quot;type&quot;:3}"/>
        <p:cNvGrpSpPr/>
        <p:nvPr/>
      </p:nvGrpSpPr>
      <p:grpSpPr>
        <a:xfrm>
          <a:off x="0" y="0"/>
          <a:ext cx="0" cy="0"/>
        </a:xfrm>
      </p:grpSpPr>
      <p:grpSp>
        <p:nvGrpSpPr>
          <p:cNvPr id="167"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68" name=""/>
            <p:cNvGrpSpPr/>
            <p:nvPr/>
          </p:nvGrpSpPr>
          <p:grpSpPr>
            <a:xfrm>
              <a:off x="685801" y="3146904"/>
              <a:ext cx="4207178" cy="3287791"/>
              <a:chOff x="685801" y="3146904"/>
              <a:chExt cx="4207178" cy="3287791"/>
            </a:xfrm>
          </p:grpSpPr>
          <p:sp>
            <p:nvSpPr>
              <p:cNvPr id="169"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传统文化是指一个国家或民族在长期历史发展过程中形成的独特文化传统</a:t>
                </a:r>
                <a:endParaRPr kumimoji="1" lang="en-US" altLang="zh-CN" sz="1800" b="1">
                  <a:solidFill>
                    <a:schemeClr val="bg1"/>
                  </a:solidFill>
                  <a:latin typeface="+mj-ea"/>
                  <a:ea typeface="+mj-ea"/>
                </a:endParaRPr>
              </a:p>
            </p:txBody>
          </p:sp>
          <p:sp>
            <p:nvSpPr>
              <p:cNvPr id="170"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包括语言、文字、艺术、宗教、道德、伦理等方面的内容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体现了民族精神和历史积淀</a:t>
                </a:r>
                <a:endParaRPr/>
              </a:p>
            </p:txBody>
          </p:sp>
        </p:grpSp>
        <p:grpSp>
          <p:nvGrpSpPr>
            <p:cNvPr id="171" name=""/>
            <p:cNvGrpSpPr/>
            <p:nvPr/>
          </p:nvGrpSpPr>
          <p:grpSpPr>
            <a:xfrm>
              <a:off x="4408278" y="3146904"/>
              <a:ext cx="3798485" cy="3287791"/>
              <a:chOff x="4408278" y="3146904"/>
              <a:chExt cx="3798485" cy="3287791"/>
            </a:xfrm>
          </p:grpSpPr>
          <p:sp>
            <p:nvSpPr>
              <p:cNvPr id="172"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传统文化的历史背景</a:t>
                </a:r>
                <a:endParaRPr kumimoji="1" lang="en-US" altLang="zh-CN" sz="1800" b="1">
                  <a:solidFill>
                    <a:schemeClr val="bg1"/>
                  </a:solidFill>
                  <a:latin typeface="+mj-ea"/>
                  <a:ea typeface="+mj-ea"/>
                </a:endParaRPr>
              </a:p>
            </p:txBody>
          </p:sp>
          <p:sp>
            <p:nvSpPr>
              <p:cNvPr id="173"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人类文明的起源与发展   -各民族之间的交流与融合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历史时期的政治、经济、文化等因素的影响</a:t>
                </a:r>
                <a:endParaRPr/>
              </a:p>
            </p:txBody>
          </p:sp>
        </p:grpSp>
        <p:grpSp>
          <p:nvGrpSpPr>
            <p:cNvPr id="174" name=""/>
            <p:cNvGrpSpPr/>
            <p:nvPr/>
          </p:nvGrpSpPr>
          <p:grpSpPr>
            <a:xfrm>
              <a:off x="7707715" y="3146904"/>
              <a:ext cx="3798485" cy="3287791"/>
              <a:chOff x="7707715" y="3146904"/>
              <a:chExt cx="3798485" cy="3287791"/>
            </a:xfrm>
          </p:grpSpPr>
          <p:sp>
            <p:nvSpPr>
              <p:cNvPr id="175"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传统文化在当今社会的作用</a:t>
                </a:r>
                <a:endParaRPr kumimoji="1" lang="en-US" altLang="zh-CN" sz="1800" b="1">
                  <a:solidFill>
                    <a:schemeClr val="bg1"/>
                  </a:solidFill>
                  <a:latin typeface="+mj-ea"/>
                  <a:ea typeface="+mj-ea"/>
                </a:endParaRPr>
              </a:p>
            </p:txBody>
          </p:sp>
          <p:sp>
            <p:nvSpPr>
              <p:cNvPr id="176"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传承民族优秀文化遗产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增强民族认同感和凝聚力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为现代社会提供文化资源和价值启示</a:t>
                </a:r>
                <a:endParaRPr/>
              </a:p>
            </p:txBody>
          </p:sp>
        </p:grpSp>
      </p:grpSp>
      <p:sp>
        <p:nvSpPr>
          <p:cNvPr id="17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传统文化的定义及其历史背景</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8" name="" descr="{&quot;isTemplate&quot;:true,&quot;type&quot;:3}"/>
        <p:cNvGrpSpPr/>
        <p:nvPr/>
      </p:nvGrpSpPr>
      <p:grpSpPr>
        <a:xfrm>
          <a:off x="0" y="0"/>
          <a:ext cx="0" cy="0"/>
        </a:xfrm>
      </p:grpSpPr>
      <p:sp>
        <p:nvSpPr>
          <p:cNvPr id="17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传统文化教学的目的和意义</a:t>
            </a:r>
            <a:endParaRPr lang="en-US" altLang="zh-CN" sz="2800" b="1">
              <a:latin typeface="+mj-ea"/>
              <a:ea typeface="+mj-ea"/>
            </a:endParaRPr>
          </a:p>
        </p:txBody>
      </p:sp>
      <p:grpSp>
        <p:nvGrpSpPr>
          <p:cNvPr id="18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81" name=""/>
            <p:cNvGrpSpPr/>
            <p:nvPr/>
          </p:nvGrpSpPr>
          <p:grpSpPr>
            <a:xfrm>
              <a:off x="660399" y="2074672"/>
              <a:ext cx="5100082" cy="4536540"/>
              <a:chOff x="660399" y="2074672"/>
              <a:chExt cx="5100082" cy="4536540"/>
            </a:xfrm>
          </p:grpSpPr>
          <p:sp>
            <p:nvSpPr>
              <p:cNvPr id="18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传统文化教学的目的</a:t>
                </a:r>
                <a:endParaRPr lang="en-US" altLang="zh-CN" sz="2000" b="1">
                  <a:latin typeface="Microsoft YaHei" panose="020b0503020204020204" pitchFamily="34" charset="-122"/>
                  <a:ea typeface="Microsoft YaHei" panose="020b0503020204020204" pitchFamily="34" charset="-122"/>
                </a:endParaRPr>
              </a:p>
            </p:txBody>
          </p:sp>
          <p:sp>
            <p:nvSpPr>
              <p:cNvPr id="18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传承和弘扬优秀传统文化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培养学生的民族自豪感和文化自信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提高学生的</a:t>
                </a:r>
                <a:r>
                  <a:rPr lang="zh-CN" sz="1400" b="1">
                    <a:solidFill>
                      <a:schemeClr val="tx1">
                        <a:lumMod val="50000"/>
                        <a:lumOff val="50000"/>
                        <a:alpha val="100000"/>
                      </a:schemeClr>
                    </a:solidFill>
                    <a:latin typeface="微软雅黑"/>
                    <a:ea typeface="微软雅黑"/>
                  </a:rPr>
                  <a:t>综合素质</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创新能力</a:t>
                </a:r>
                <a:endParaRPr/>
              </a:p>
            </p:txBody>
          </p:sp>
          <p:pic>
            <p:nvPicPr>
              <p:cNvPr id="18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6" name=""/>
            <p:cNvGrpSpPr/>
            <p:nvPr/>
          </p:nvGrpSpPr>
          <p:grpSpPr>
            <a:xfrm>
              <a:off x="6431519" y="2074672"/>
              <a:ext cx="5100082" cy="4536540"/>
              <a:chOff x="660399" y="2074672"/>
              <a:chExt cx="5100082" cy="4536540"/>
            </a:xfrm>
          </p:grpSpPr>
          <p:sp>
            <p:nvSpPr>
              <p:cNvPr id="18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传统文化教学的意义</a:t>
                </a:r>
                <a:endParaRPr lang="en-US" altLang="zh-CN" sz="2000" b="1">
                  <a:latin typeface="Microsoft YaHei" panose="020b0503020204020204" pitchFamily="34" charset="-122"/>
                  <a:ea typeface="Microsoft YaHei" panose="020b0503020204020204" pitchFamily="34" charset="-122"/>
                </a:endParaRPr>
              </a:p>
            </p:txBody>
          </p:sp>
          <p:sp>
            <p:nvSpPr>
              <p:cNvPr id="18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促进民族文化的发展与创新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丰富学生的文化底蕴和审美情趣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培养学生的道德观念和价值观</a:t>
                </a:r>
                <a:endParaRPr/>
              </a:p>
            </p:txBody>
          </p:sp>
          <p:pic>
            <p:nvPicPr>
              <p:cNvPr id="19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pic>
        <p:nvPicPr>
          <p:cNvPr id="19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4" name="Group 598"/>
            <p:cNvGrpSpPr/>
            <p:nvPr/>
          </p:nvGrpSpPr>
          <p:grpSpPr>
            <a:xfrm>
              <a:off x="763829" y="1414808"/>
              <a:ext cx="6972294" cy="2337649"/>
              <a:chOff x="763829" y="1414808"/>
              <a:chExt cx="6972294" cy="2337649"/>
            </a:xfrm>
          </p:grpSpPr>
          <p:sp>
            <p:nvSpPr>
              <p:cNvPr id="19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传统文化在当代教育中的地位</a:t>
                </a:r>
                <a:endParaRPr/>
              </a:p>
            </p:txBody>
          </p:sp>
          <p:sp>
            <p:nvSpPr>
              <p:cNvPr id="19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传统文化教学是学校教育的重要组成部分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传统文化教育在德育、美育等方面发挥着重要作用</a:t>
                </a:r>
                <a:endParaRPr/>
              </a:p>
            </p:txBody>
          </p:sp>
          <p:sp>
            <p:nvSpPr>
              <p:cNvPr id="19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0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1" name="Group 591"/>
            <p:cNvGrpSpPr/>
            <p:nvPr/>
          </p:nvGrpSpPr>
          <p:grpSpPr>
            <a:xfrm>
              <a:off x="689593" y="3949139"/>
              <a:ext cx="7078256" cy="2128975"/>
              <a:chOff x="689593" y="3949139"/>
              <a:chExt cx="7078256" cy="2128975"/>
            </a:xfrm>
          </p:grpSpPr>
          <p:sp>
            <p:nvSpPr>
              <p:cNvPr id="20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传统文化在当代教育中的作用</a:t>
                </a:r>
                <a:endParaRPr/>
              </a:p>
            </p:txBody>
          </p:sp>
          <p:sp>
            <p:nvSpPr>
              <p:cNvPr id="20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传承民族优秀文化遗产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培养学生的民族精神和文化自信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促进学生全面发展，提高综合素质</a:t>
                </a:r>
                <a:endParaRPr/>
              </a:p>
            </p:txBody>
          </p:sp>
          <p:sp>
            <p:nvSpPr>
              <p:cNvPr id="20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0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传统文化在当代教育中的地位与作用</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2}"/>
        <p:cNvGrpSpPr/>
        <p:nvPr/>
      </p:nvGrpSpPr>
      <p:grpSpPr>
        <a:xfrm>
          <a:off x="0" y="0"/>
          <a:ext cx="0" cy="0"/>
        </a:xfrm>
      </p:grpSpPr>
      <p:sp>
        <p:nvSpPr>
          <p:cNvPr id="21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1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1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传统文化教学的现状分析</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descr="{&quot;isTemplate&quot;:true,&quot;type&quot;:3}"/>
        <p:cNvGrpSpPr/>
        <p:nvPr/>
      </p:nvGrpSpPr>
      <p:grpSpPr>
        <a:xfrm>
          <a:off x="0" y="0"/>
          <a:ext cx="0" cy="0"/>
        </a:xfrm>
      </p:grpSpPr>
      <p:sp>
        <p:nvSpPr>
          <p:cNvPr id="214"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nvGrpSpPr>
          <p:cNvPr id="215"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16" name="Group 474"/>
            <p:cNvGrpSpPr/>
            <p:nvPr/>
          </p:nvGrpSpPr>
          <p:grpSpPr>
            <a:xfrm>
              <a:off x="454962" y="1575832"/>
              <a:ext cx="5829300" cy="1489352"/>
              <a:chOff x="454963" y="1575832"/>
              <a:chExt cx="5829300" cy="1489352"/>
            </a:xfrm>
          </p:grpSpPr>
          <p:sp>
            <p:nvSpPr>
              <p:cNvPr id="217"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传统文化课程纳入学校教育课程体系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设置了针对不同年龄段的传统文化课程</a:t>
                </a:r>
                <a:endParaRPr/>
              </a:p>
            </p:txBody>
          </p:sp>
          <p:sp>
            <p:nvSpPr>
              <p:cNvPr id="218"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传统文化教学的课程设置</a:t>
                </a:r>
                <a:endParaRPr/>
              </a:p>
            </p:txBody>
          </p:sp>
        </p:grpSp>
        <p:grpSp>
          <p:nvGrpSpPr>
            <p:cNvPr id="219" name="Group 477"/>
            <p:cNvGrpSpPr/>
            <p:nvPr/>
          </p:nvGrpSpPr>
          <p:grpSpPr>
            <a:xfrm>
              <a:off x="454962" y="3071702"/>
              <a:ext cx="5829300" cy="1489351"/>
              <a:chOff x="454963" y="3071702"/>
              <a:chExt cx="5829300" cy="1489351"/>
            </a:xfrm>
          </p:grpSpPr>
          <p:sp>
            <p:nvSpPr>
              <p:cNvPr id="220"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采用讲授、讨论、实践等多种教学方式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利用多媒体、网络等现代教学手段</a:t>
                </a:r>
                <a:endParaRPr/>
              </a:p>
            </p:txBody>
          </p:sp>
          <p:sp>
            <p:nvSpPr>
              <p:cNvPr id="221"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传统文化教学方法</a:t>
                </a:r>
                <a:endParaRPr/>
              </a:p>
            </p:txBody>
          </p:sp>
        </p:grpSp>
        <p:grpSp>
          <p:nvGrpSpPr>
            <p:cNvPr id="222" name="Group 480"/>
            <p:cNvGrpSpPr/>
            <p:nvPr/>
          </p:nvGrpSpPr>
          <p:grpSpPr>
            <a:xfrm>
              <a:off x="454962" y="4660638"/>
              <a:ext cx="6019800" cy="1489352"/>
              <a:chOff x="454963" y="4660638"/>
              <a:chExt cx="6019800" cy="1489352"/>
            </a:xfrm>
          </p:grpSpPr>
          <p:sp>
            <p:nvSpPr>
              <p:cNvPr id="223"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课程设置不够完善，内容较为零散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教学方法较为传统，缺乏创新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缺乏专业的教师队伍，教学质量参差不齐</a:t>
                </a:r>
                <a:endParaRPr/>
              </a:p>
            </p:txBody>
          </p:sp>
          <p:sp>
            <p:nvSpPr>
              <p:cNvPr id="224"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传统文化教学存在的问题</a:t>
                </a:r>
                <a:endParaRPr/>
              </a:p>
            </p:txBody>
          </p:sp>
        </p:grpSp>
      </p:grpSp>
      <p:pic>
        <p:nvPicPr>
          <p:cNvPr id="225"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26"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7"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8"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传统文化教学的课程设置与教学方法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grpSp>
        <p:nvGrpSpPr>
          <p:cNvPr id="231"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2" name="Group 9"/>
            <p:cNvGrpSpPr/>
            <p:nvPr/>
          </p:nvGrpSpPr>
          <p:grpSpPr>
            <a:xfrm>
              <a:off x="5982796" y="1521950"/>
              <a:ext cx="5687135" cy="1523479"/>
              <a:chOff x="5982796" y="1521950"/>
              <a:chExt cx="5687135" cy="1523479"/>
            </a:xfrm>
          </p:grpSpPr>
          <p:sp>
            <p:nvSpPr>
              <p:cNvPr id="233"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传统文化教学资源的开发</a:t>
                </a:r>
                <a:endParaRPr/>
              </a:p>
            </p:txBody>
          </p:sp>
          <p:sp>
            <p:nvSpPr>
              <p:cNvPr id="234"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编写传统文化教材和参考资料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开发传统文化网络课程和多媒体资源</a:t>
                </a:r>
                <a:endParaRPr/>
              </a:p>
            </p:txBody>
          </p:sp>
        </p:grpSp>
        <p:grpSp>
          <p:nvGrpSpPr>
            <p:cNvPr id="235" name="Group 2"/>
            <p:cNvGrpSpPr/>
            <p:nvPr/>
          </p:nvGrpSpPr>
          <p:grpSpPr>
            <a:xfrm>
              <a:off x="5982796" y="3170591"/>
              <a:ext cx="5783287" cy="1523479"/>
              <a:chOff x="5982796" y="3170591"/>
              <a:chExt cx="5783287" cy="1523479"/>
            </a:xfrm>
          </p:grpSpPr>
          <p:sp>
            <p:nvSpPr>
              <p:cNvPr id="236"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传统文化教学资源的利用</a:t>
                </a:r>
                <a:endParaRPr/>
              </a:p>
            </p:txBody>
          </p:sp>
          <p:sp>
            <p:nvSpPr>
              <p:cNvPr id="237"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利用学校图书馆、博物馆等公共设施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开展传统文化实践活动和课题研究</a:t>
                </a:r>
                <a:endParaRPr/>
              </a:p>
            </p:txBody>
          </p:sp>
        </p:grpSp>
        <p:grpSp>
          <p:nvGrpSpPr>
            <p:cNvPr id="238" name="Group 5"/>
            <p:cNvGrpSpPr/>
            <p:nvPr/>
          </p:nvGrpSpPr>
          <p:grpSpPr>
            <a:xfrm>
              <a:off x="5982796" y="4823246"/>
              <a:ext cx="5783287" cy="1523479"/>
              <a:chOff x="5982796" y="4823246"/>
              <a:chExt cx="5783287" cy="1523479"/>
            </a:xfrm>
          </p:grpSpPr>
          <p:sp>
            <p:nvSpPr>
              <p:cNvPr id="239"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传统文化教学资源存在的问题</a:t>
                </a:r>
                <a:endParaRPr/>
              </a:p>
            </p:txBody>
          </p:sp>
          <p:sp>
            <p:nvSpPr>
              <p:cNvPr id="240"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资源开发不足，种类较为单一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资源利用不够充分，缺乏整合和共享</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缺乏有效的资源评价和反馈机制</a:t>
                </a:r>
                <a:endParaRPr/>
              </a:p>
            </p:txBody>
          </p:sp>
        </p:grpSp>
      </p:grpSp>
      <p:pic>
        <p:nvPicPr>
          <p:cNvPr id="241"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传统文化教学的资源开发与利用</a:t>
            </a:r>
            <a:endParaRPr lang="en-US" altLang="zh-CN" sz="2800" b="1">
              <a:latin typeface="+mj-ea"/>
              <a:ea typeface="+mj-ea"/>
            </a:endParaRPr>
          </a:p>
        </p:txBody>
      </p:sp>
      <p:sp>
        <p:nvSpPr>
          <p:cNvPr id="243"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4"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5"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3}"/>
        <p:cNvGrpSpPr/>
        <p:nvPr/>
      </p:nvGrpSpPr>
      <p:grpSpPr>
        <a:xfrm>
          <a:off x="0" y="0"/>
          <a:ext cx="0" cy="0"/>
        </a:xfrm>
      </p:grpSpPr>
      <p:pic>
        <p:nvPicPr>
          <p:cNvPr id="24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9" name="Group 598"/>
            <p:cNvGrpSpPr/>
            <p:nvPr/>
          </p:nvGrpSpPr>
          <p:grpSpPr>
            <a:xfrm>
              <a:off x="763829" y="1414808"/>
              <a:ext cx="6972294" cy="2337649"/>
              <a:chOff x="763829" y="1414808"/>
              <a:chExt cx="6972294" cy="2337649"/>
            </a:xfrm>
          </p:grpSpPr>
          <p:sp>
            <p:nvSpPr>
              <p:cNvPr id="25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传统文化教学的实践成果</a:t>
                </a:r>
                <a:endParaRPr/>
              </a:p>
            </p:txBody>
          </p:sp>
          <p:sp>
            <p:nvSpPr>
              <p:cNvPr id="25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提高了学生的传统文化素养和综合素质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促进了民族文化的发展和创新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增强了学生的民族认同感和文化自信</a:t>
                </a:r>
                <a:endParaRPr/>
              </a:p>
            </p:txBody>
          </p:sp>
          <p:sp>
            <p:nvSpPr>
              <p:cNvPr id="25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6" name="Group 591"/>
            <p:cNvGrpSpPr/>
            <p:nvPr/>
          </p:nvGrpSpPr>
          <p:grpSpPr>
            <a:xfrm>
              <a:off x="689593" y="3949139"/>
              <a:ext cx="7078256" cy="2128975"/>
              <a:chOff x="689593" y="3949139"/>
              <a:chExt cx="7078256" cy="2128975"/>
            </a:xfrm>
          </p:grpSpPr>
          <p:sp>
            <p:nvSpPr>
              <p:cNvPr id="25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传统文化教学的问题反思</a:t>
                </a:r>
                <a:endParaRPr/>
              </a:p>
            </p:txBody>
          </p:sp>
          <p:sp>
            <p:nvSpPr>
              <p:cNvPr id="25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教学内容和方法需要不断创新和改革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需要加强教师队伍的培养和建设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需要建立健全的教学评价和反馈机制</a:t>
                </a:r>
                <a:endParaRPr/>
              </a:p>
            </p:txBody>
          </p:sp>
          <p:sp>
            <p:nvSpPr>
              <p:cNvPr id="25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传统文化教学的实践成果与问题反思</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传统文化教学的研究现状及趋势</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2"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3" name="组合 4"/>
            <p:cNvGrpSpPr/>
            <p:nvPr/>
          </p:nvGrpSpPr>
          <p:grpSpPr>
            <a:xfrm>
              <a:off x="660396" y="1892786"/>
              <a:ext cx="5622867" cy="1446014"/>
              <a:chOff x="571500" y="1815543"/>
              <a:chExt cx="5622867" cy="1446014"/>
            </a:xfrm>
          </p:grpSpPr>
          <p:sp>
            <p:nvSpPr>
              <p:cNvPr id="1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国内传统文化教学研究现状</a:t>
                </a:r>
                <a:endParaRPr lang="en-US" b="1">
                  <a:solidFill>
                    <a:schemeClr val="accent1">
                      <a:alpha val="100000"/>
                    </a:schemeClr>
                  </a:solidFill>
                  <a:latin typeface="微软雅黑"/>
                  <a:ea typeface="微软雅黑"/>
                </a:endParaRPr>
              </a:p>
            </p:txBody>
          </p:sp>
          <p:sp>
            <p:nvSpPr>
              <p:cNvPr id="15"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传统文化教学理论的研究逐渐深入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传统文化教学实践探索和改革不断进行</a:t>
                </a:r>
                <a:endParaRPr/>
              </a:p>
            </p:txBody>
          </p:sp>
          <p:sp>
            <p:nvSpPr>
              <p:cNvPr id="16"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7" name="组合 8"/>
            <p:cNvGrpSpPr/>
            <p:nvPr/>
          </p:nvGrpSpPr>
          <p:grpSpPr>
            <a:xfrm>
              <a:off x="660396" y="3478749"/>
              <a:ext cx="5622868" cy="1446014"/>
              <a:chOff x="571500" y="1815543"/>
              <a:chExt cx="5622868" cy="1446014"/>
            </a:xfrm>
          </p:grpSpPr>
          <p:sp>
            <p:nvSpPr>
              <p:cNvPr id="1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国外传统文化教学研究现状</a:t>
                </a:r>
                <a:endParaRPr lang="en-US" b="1">
                  <a:solidFill>
                    <a:schemeClr val="accent1">
                      <a:alpha val="100000"/>
                    </a:schemeClr>
                  </a:solidFill>
                  <a:latin typeface="微软雅黑"/>
                  <a:ea typeface="微软雅黑"/>
                </a:endParaRPr>
              </a:p>
            </p:txBody>
          </p:sp>
          <p:sp>
            <p:nvSpPr>
              <p:cNvPr id="19"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重视传统文化在教育中的作用和价值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采用多元化的教学方法和手段</a:t>
                </a:r>
                <a:endParaRPr/>
              </a:p>
            </p:txBody>
          </p:sp>
          <p:sp>
            <p:nvSpPr>
              <p:cNvPr id="20"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 name="组合 12"/>
            <p:cNvGrpSpPr/>
            <p:nvPr/>
          </p:nvGrpSpPr>
          <p:grpSpPr>
            <a:xfrm>
              <a:off x="660396" y="5064711"/>
              <a:ext cx="5622867" cy="1446014"/>
              <a:chOff x="571500" y="1815543"/>
              <a:chExt cx="5622867" cy="1446014"/>
            </a:xfrm>
          </p:grpSpPr>
          <p:sp>
            <p:nvSpPr>
              <p:cNvPr id="2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国内外传统文化教学研究的差距</a:t>
                </a:r>
                <a:endParaRPr lang="en-US" b="1">
                  <a:solidFill>
                    <a:schemeClr val="accent1">
                      <a:alpha val="100000"/>
                    </a:schemeClr>
                  </a:solidFill>
                  <a:latin typeface="微软雅黑"/>
                  <a:ea typeface="微软雅黑"/>
                </a:endParaRPr>
              </a:p>
            </p:txBody>
          </p:sp>
          <p:sp>
            <p:nvSpPr>
              <p:cNvPr id="23"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研究水平和发展速度存在差距</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研究领域和视角存在差异</a:t>
                </a:r>
                <a:endParaRPr/>
              </a:p>
            </p:txBody>
          </p:sp>
          <p:sp>
            <p:nvSpPr>
              <p:cNvPr id="24"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国内外传统文化教学的研究现状</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https://d.book118.com/867145136012006044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传统文化教学研究现状课题分析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2024-09-18T04:08:18.803</cp:lastPrinted>
  <dcterms:created xsi:type="dcterms:W3CDTF">2024-09-17T20:08:18Z</dcterms:created>
  <dcterms:modified xsi:type="dcterms:W3CDTF">2024-09-17T20:08:20Z</dcterms:modified>
</cp:coreProperties>
</file>