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82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3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10ACF-1602-467D-ABF3-55AFBF99E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CDC96-0B25-4EA3-9B58-BE563D963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F2E9D-D3A3-42A8-B6B7-1A12991CC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3192D-9C54-4568-828A-F308D099D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497D08-F667-4FA0-9178-B20C73762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D0F40C-C617-48B6-BF66-45D4FCA97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0F86A6-4AD8-42D3-8DA7-748B8A0A1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A5A3C-99B5-4605-B8D4-9FD190B44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D02AC-8549-4463-9324-8A293D1A8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0755D-9CA3-4F43-A2A4-74F7E8740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BF8F7-D17A-4D49-928C-770D11373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817" r:id="rId2"/>
    <p:sldLayoutId id="2147493818" r:id="rId3"/>
    <p:sldLayoutId id="2147493819" r:id="rId4"/>
    <p:sldLayoutId id="2147493820" r:id="rId5"/>
    <p:sldLayoutId id="2147493821" r:id="rId6"/>
    <p:sldLayoutId id="2147493822" r:id="rId7"/>
    <p:sldLayoutId id="2147493823" r:id="rId8"/>
    <p:sldLayoutId id="2147493824" r:id="rId9"/>
    <p:sldLayoutId id="2147493825" r:id="rId10"/>
    <p:sldLayoutId id="2147493826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0.xml" /><Relationship Id="rId20" Type="http://schemas.openxmlformats.org/officeDocument/2006/relationships/tags" Target="../tags/tag228.xml" /><Relationship Id="rId21" Type="http://schemas.openxmlformats.org/officeDocument/2006/relationships/tags" Target="../tags/tag229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5412206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超越期望值的服务追求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超越期望值服务的定义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如何实现超越期望值的服务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超越期望值服务的影响与价值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超越期望值服务的实践案例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未来超越期望值服务的发展趋势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如何持续提供超越期望值的服务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超越期望值服务的定义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超越客户期望的服务理念</a:t>
            </a:r>
            <a:endParaRPr lang="zh-CN" altLang="en-US"/>
          </a:p>
        </p:txBody>
      </p:sp>
      <p:sp>
        <p:nvSpPr>
          <p:cNvPr id="1048904" name="圆角矩形 26"/>
          <p:cNvSpPr/>
          <p:nvPr>
            <p:custDataLst>
              <p:tags r:id="rId2"/>
            </p:custDataLst>
          </p:nvPr>
        </p:nvSpPr>
        <p:spPr>
          <a:xfrm>
            <a:off x="1014984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06" name="圆角矩形 28"/>
          <p:cNvSpPr/>
          <p:nvPr>
            <p:custDataLst>
              <p:tags r:id="rId3"/>
            </p:custDataLst>
          </p:nvPr>
        </p:nvSpPr>
        <p:spPr>
          <a:xfrm>
            <a:off x="1017337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08" name="文本框 31"/>
          <p:cNvSpPr txBox="1"/>
          <p:nvPr>
            <p:custDataLst>
              <p:tags r:id="rId4"/>
            </p:custDataLst>
          </p:nvPr>
        </p:nvSpPr>
        <p:spPr>
          <a:xfrm>
            <a:off x="1158516" y="2404948"/>
            <a:ext cx="2114279" cy="315366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理解客户需求：深入了解客户的期望和需求，提供个性化的服务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圆角矩形 29"/>
          <p:cNvSpPr/>
          <p:nvPr>
            <p:custDataLst>
              <p:tags r:id="rId5"/>
            </p:custDataLst>
          </p:nvPr>
        </p:nvSpPr>
        <p:spPr>
          <a:xfrm>
            <a:off x="3600907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2" name="圆角矩形 32"/>
          <p:cNvSpPr/>
          <p:nvPr>
            <p:custDataLst>
              <p:tags r:id="rId6"/>
            </p:custDataLst>
          </p:nvPr>
        </p:nvSpPr>
        <p:spPr>
          <a:xfrm>
            <a:off x="3603260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14" name="文本框 34"/>
          <p:cNvSpPr txBox="1"/>
          <p:nvPr>
            <p:custDataLst>
              <p:tags r:id="rId7"/>
            </p:custDataLst>
          </p:nvPr>
        </p:nvSpPr>
        <p:spPr>
          <a:xfrm>
            <a:off x="3746792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超越客户期望：提供超出客户期望的服务，让客户感到惊喜和满意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圆角矩形 3"/>
          <p:cNvSpPr/>
          <p:nvPr>
            <p:custDataLst>
              <p:tags r:id="rId8"/>
            </p:custDataLst>
          </p:nvPr>
        </p:nvSpPr>
        <p:spPr>
          <a:xfrm>
            <a:off x="6186830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8" name="圆角矩形 4"/>
          <p:cNvSpPr/>
          <p:nvPr>
            <p:custDataLst>
              <p:tags r:id="rId9"/>
            </p:custDataLst>
          </p:nvPr>
        </p:nvSpPr>
        <p:spPr>
          <a:xfrm>
            <a:off x="6189183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20" name="文本框 5"/>
          <p:cNvSpPr txBox="1"/>
          <p:nvPr>
            <p:custDataLst>
              <p:tags r:id="rId10"/>
            </p:custDataLst>
          </p:nvPr>
        </p:nvSpPr>
        <p:spPr>
          <a:xfrm>
            <a:off x="6332127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持续改进：不断优化服务流程，提高服务质量，以满足客户不断变化的需求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圆角矩形 8"/>
          <p:cNvSpPr/>
          <p:nvPr>
            <p:custDataLst>
              <p:tags r:id="rId11"/>
            </p:custDataLst>
          </p:nvPr>
        </p:nvSpPr>
        <p:spPr>
          <a:xfrm>
            <a:off x="8772753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24" name="圆角矩形 9"/>
          <p:cNvSpPr/>
          <p:nvPr>
            <p:custDataLst>
              <p:tags r:id="rId12"/>
            </p:custDataLst>
          </p:nvPr>
        </p:nvSpPr>
        <p:spPr>
          <a:xfrm>
            <a:off x="8775106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26" name="文本框 10"/>
          <p:cNvSpPr txBox="1"/>
          <p:nvPr>
            <p:custDataLst>
              <p:tags r:id="rId13"/>
            </p:custDataLst>
          </p:nvPr>
        </p:nvSpPr>
        <p:spPr>
          <a:xfrm>
            <a:off x="8918050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建立长期合作关系：与客户建立长期的合作关系，通过优质的服务赢得客户的信任和忠诚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超越期望值服务的意义</a:t>
            </a:r>
            <a:endParaRPr lang="zh-CN" altLang="en-US"/>
          </a:p>
        </p:txBody>
      </p:sp>
      <p:sp>
        <p:nvSpPr>
          <p:cNvPr id="1048964" name="弧形 58"/>
          <p:cNvSpPr/>
          <p:nvPr>
            <p:custDataLst>
              <p:tags r:id="rId2"/>
            </p:custDataLst>
          </p:nvPr>
        </p:nvSpPr>
        <p:spPr>
          <a:xfrm>
            <a:off x="7960385" y="2261121"/>
            <a:ext cx="3214326" cy="321432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弧形 57"/>
          <p:cNvSpPr/>
          <p:nvPr>
            <p:custDataLst>
              <p:tags r:id="rId3"/>
            </p:custDataLst>
          </p:nvPr>
        </p:nvSpPr>
        <p:spPr>
          <a:xfrm>
            <a:off x="1014984" y="2261121"/>
            <a:ext cx="3214326" cy="321432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椭圆 22"/>
          <p:cNvSpPr/>
          <p:nvPr>
            <p:custDataLst>
              <p:tags r:id="rId4"/>
            </p:custDataLst>
          </p:nvPr>
        </p:nvSpPr>
        <p:spPr>
          <a:xfrm>
            <a:off x="8276361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椭圆 23"/>
          <p:cNvSpPr/>
          <p:nvPr>
            <p:custDataLst>
              <p:tags r:id="rId5"/>
            </p:custDataLst>
          </p:nvPr>
        </p:nvSpPr>
        <p:spPr>
          <a:xfrm>
            <a:off x="8634005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正文"/>
          <p:cNvSpPr txBox="1"/>
          <p:nvPr>
            <p:custDataLst>
              <p:tags r:id="rId6"/>
            </p:custDataLst>
          </p:nvPr>
        </p:nvSpPr>
        <p:spPr>
          <a:xfrm>
            <a:off x="8695638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促进企业发展：超越期望值的服务可以吸引更多的客户，提高企业的销售额和利润，从而促进企业的发展。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74" name="椭圆 24"/>
          <p:cNvSpPr/>
          <p:nvPr>
            <p:custDataLst>
              <p:tags r:id="rId7"/>
            </p:custDataLst>
          </p:nvPr>
        </p:nvSpPr>
        <p:spPr>
          <a:xfrm>
            <a:off x="6023728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椭圆 25"/>
          <p:cNvSpPr/>
          <p:nvPr>
            <p:custDataLst>
              <p:tags r:id="rId8"/>
            </p:custDataLst>
          </p:nvPr>
        </p:nvSpPr>
        <p:spPr>
          <a:xfrm>
            <a:off x="6380504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正文"/>
          <p:cNvSpPr txBox="1"/>
          <p:nvPr>
            <p:custDataLst>
              <p:tags r:id="rId9"/>
            </p:custDataLst>
          </p:nvPr>
        </p:nvSpPr>
        <p:spPr>
          <a:xfrm>
            <a:off x="6443005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提高企业竞争力：在竞争激烈的市场中，提供超越期望值的服务可以让企业在众多竞争对手中脱颖而出，提高企业的竞争力。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椭圆 7"/>
          <p:cNvSpPr/>
          <p:nvPr>
            <p:custDataLst>
              <p:tags r:id="rId10"/>
            </p:custDataLst>
          </p:nvPr>
        </p:nvSpPr>
        <p:spPr>
          <a:xfrm>
            <a:off x="3771096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椭圆 9"/>
          <p:cNvSpPr/>
          <p:nvPr>
            <p:custDataLst>
              <p:tags r:id="rId11"/>
            </p:custDataLst>
          </p:nvPr>
        </p:nvSpPr>
        <p:spPr>
          <a:xfrm>
            <a:off x="4127871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正文"/>
          <p:cNvSpPr txBox="1"/>
          <p:nvPr>
            <p:custDataLst>
              <p:tags r:id="rId12"/>
            </p:custDataLst>
          </p:nvPr>
        </p:nvSpPr>
        <p:spPr>
          <a:xfrm>
            <a:off x="4190372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增强客户忠诚度：超越期望值的服务可以让客户感受到企业的真诚和关心，从而增强客户对企业的忠诚度。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86" name="椭圆 5"/>
          <p:cNvSpPr/>
          <p:nvPr>
            <p:custDataLst>
              <p:tags r:id="rId13"/>
            </p:custDataLst>
          </p:nvPr>
        </p:nvSpPr>
        <p:spPr>
          <a:xfrm>
            <a:off x="1262383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椭圆 4"/>
          <p:cNvSpPr/>
          <p:nvPr>
            <p:custDataLst>
              <p:tags r:id="rId14"/>
            </p:custDataLst>
          </p:nvPr>
        </p:nvSpPr>
        <p:spPr>
          <a:xfrm>
            <a:off x="1619158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正文"/>
          <p:cNvSpPr txBox="1"/>
          <p:nvPr>
            <p:custDataLst>
              <p:tags r:id="rId15"/>
            </p:custDataLst>
          </p:nvPr>
        </p:nvSpPr>
        <p:spPr>
          <a:xfrm>
            <a:off x="1681659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提升客户满意度：通过提供超越期望值的服务，让客户感到惊喜和满意，从而提高客户满意度。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超越期望值服务的核心要素</a:t>
            </a:r>
            <a:endParaRPr lang="zh-CN" altLang="en-US"/>
          </a:p>
        </p:txBody>
      </p:sp>
      <p:sp>
        <p:nvSpPr>
          <p:cNvPr id="1049028" name="矩形 38"/>
          <p:cNvSpPr/>
          <p:nvPr>
            <p:custDataLst>
              <p:tags r:id="rId2"/>
            </p:custDataLst>
          </p:nvPr>
        </p:nvSpPr>
        <p:spPr>
          <a:xfrm rot="204112">
            <a:off x="2076806" y="1773936"/>
            <a:ext cx="3563288" cy="1859874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39"/>
          <p:cNvSpPr/>
          <p:nvPr>
            <p:custDataLst>
              <p:tags r:id="rId3"/>
            </p:custDataLst>
          </p:nvPr>
        </p:nvSpPr>
        <p:spPr>
          <a:xfrm>
            <a:off x="2080924" y="1774524"/>
            <a:ext cx="3563288" cy="185987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TextBox 2"/>
          <p:cNvSpPr txBox="1"/>
          <p:nvPr>
            <p:custDataLst>
              <p:tags r:id="rId4"/>
            </p:custDataLst>
          </p:nvPr>
        </p:nvSpPr>
        <p:spPr>
          <a:xfrm>
            <a:off x="2287380" y="191980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理解客户需求：深入了解客户的期望和需求，提供个性化服务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34" name="矩形 100"/>
          <p:cNvSpPr/>
          <p:nvPr>
            <p:custDataLst>
              <p:tags r:id="rId5"/>
            </p:custDataLst>
          </p:nvPr>
        </p:nvSpPr>
        <p:spPr>
          <a:xfrm rot="204112">
            <a:off x="6544151" y="1773936"/>
            <a:ext cx="3563288" cy="1859874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101"/>
          <p:cNvSpPr/>
          <p:nvPr>
            <p:custDataLst>
              <p:tags r:id="rId6"/>
            </p:custDataLst>
          </p:nvPr>
        </p:nvSpPr>
        <p:spPr>
          <a:xfrm>
            <a:off x="6548857" y="1774524"/>
            <a:ext cx="3563288" cy="18598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TextBox 2"/>
          <p:cNvSpPr txBox="1"/>
          <p:nvPr>
            <p:custDataLst>
              <p:tags r:id="rId7"/>
            </p:custDataLst>
          </p:nvPr>
        </p:nvSpPr>
        <p:spPr>
          <a:xfrm>
            <a:off x="6755902" y="191980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超越客户期望：提供超出客户期望的服务，让客户感到惊喜和满意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40" name="矩形 122"/>
          <p:cNvSpPr/>
          <p:nvPr>
            <p:custDataLst>
              <p:tags r:id="rId8"/>
            </p:custDataLst>
          </p:nvPr>
        </p:nvSpPr>
        <p:spPr>
          <a:xfrm rot="204112">
            <a:off x="2076806" y="4101426"/>
            <a:ext cx="3563288" cy="1859874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123"/>
          <p:cNvSpPr/>
          <p:nvPr>
            <p:custDataLst>
              <p:tags r:id="rId9"/>
            </p:custDataLst>
          </p:nvPr>
        </p:nvSpPr>
        <p:spPr>
          <a:xfrm>
            <a:off x="2080924" y="4102014"/>
            <a:ext cx="3563288" cy="185987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TextBox 2"/>
          <p:cNvSpPr txBox="1"/>
          <p:nvPr>
            <p:custDataLst>
              <p:tags r:id="rId10"/>
            </p:custDataLst>
          </p:nvPr>
        </p:nvSpPr>
        <p:spPr>
          <a:xfrm>
            <a:off x="2286792" y="424729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持续改进：不断优化服务流程，提高服务质量，以满足客户不断变化的需求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46" name="矩形 89"/>
          <p:cNvSpPr/>
          <p:nvPr>
            <p:custDataLst>
              <p:tags r:id="rId11"/>
            </p:custDataLst>
          </p:nvPr>
        </p:nvSpPr>
        <p:spPr>
          <a:xfrm rot="204112">
            <a:off x="6544151" y="4101426"/>
            <a:ext cx="3563288" cy="1859874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90"/>
          <p:cNvSpPr/>
          <p:nvPr>
            <p:custDataLst>
              <p:tags r:id="rId12"/>
            </p:custDataLst>
          </p:nvPr>
        </p:nvSpPr>
        <p:spPr>
          <a:xfrm>
            <a:off x="6548857" y="4102014"/>
            <a:ext cx="3563288" cy="185987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TextBox 2"/>
          <p:cNvSpPr txBox="1"/>
          <p:nvPr>
            <p:custDataLst>
              <p:tags r:id="rId13"/>
            </p:custDataLst>
          </p:nvPr>
        </p:nvSpPr>
        <p:spPr>
          <a:xfrm>
            <a:off x="6754725" y="424729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建立长期合作关系：与客户建立长期的合作关系，通过优质的服务赢得客户的信任和忠诚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如何实现超越期望值的服务</a:t>
            </a:r>
            <a:endParaRPr lang="zh-CN" altLang="en-US"/>
          </a:p>
        </p:txBody>
      </p:sp>
      <p:sp>
        <p:nvSpPr>
          <p:cNvPr id="10490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深入了解客户需求</a:t>
            </a:r>
            <a:endParaRPr lang="zh-CN" altLang="en-US"/>
          </a:p>
        </p:txBody>
      </p:sp>
      <p:sp>
        <p:nvSpPr>
          <p:cNvPr id="1049130" name="圆角矩形 26"/>
          <p:cNvSpPr/>
          <p:nvPr>
            <p:custDataLst>
              <p:tags r:id="rId2"/>
            </p:custDataLst>
          </p:nvPr>
        </p:nvSpPr>
        <p:spPr>
          <a:xfrm>
            <a:off x="1014984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2" name="圆角矩形 28"/>
          <p:cNvSpPr/>
          <p:nvPr>
            <p:custDataLst>
              <p:tags r:id="rId3"/>
            </p:custDataLst>
          </p:nvPr>
        </p:nvSpPr>
        <p:spPr>
          <a:xfrm>
            <a:off x="1017337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34" name="文本框 31"/>
          <p:cNvSpPr txBox="1"/>
          <p:nvPr>
            <p:custDataLst>
              <p:tags r:id="rId4"/>
            </p:custDataLst>
          </p:nvPr>
        </p:nvSpPr>
        <p:spPr>
          <a:xfrm>
            <a:off x="1158516" y="2404948"/>
            <a:ext cx="2114279" cy="315366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倾听客户的声音：通过问卷调查、访谈等方式了解客户的需求和期望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圆角矩形 29"/>
          <p:cNvSpPr/>
          <p:nvPr>
            <p:custDataLst>
              <p:tags r:id="rId5"/>
            </p:custDataLst>
          </p:nvPr>
        </p:nvSpPr>
        <p:spPr>
          <a:xfrm>
            <a:off x="3600907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8" name="圆角矩形 32"/>
          <p:cNvSpPr/>
          <p:nvPr>
            <p:custDataLst>
              <p:tags r:id="rId6"/>
            </p:custDataLst>
          </p:nvPr>
        </p:nvSpPr>
        <p:spPr>
          <a:xfrm>
            <a:off x="3603260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40" name="文本框 34"/>
          <p:cNvSpPr txBox="1"/>
          <p:nvPr>
            <p:custDataLst>
              <p:tags r:id="rId7"/>
            </p:custDataLst>
          </p:nvPr>
        </p:nvSpPr>
        <p:spPr>
          <a:xfrm>
            <a:off x="3746792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分析客户需求：对收集到的数据进行分析，找出客户的核心需求和期望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圆角矩形 3"/>
          <p:cNvSpPr/>
          <p:nvPr>
            <p:custDataLst>
              <p:tags r:id="rId8"/>
            </p:custDataLst>
          </p:nvPr>
        </p:nvSpPr>
        <p:spPr>
          <a:xfrm>
            <a:off x="6186830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4" name="圆角矩形 4"/>
          <p:cNvSpPr/>
          <p:nvPr>
            <p:custDataLst>
              <p:tags r:id="rId9"/>
            </p:custDataLst>
          </p:nvPr>
        </p:nvSpPr>
        <p:spPr>
          <a:xfrm>
            <a:off x="6189183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46" name="文本框 5"/>
          <p:cNvSpPr txBox="1"/>
          <p:nvPr>
            <p:custDataLst>
              <p:tags r:id="rId10"/>
            </p:custDataLst>
          </p:nvPr>
        </p:nvSpPr>
        <p:spPr>
          <a:xfrm>
            <a:off x="6332127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制定服务策略：根据客户需求和期望，制定相应的服务策略和措施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圆角矩形 8"/>
          <p:cNvSpPr/>
          <p:nvPr>
            <p:custDataLst>
              <p:tags r:id="rId11"/>
            </p:custDataLst>
          </p:nvPr>
        </p:nvSpPr>
        <p:spPr>
          <a:xfrm>
            <a:off x="8772753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0" name="圆角矩形 9"/>
          <p:cNvSpPr/>
          <p:nvPr>
            <p:custDataLst>
              <p:tags r:id="rId12"/>
            </p:custDataLst>
          </p:nvPr>
        </p:nvSpPr>
        <p:spPr>
          <a:xfrm>
            <a:off x="8775106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52" name="文本框 10"/>
          <p:cNvSpPr txBox="1"/>
          <p:nvPr>
            <p:custDataLst>
              <p:tags r:id="rId13"/>
            </p:custDataLst>
          </p:nvPr>
        </p:nvSpPr>
        <p:spPr>
          <a:xfrm>
            <a:off x="8918050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持续改进服务：根据客户反馈和服务效果，持续改进服务，以满足客户不断变化的需求和期望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提供个性化服务方案</a:t>
            </a:r>
            <a:endParaRPr lang="zh-CN" altLang="en-US"/>
          </a:p>
        </p:txBody>
      </p:sp>
      <p:sp>
        <p:nvSpPr>
          <p:cNvPr id="104919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了解客户需求：通过调查问卷、访谈等方式深入了解客户需求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提供定制化服务：根据客户需求提供定制化的服务，如定制化的产品、服务等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持续改进：根据客户反馈和服务效果持续改进服务方案，不断提升服务质量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制定个性化方案：根据客户需求制定个性化的服务方案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持续优化服务流程</a:t>
            </a:r>
            <a:endParaRPr lang="zh-CN" altLang="en-US"/>
          </a:p>
        </p:txBody>
      </p:sp>
      <p:sp>
        <p:nvSpPr>
          <p:cNvPr id="1049266" name="圆角矩形 26"/>
          <p:cNvSpPr/>
          <p:nvPr>
            <p:custDataLst>
              <p:tags r:id="rId2"/>
            </p:custDataLst>
          </p:nvPr>
        </p:nvSpPr>
        <p:spPr>
          <a:xfrm>
            <a:off x="1014984" y="2165126"/>
            <a:ext cx="1538248" cy="340497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8" name="圆角矩形 28"/>
          <p:cNvSpPr/>
          <p:nvPr>
            <p:custDataLst>
              <p:tags r:id="rId3"/>
            </p:custDataLst>
          </p:nvPr>
        </p:nvSpPr>
        <p:spPr>
          <a:xfrm>
            <a:off x="1016769" y="2165126"/>
            <a:ext cx="1535002" cy="18093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70" name="文本框 31"/>
          <p:cNvSpPr txBox="1"/>
          <p:nvPr>
            <p:custDataLst>
              <p:tags r:id="rId4"/>
            </p:custDataLst>
          </p:nvPr>
        </p:nvSpPr>
        <p:spPr>
          <a:xfrm>
            <a:off x="1111402" y="2523419"/>
            <a:ext cx="1346278" cy="301752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定期收集客户反馈，了解客户需求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圆角矩形 29"/>
          <p:cNvSpPr/>
          <p:nvPr>
            <p:custDataLst>
              <p:tags r:id="rId5"/>
            </p:custDataLst>
          </p:nvPr>
        </p:nvSpPr>
        <p:spPr>
          <a:xfrm>
            <a:off x="2739196" y="2165126"/>
            <a:ext cx="1538248" cy="340497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4" name="圆角矩形 32"/>
          <p:cNvSpPr/>
          <p:nvPr>
            <p:custDataLst>
              <p:tags r:id="rId6"/>
            </p:custDataLst>
          </p:nvPr>
        </p:nvSpPr>
        <p:spPr>
          <a:xfrm>
            <a:off x="2740982" y="2165126"/>
            <a:ext cx="1535002" cy="18093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6" name="文本框 34"/>
          <p:cNvSpPr txBox="1"/>
          <p:nvPr>
            <p:custDataLst>
              <p:tags r:id="rId7"/>
            </p:custDataLst>
          </p:nvPr>
        </p:nvSpPr>
        <p:spPr>
          <a:xfrm>
            <a:off x="2835614" y="2523419"/>
            <a:ext cx="1346278" cy="301871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制定服务标准和流程，确保服务一致性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3"/>
          <p:cNvSpPr/>
          <p:nvPr>
            <p:custDataLst>
              <p:tags r:id="rId8"/>
            </p:custDataLst>
          </p:nvPr>
        </p:nvSpPr>
        <p:spPr>
          <a:xfrm>
            <a:off x="4463408" y="2165126"/>
            <a:ext cx="1538248" cy="340497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0" name="圆角矩形 4"/>
          <p:cNvSpPr/>
          <p:nvPr>
            <p:custDataLst>
              <p:tags r:id="rId9"/>
            </p:custDataLst>
          </p:nvPr>
        </p:nvSpPr>
        <p:spPr>
          <a:xfrm>
            <a:off x="4465194" y="2165126"/>
            <a:ext cx="1535002" cy="18093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2" name="文本框 5"/>
          <p:cNvSpPr txBox="1"/>
          <p:nvPr>
            <p:custDataLst>
              <p:tags r:id="rId10"/>
            </p:custDataLst>
          </p:nvPr>
        </p:nvSpPr>
        <p:spPr>
          <a:xfrm>
            <a:off x="4559826" y="2523419"/>
            <a:ext cx="1346278" cy="301871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培训员工，提高服务技能和素质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圆角矩形 8"/>
          <p:cNvSpPr/>
          <p:nvPr>
            <p:custDataLst>
              <p:tags r:id="rId11"/>
            </p:custDataLst>
          </p:nvPr>
        </p:nvSpPr>
        <p:spPr>
          <a:xfrm>
            <a:off x="6187620" y="2165126"/>
            <a:ext cx="1538248" cy="340497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6" name="圆角矩形 9"/>
          <p:cNvSpPr/>
          <p:nvPr>
            <p:custDataLst>
              <p:tags r:id="rId12"/>
            </p:custDataLst>
          </p:nvPr>
        </p:nvSpPr>
        <p:spPr>
          <a:xfrm>
            <a:off x="6189406" y="2165126"/>
            <a:ext cx="1535002" cy="18093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8" name="文本框 10"/>
          <p:cNvSpPr txBox="1"/>
          <p:nvPr>
            <p:custDataLst>
              <p:tags r:id="rId13"/>
            </p:custDataLst>
          </p:nvPr>
        </p:nvSpPr>
        <p:spPr>
          <a:xfrm>
            <a:off x="6284038" y="2523419"/>
            <a:ext cx="1346278" cy="301871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引入新技术和新工具，提高服务效率和质量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6"/>
          <p:cNvSpPr/>
          <p:nvPr>
            <p:custDataLst>
              <p:tags r:id="rId14"/>
            </p:custDataLst>
          </p:nvPr>
        </p:nvSpPr>
        <p:spPr>
          <a:xfrm>
            <a:off x="7911832" y="2166316"/>
            <a:ext cx="1538248" cy="340497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2" name="圆角矩形 7"/>
          <p:cNvSpPr/>
          <p:nvPr>
            <p:custDataLst>
              <p:tags r:id="rId15"/>
            </p:custDataLst>
          </p:nvPr>
        </p:nvSpPr>
        <p:spPr>
          <a:xfrm>
            <a:off x="7913618" y="2166316"/>
            <a:ext cx="1535002" cy="18093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4" name="文本框 11"/>
          <p:cNvSpPr txBox="1"/>
          <p:nvPr>
            <p:custDataLst>
              <p:tags r:id="rId16"/>
            </p:custDataLst>
          </p:nvPr>
        </p:nvSpPr>
        <p:spPr>
          <a:xfrm>
            <a:off x="8008250" y="2524610"/>
            <a:ext cx="1346278" cy="301871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建立激励机制，鼓励员工提供优质服务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圆角矩形 16"/>
          <p:cNvSpPr/>
          <p:nvPr>
            <p:custDataLst>
              <p:tags r:id="rId17"/>
            </p:custDataLst>
          </p:nvPr>
        </p:nvSpPr>
        <p:spPr>
          <a:xfrm>
            <a:off x="9636044" y="2166316"/>
            <a:ext cx="1538248" cy="340497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8" name="圆角矩形 17"/>
          <p:cNvSpPr/>
          <p:nvPr>
            <p:custDataLst>
              <p:tags r:id="rId18"/>
            </p:custDataLst>
          </p:nvPr>
        </p:nvSpPr>
        <p:spPr>
          <a:xfrm>
            <a:off x="9637830" y="2166316"/>
            <a:ext cx="1535002" cy="18093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0" name="文本框 18"/>
          <p:cNvSpPr txBox="1"/>
          <p:nvPr>
            <p:custDataLst>
              <p:tags r:id="rId19"/>
            </p:custDataLst>
          </p:nvPr>
        </p:nvSpPr>
        <p:spPr>
          <a:xfrm>
            <a:off x="9732462" y="2524610"/>
            <a:ext cx="1346278" cy="301871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持续改进服务流程，以满足客户不断变化的需求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建立良好的服务反馈机制</a:t>
            </a:r>
            <a:endParaRPr lang="zh-CN" altLang="en-US"/>
          </a:p>
        </p:txBody>
      </p:sp>
      <p:sp>
        <p:nvSpPr>
          <p:cNvPr id="1049338" name="对角圆角矩形 15"/>
          <p:cNvSpPr/>
          <p:nvPr>
            <p:custDataLst>
              <p:tags r:id="rId2"/>
            </p:custDataLst>
          </p:nvPr>
        </p:nvSpPr>
        <p:spPr>
          <a:xfrm>
            <a:off x="1984151" y="3616322"/>
            <a:ext cx="8221299" cy="61599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对角圆角矩形 16"/>
          <p:cNvSpPr/>
          <p:nvPr>
            <p:custDataLst>
              <p:tags r:id="rId3"/>
            </p:custDataLst>
          </p:nvPr>
        </p:nvSpPr>
        <p:spPr>
          <a:xfrm>
            <a:off x="1984151" y="3504070"/>
            <a:ext cx="444800" cy="4244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直角三角形 17"/>
          <p:cNvSpPr/>
          <p:nvPr>
            <p:custDataLst>
              <p:tags r:id="rId4"/>
            </p:custDataLst>
          </p:nvPr>
        </p:nvSpPr>
        <p:spPr>
          <a:xfrm>
            <a:off x="2429250" y="3504628"/>
            <a:ext cx="67016" cy="11169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文本框 27"/>
          <p:cNvSpPr txBox="1"/>
          <p:nvPr>
            <p:custDataLst>
              <p:tags r:id="rId5"/>
            </p:custDataLst>
          </p:nvPr>
        </p:nvSpPr>
        <p:spPr>
          <a:xfrm>
            <a:off x="2458290" y="3624699"/>
            <a:ext cx="7532059" cy="605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制定改进措施：根据客户反馈和分析结果，制定针对性的改进措施</a:t>
            </a:r>
            <a:endParaRPr lang="en-US" altLang="zh-CN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对角圆角矩形 52"/>
          <p:cNvSpPr/>
          <p:nvPr>
            <p:custDataLst>
              <p:tags r:id="rId6"/>
            </p:custDataLst>
          </p:nvPr>
        </p:nvSpPr>
        <p:spPr>
          <a:xfrm>
            <a:off x="1984151" y="1886188"/>
            <a:ext cx="8221299" cy="61599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对角圆角矩形 53"/>
          <p:cNvSpPr/>
          <p:nvPr>
            <p:custDataLst>
              <p:tags r:id="rId7"/>
            </p:custDataLst>
          </p:nvPr>
        </p:nvSpPr>
        <p:spPr>
          <a:xfrm>
            <a:off x="1984151" y="1773936"/>
            <a:ext cx="444800" cy="4244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直角三角形 54"/>
          <p:cNvSpPr/>
          <p:nvPr>
            <p:custDataLst>
              <p:tags r:id="rId8"/>
            </p:custDataLst>
          </p:nvPr>
        </p:nvSpPr>
        <p:spPr>
          <a:xfrm>
            <a:off x="2429250" y="1774494"/>
            <a:ext cx="67016" cy="11169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文本框 56"/>
          <p:cNvSpPr txBox="1"/>
          <p:nvPr>
            <p:custDataLst>
              <p:tags r:id="rId9"/>
            </p:custDataLst>
          </p:nvPr>
        </p:nvSpPr>
        <p:spPr>
          <a:xfrm>
            <a:off x="2458290" y="1888980"/>
            <a:ext cx="7532059" cy="605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收集客户反馈：通过问卷调查、访谈等方式收集客户对服务的反馈意见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对角圆角矩形 5"/>
          <p:cNvSpPr/>
          <p:nvPr>
            <p:custDataLst>
              <p:tags r:id="rId10"/>
            </p:custDataLst>
          </p:nvPr>
        </p:nvSpPr>
        <p:spPr>
          <a:xfrm>
            <a:off x="1984151" y="2751255"/>
            <a:ext cx="8221299" cy="61599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对角圆角矩形 6"/>
          <p:cNvSpPr/>
          <p:nvPr>
            <p:custDataLst>
              <p:tags r:id="rId11"/>
            </p:custDataLst>
          </p:nvPr>
        </p:nvSpPr>
        <p:spPr>
          <a:xfrm>
            <a:off x="1984151" y="2639003"/>
            <a:ext cx="444800" cy="4244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直角三角形 7"/>
          <p:cNvSpPr/>
          <p:nvPr>
            <p:custDataLst>
              <p:tags r:id="rId12"/>
            </p:custDataLst>
          </p:nvPr>
        </p:nvSpPr>
        <p:spPr>
          <a:xfrm>
            <a:off x="2429250" y="2639561"/>
            <a:ext cx="67016" cy="11169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文本框 8"/>
          <p:cNvSpPr txBox="1"/>
          <p:nvPr>
            <p:custDataLst>
              <p:tags r:id="rId13"/>
            </p:custDataLst>
          </p:nvPr>
        </p:nvSpPr>
        <p:spPr>
          <a:xfrm>
            <a:off x="2458290" y="2759632"/>
            <a:ext cx="7532059" cy="605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分析客户需求：对收集到的反馈进行分析，了解客户对服务的期望和需求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对角圆角矩形 9"/>
          <p:cNvSpPr/>
          <p:nvPr>
            <p:custDataLst>
              <p:tags r:id="rId14"/>
            </p:custDataLst>
          </p:nvPr>
        </p:nvSpPr>
        <p:spPr>
          <a:xfrm>
            <a:off x="1984151" y="4481389"/>
            <a:ext cx="8221299" cy="61599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对角圆角矩形 10"/>
          <p:cNvSpPr/>
          <p:nvPr>
            <p:custDataLst>
              <p:tags r:id="rId15"/>
            </p:custDataLst>
          </p:nvPr>
        </p:nvSpPr>
        <p:spPr>
          <a:xfrm>
            <a:off x="1984151" y="4369137"/>
            <a:ext cx="444800" cy="4244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直角三角形 11"/>
          <p:cNvSpPr/>
          <p:nvPr>
            <p:custDataLst>
              <p:tags r:id="rId16"/>
            </p:custDataLst>
          </p:nvPr>
        </p:nvSpPr>
        <p:spPr>
          <a:xfrm>
            <a:off x="2429250" y="4369696"/>
            <a:ext cx="67016" cy="11169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文本框 12"/>
          <p:cNvSpPr txBox="1"/>
          <p:nvPr>
            <p:custDataLst>
              <p:tags r:id="rId17"/>
            </p:custDataLst>
          </p:nvPr>
        </p:nvSpPr>
        <p:spPr>
          <a:xfrm>
            <a:off x="2458290" y="4489766"/>
            <a:ext cx="7532059" cy="605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实施改进措施：将改进措施落实到具体的服务流程和标准中，并进行跟踪和评估</a:t>
            </a:r>
            <a:endParaRPr lang="en-US" altLang="zh-CN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对角圆角矩形 14"/>
          <p:cNvSpPr/>
          <p:nvPr>
            <p:custDataLst>
              <p:tags r:id="rId18"/>
            </p:custDataLst>
          </p:nvPr>
        </p:nvSpPr>
        <p:spPr>
          <a:xfrm>
            <a:off x="1984151" y="5346456"/>
            <a:ext cx="8221299" cy="61599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对角圆角矩形 18"/>
          <p:cNvSpPr/>
          <p:nvPr>
            <p:custDataLst>
              <p:tags r:id="rId19"/>
            </p:custDataLst>
          </p:nvPr>
        </p:nvSpPr>
        <p:spPr>
          <a:xfrm>
            <a:off x="1984151" y="5234204"/>
            <a:ext cx="444800" cy="4244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直角三角形 19"/>
          <p:cNvSpPr/>
          <p:nvPr>
            <p:custDataLst>
              <p:tags r:id="rId20"/>
            </p:custDataLst>
          </p:nvPr>
        </p:nvSpPr>
        <p:spPr>
          <a:xfrm>
            <a:off x="2429250" y="5234763"/>
            <a:ext cx="67016" cy="111694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文本框 20"/>
          <p:cNvSpPr txBox="1"/>
          <p:nvPr>
            <p:custDataLst>
              <p:tags r:id="rId21"/>
            </p:custDataLst>
          </p:nvPr>
        </p:nvSpPr>
        <p:spPr>
          <a:xfrm>
            <a:off x="2458290" y="5354833"/>
            <a:ext cx="7532059" cy="605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持续优化：根据客户反馈和评估结果，持续优化服务流程和标准，实现超越期望值的服务追求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超越期望值服务的实践案例</a:t>
            </a:r>
            <a:endParaRPr lang="zh-CN" altLang="en-US"/>
          </a:p>
        </p:txBody>
      </p:sp>
      <p:sp>
        <p:nvSpPr>
          <p:cNvPr id="10494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优秀企业实践案例分享</a:t>
            </a:r>
            <a:endParaRPr lang="zh-CN" altLang="en-US"/>
          </a:p>
        </p:txBody>
      </p:sp>
      <p:sp>
        <p:nvSpPr>
          <p:cNvPr id="104945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海底捞：提供超出预期的服务，如免费美甲、擦鞋等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苹果：提供优质的售后服务，如免费维修、更换电池等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星巴克：提供舒适的环境、优质的咖啡和个性化的服务，让客户感到宾至如归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亚马逊：提供一键下单、快速送货等服务，满足客户需求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https://d.book118.com/867154122065006031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09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汉仪粗圆简</vt:lpstr>
      <vt:lpstr>汉仪正圆-75W</vt:lpstr>
      <vt:lpstr>汉仪正圆-45W</vt:lpstr>
      <vt:lpstr>微软雅黑</vt:lpstr>
      <vt:lpstr>宋体</vt:lpstr>
      <vt:lpstr>Office Theme</vt:lpstr>
      <vt:lpstr>超越期望值的服务追求</vt:lpstr>
      <vt:lpstr>目录</vt:lpstr>
      <vt:lpstr>超越期望值服务的定义</vt:lpstr>
      <vt:lpstr>超越客户期望的服务理念</vt:lpstr>
      <vt:lpstr>超越期望值服务的意义</vt:lpstr>
      <vt:lpstr>超越期望值服务的核心要素</vt:lpstr>
      <vt:lpstr>如何实现超越期望值的服务</vt:lpstr>
      <vt:lpstr>深入了解客户需求</vt:lpstr>
      <vt:lpstr>提供个性化服务方案</vt:lpstr>
      <vt:lpstr>持续优化服务流程</vt:lpstr>
      <vt:lpstr>建立良好的服务反馈机制</vt:lpstr>
      <vt:lpstr>超越期望值服务的实践案例</vt:lpstr>
      <vt:lpstr>优秀企业实践案例分享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2024-09-03T16:19:14.807</cp:lastPrinted>
  <dcterms:created xsi:type="dcterms:W3CDTF">2024-09-03T08:19:14Z</dcterms:created>
  <dcterms:modified xsi:type="dcterms:W3CDTF">2024-09-03T08:19:17Z</dcterms:modified>
</cp:coreProperties>
</file>