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  <p:sldMasterId id="2147483688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B2A48-B72D-4109-B17C-BBBD855E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6705E-49B2-42B5-B273-087A1A41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1003B-3342-485E-BE09-5CFFC2984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7362A-F747-4BD6-BB27-20FD96044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B4F3F0-62BA-4C03-AAAA-D8B60FBD7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6FAF3-A85D-4174-86C6-2EF352712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A549B-8E35-4770-97EF-9D24DA5A6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BA7A1-CAEC-4A2B-8B36-4226F1BC7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5FB87-360F-4387-A6B4-1DC9CBA8D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8A223-2171-4665-A897-FB2261BB0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79028-88B4-4F5A-A6EA-92E4DA466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74" name="Group 2"/>
          <p:cNvGrpSpPr/>
          <p:nvPr/>
        </p:nvGrpSpPr>
        <p:grpSpPr>
          <a:xfrm>
            <a:off x="0" y="0"/>
            <a:ext cx="9140825" cy="6850063"/>
            <a:chExt cx="5758" cy="4315"/>
          </a:xfrm>
        </p:grpSpPr>
        <p:grpSp>
          <p:nvGrpSpPr>
            <p:cNvPr id="3080" name="Group 3"/>
            <p:cNvGrpSpPr/>
            <p:nvPr userDrawn="1"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20" name="Freeform 4"/>
              <p:cNvSpPr/>
              <p:nvPr/>
            </p:nvSpPr>
            <p:spPr bwMode="hidden">
              <a:xfrm>
                <a:off x="1728" y="2644"/>
                <a:ext cx="2882" cy="1671"/>
              </a:xfrm>
              <a:custGeom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1" name="Freeform 5"/>
              <p:cNvSpPr/>
              <p:nvPr/>
            </p:nvSpPr>
            <p:spPr bwMode="hidden">
              <a:xfrm>
                <a:off x="4170" y="2671"/>
                <a:ext cx="1259" cy="811"/>
              </a:xfrm>
              <a:custGeom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Freeform 6"/>
              <p:cNvSpPr/>
              <p:nvPr/>
            </p:nvSpPr>
            <p:spPr bwMode="hidden">
              <a:xfrm>
                <a:off x="2900" y="3346"/>
                <a:ext cx="2849" cy="969"/>
              </a:xfrm>
              <a:custGeom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3" name="Freeform 7"/>
              <p:cNvSpPr/>
              <p:nvPr/>
            </p:nvSpPr>
            <p:spPr bwMode="hidden">
              <a:xfrm>
                <a:off x="2748" y="2230"/>
                <a:ext cx="3007" cy="2085"/>
              </a:xfrm>
              <a:custGeom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4" name="Freeform 8"/>
              <p:cNvSpPr/>
              <p:nvPr/>
            </p:nvSpPr>
            <p:spPr bwMode="hidden">
              <a:xfrm>
                <a:off x="4501" y="2317"/>
                <a:ext cx="1248" cy="539"/>
              </a:xfrm>
              <a:custGeom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8" name="Freeform 9"/>
            <p:cNvSpPr/>
            <p:nvPr/>
          </p:nvSpPr>
          <p:spPr bwMode="hidden">
            <a:xfrm>
              <a:off x="3322" y="1341"/>
              <a:ext cx="1825" cy="1537"/>
            </a:xfrm>
            <a:custGeom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9" name="Freeform 10"/>
            <p:cNvSpPr/>
            <p:nvPr/>
          </p:nvSpPr>
          <p:spPr bwMode="hidden">
            <a:xfrm>
              <a:off x="0" y="0"/>
              <a:ext cx="5758" cy="1776"/>
            </a:xfrm>
            <a:custGeom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196619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</p:spPr>
        <p:txBody>
          <a:bodyPr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96620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5" name="Rectangle 13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457200" y="6248400"/>
            <a:ext cx="2133600" cy="4762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31D733E-28CB-4EFC-9DB1-D10776DBEDBE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6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51575"/>
            <a:ext cx="2895600" cy="4762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lvl1pPr>
              <a:defRPr smtClean="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7" name="Rectangle 1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54750"/>
            <a:ext cx="2133600" cy="4762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b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9756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9756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95586" name="Rectangle 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AA4D7B1-B1CC-441E-8F03-1C2603B2D306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55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grpSp>
        <p:nvGrpSpPr>
          <p:cNvPr id="2052" name="Group 4"/>
          <p:cNvGrpSpPr/>
          <p:nvPr/>
        </p:nvGrpSpPr>
        <p:grpSpPr>
          <a:xfrm>
            <a:off x="0" y="0"/>
            <a:ext cx="9140825" cy="6850063"/>
            <a:chExt cx="5758" cy="4315"/>
          </a:xfrm>
        </p:grpSpPr>
        <p:grpSp>
          <p:nvGrpSpPr>
            <p:cNvPr id="2056" name="Group 5"/>
            <p:cNvGrpSpPr/>
            <p:nvPr userDrawn="1"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195590" name="Freeform 6"/>
              <p:cNvSpPr/>
              <p:nvPr/>
            </p:nvSpPr>
            <p:spPr bwMode="hidden">
              <a:xfrm>
                <a:off x="1728" y="2644"/>
                <a:ext cx="2882" cy="1671"/>
              </a:xfrm>
              <a:custGeom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95591" name="Freeform 7"/>
              <p:cNvSpPr/>
              <p:nvPr/>
            </p:nvSpPr>
            <p:spPr bwMode="hidden">
              <a:xfrm>
                <a:off x="4170" y="2671"/>
                <a:ext cx="1259" cy="811"/>
              </a:xfrm>
              <a:custGeom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95592" name="Freeform 8"/>
              <p:cNvSpPr/>
              <p:nvPr/>
            </p:nvSpPr>
            <p:spPr bwMode="hidden">
              <a:xfrm>
                <a:off x="2900" y="3346"/>
                <a:ext cx="2849" cy="969"/>
              </a:xfrm>
              <a:custGeom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95593" name="Freeform 9"/>
              <p:cNvSpPr/>
              <p:nvPr/>
            </p:nvSpPr>
            <p:spPr bwMode="hidden">
              <a:xfrm>
                <a:off x="2748" y="2230"/>
                <a:ext cx="3007" cy="2085"/>
              </a:xfrm>
              <a:custGeom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95594" name="Freeform 10"/>
              <p:cNvSpPr/>
              <p:nvPr/>
            </p:nvSpPr>
            <p:spPr bwMode="hidden">
              <a:xfrm>
                <a:off x="4501" y="2317"/>
                <a:ext cx="1248" cy="539"/>
              </a:xfrm>
              <a:custGeom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95595" name="Freeform 11"/>
            <p:cNvSpPr/>
            <p:nvPr/>
          </p:nvSpPr>
          <p:spPr bwMode="hidden">
            <a:xfrm>
              <a:off x="3322" y="1341"/>
              <a:ext cx="1825" cy="1537"/>
            </a:xfrm>
            <a:custGeom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95596" name="Freeform 12"/>
            <p:cNvSpPr/>
            <p:nvPr/>
          </p:nvSpPr>
          <p:spPr bwMode="hidden">
            <a:xfrm>
              <a:off x="0" y="0"/>
              <a:ext cx="5758" cy="1776"/>
            </a:xfrm>
            <a:custGeom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195597" name="Rectangle 1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95598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559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ransition spd="slow">
    <p:pull dir="ru"/>
  </p:transition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anose="02020404030301010803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anose="02020404030301010803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anose="02020404030301010803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anose="02020404030301010803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anose="02020404030301010803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anose="02020404030301010803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anose="02020404030301010803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anose="02020404030301010803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33" name="Oval 9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ellipse">
            <a:avLst/>
          </a:prstGeom>
          <a:noFill/>
          <a:ln w="9525">
            <a:solidFill>
              <a:srgbClr val="6699FF"/>
            </a:solidFill>
            <a:round/>
          </a:ln>
          <a:effectLst/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6400800"/>
            <a:ext cx="9144000" cy="457200"/>
          </a:xfrm>
          <a:prstGeom prst="rect">
            <a:avLst/>
          </a:prstGeom>
          <a:solidFill>
            <a:srgbClr val="6699FF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1219200"/>
          </a:xfrm>
          <a:prstGeom prst="rect">
            <a:avLst/>
          </a:prstGeom>
          <a:solidFill>
            <a:srgbClr val="6699FF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1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2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1030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00800"/>
            <a:ext cx="2895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008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6666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666"/>
        </a:buClr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006666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006666"/>
        </a:buClr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006666"/>
        </a:buClr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006666"/>
        </a:buClr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006666"/>
        </a:buClr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006666"/>
        </a:buClr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006666"/>
        </a:buClr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emf" /><Relationship Id="rId3" Type="http://schemas.openxmlformats.org/officeDocument/2006/relationships/image" Target="../media/image6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6140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09600" y="2438400"/>
            <a:ext cx="8001000" cy="1470025"/>
          </a:xfrm>
        </p:spPr>
        <p:txBody>
          <a:bodyPr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8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华文琥珀" panose="02010800040101010101" pitchFamily="2" charset="-122"/>
                <a:ea typeface="华文琥珀" panose="02010800040101010101" pitchFamily="2" charset="-122"/>
                <a:cs typeface="+mj-cs"/>
              </a:rPr>
              <a:t>专业保全活动</a:t>
            </a:r>
            <a:endParaRPr kumimoji="0" lang="zh-CN" altLang="zh-CN" sz="88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华文琥珀" panose="02010800040101010101" pitchFamily="2" charset="-122"/>
              <a:ea typeface="华文琥珀" panose="02010800040101010101" pitchFamily="2" charset="-122"/>
              <a:cs typeface="+mj-cs"/>
            </a:endParaRPr>
          </a:p>
        </p:txBody>
      </p:sp>
      <p:sp>
        <p:nvSpPr>
          <p:cNvPr id="6147" name="TextBox 614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slow">
    <p:pull dir="r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457200" y="1219200"/>
            <a:ext cx="7153275" cy="990600"/>
          </a:xfrm>
        </p:spPr>
        <p:txBody>
          <a:bodyPr wrap="square" lIns="91440" tIns="45720" rIns="91440" bIns="45720" numCol="1" anchor="ctr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一</a:t>
            </a:r>
            <a:r>
              <a:rPr kumimoji="0" lang="en-US" altLang="zh-CN" sz="6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.TPM</a:t>
            </a:r>
            <a:r>
              <a:rPr kumimoji="0" lang="zh-CN" altLang="en-US" sz="60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理念</a:t>
            </a:r>
            <a:endParaRPr kumimoji="0" lang="zh-CN" altLang="zh-CN" sz="60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5123" name="Rectangle 2"/>
          <p:cNvSpPr txBox="1"/>
          <p:nvPr/>
        </p:nvSpPr>
        <p:spPr>
          <a:xfrm>
            <a:off x="-228600" y="2209800"/>
            <a:ext cx="8458200" cy="1981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latin typeface="黑体" panose="02010609060101010101" pitchFamily="2" charset="-122"/>
                <a:ea typeface="黑体" panose="02010609060101010101" pitchFamily="2" charset="-122"/>
              </a:rPr>
              <a:t>二</a:t>
            </a:r>
            <a:r>
              <a:rPr lang="en-US" altLang="zh-CN" sz="6000" b="1">
                <a:latin typeface="黑体" panose="02010609060101010101" pitchFamily="2" charset="-122"/>
                <a:ea typeface="黑体" panose="02010609060101010101" pitchFamily="2" charset="-122"/>
              </a:rPr>
              <a:t>.</a:t>
            </a:r>
            <a:r>
              <a:rPr lang="zh-CN" altLang="en-US" sz="6000" b="1">
                <a:latin typeface="黑体" panose="02010609060101010101" pitchFamily="2" charset="-122"/>
                <a:ea typeface="黑体" panose="02010609060101010101" pitchFamily="2" charset="-122"/>
              </a:rPr>
              <a:t>定期（定量）保全</a:t>
            </a:r>
            <a:endParaRPr lang="zh-CN" altLang="zh-CN" sz="60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 spd="slow">
    <p:pull dir="r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93663" y="2241550"/>
            <a:ext cx="7772400" cy="1470025"/>
          </a:xfrm>
        </p:spPr>
        <p:txBody>
          <a:bodyPr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一</a:t>
            </a:r>
            <a:r>
              <a:rPr kumimoji="0" lang="en-US" altLang="zh-CN" sz="96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.TPM</a:t>
            </a:r>
            <a:r>
              <a:rPr kumimoji="0" lang="zh-CN" altLang="en-US" sz="96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理念</a:t>
            </a:r>
            <a:endParaRPr kumimoji="0" lang="zh-CN" altLang="zh-CN" sz="96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</p:spTree>
  </p:cSld>
  <p:clrMapOvr>
    <a:masterClrMapping/>
  </p:clrMapOvr>
  <p:transition spd="slow">
    <p:pull dir="ru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>
                <a:latin typeface="黑体" panose="02010609060101010101" pitchFamily="2" charset="-122"/>
                <a:ea typeface="黑体" panose="02010609060101010101" pitchFamily="2" charset="-122"/>
              </a:rPr>
              <a:t>设   备  </a:t>
            </a:r>
            <a:r>
              <a:rPr lang="en-US" altLang="zh-CN">
                <a:ea typeface="黑体" panose="02010609060101010101" pitchFamily="2" charset="-122"/>
              </a:rPr>
              <a:t>—</a:t>
            </a:r>
            <a:r>
              <a:rPr lang="en-US" altLang="zh-CN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孩 子</a:t>
            </a:r>
            <a:endParaRPr lang="en-US" altLang="zh-CN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eaLnBrk="1" hangingPunct="1"/>
            <a:r>
              <a:rPr lang="zh-CN" altLang="en-US">
                <a:latin typeface="黑体" panose="02010609060101010101" pitchFamily="2" charset="-122"/>
                <a:ea typeface="黑体" panose="02010609060101010101" pitchFamily="2" charset="-122"/>
              </a:rPr>
              <a:t>操作者 </a:t>
            </a:r>
            <a:r>
              <a:rPr lang="en-US" altLang="zh-CN">
                <a:ea typeface="黑体" panose="02010609060101010101" pitchFamily="2" charset="-122"/>
              </a:rPr>
              <a:t>—</a:t>
            </a:r>
            <a:r>
              <a:rPr lang="en-US" altLang="zh-CN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父 母</a:t>
            </a:r>
            <a:endParaRPr lang="en-US" altLang="zh-CN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eaLnBrk="1" hangingPunct="1"/>
            <a:r>
              <a:rPr lang="zh-CN" altLang="en-US">
                <a:latin typeface="黑体" panose="02010609060101010101" pitchFamily="2" charset="-122"/>
                <a:ea typeface="黑体" panose="02010609060101010101" pitchFamily="2" charset="-122"/>
              </a:rPr>
              <a:t>保全工 </a:t>
            </a:r>
            <a:r>
              <a:rPr lang="en-US" altLang="zh-CN">
                <a:ea typeface="黑体" panose="02010609060101010101" pitchFamily="2" charset="-122"/>
              </a:rPr>
              <a:t>—</a:t>
            </a:r>
            <a:r>
              <a:rPr lang="en-US" altLang="zh-CN"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医 生</a:t>
            </a:r>
            <a:endParaRPr lang="zh-CN" altLang="zh-CN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4" name="图片 3" descr="抱孩子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0725" y="1676400"/>
            <a:ext cx="1428750" cy="163671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图片 4" descr="打针卡通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50" y="1673225"/>
            <a:ext cx="1428750" cy="161290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圆角矩形 5"/>
          <p:cNvSpPr/>
          <p:nvPr/>
        </p:nvSpPr>
        <p:spPr bwMode="auto">
          <a:xfrm>
            <a:off x="4500563" y="3565525"/>
            <a:ext cx="1428750" cy="434975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日常保养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7" name="圆角矩形 6"/>
          <p:cNvSpPr/>
          <p:nvPr/>
        </p:nvSpPr>
        <p:spPr bwMode="auto">
          <a:xfrm>
            <a:off x="6572250" y="3565525"/>
            <a:ext cx="1428750" cy="434975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专业维护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8" name="圆角矩形 7"/>
          <p:cNvSpPr/>
          <p:nvPr/>
        </p:nvSpPr>
        <p:spPr bwMode="auto">
          <a:xfrm>
            <a:off x="4214813" y="5132388"/>
            <a:ext cx="4286250" cy="868363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T</a:t>
            </a: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PM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：全员效率维修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9" name="下箭头 8"/>
          <p:cNvSpPr/>
          <p:nvPr/>
        </p:nvSpPr>
        <p:spPr bwMode="auto">
          <a:xfrm>
            <a:off x="5102225" y="4360863"/>
            <a:ext cx="2357438" cy="496888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10" name="流程图: 或者 9"/>
          <p:cNvSpPr/>
          <p:nvPr/>
        </p:nvSpPr>
        <p:spPr bwMode="auto">
          <a:xfrm>
            <a:off x="6072188" y="3627438"/>
            <a:ext cx="428625" cy="373063"/>
          </a:xfrm>
          <a:prstGeom prst="flowChartOr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华文细黑" panose="02010600040101010101" pitchFamily="2" charset="-122"/>
              <a:cs typeface="+mn-cs"/>
            </a:endParaRPr>
          </a:p>
        </p:txBody>
      </p:sp>
      <p:sp>
        <p:nvSpPr>
          <p:cNvPr id="11" name="五边形 10"/>
          <p:cNvSpPr/>
          <p:nvPr/>
        </p:nvSpPr>
        <p:spPr bwMode="auto">
          <a:xfrm>
            <a:off x="533400" y="4419600"/>
            <a:ext cx="3071813" cy="1000125"/>
          </a:xfrm>
          <a:prstGeom prst="homePlate">
            <a:avLst/>
          </a:prstGeom>
          <a:solidFill>
            <a:schemeClr val="accent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操作者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保养</a:t>
            </a:r>
            <a:endParaRPr kumimoji="0" lang="en-US" altLang="zh-CN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保全工</a:t>
            </a:r>
            <a:r>
              <a:rPr kumimoji="0" lang="en-US" altLang="zh-CN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——</a:t>
            </a: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维护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2299" name="标题 1"/>
          <p:cNvSpPr txBox="1"/>
          <p:nvPr/>
        </p:nvSpPr>
        <p:spPr bwMode="auto">
          <a:xfrm>
            <a:off x="533400" y="457200"/>
            <a:ext cx="8208963" cy="587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  <a:defRPr/>
            </a:pPr>
            <a:r>
              <a:rPr kumimoji="0" lang="en-US" altLang="zh-CN" sz="5400" b="1" kern="1200" cap="none" spc="0" normalizeH="0" baseline="0" noProof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TPM</a:t>
            </a:r>
            <a:r>
              <a:rPr kumimoji="0" lang="zh-CN" altLang="en-US" sz="5400" b="1" kern="1200" cap="none" spc="0" normalizeH="0" baseline="0" noProof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理念——关系</a:t>
            </a:r>
            <a:endParaRPr kumimoji="0" lang="zh-CN" altLang="en-US" sz="5400" b="1" kern="1200" cap="none" spc="0" normalizeH="0" baseline="0" noProof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208963" cy="587375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TPM</a:t>
            </a:r>
            <a:r>
              <a:rPr kumimoji="0" lang="zh-CN" altLang="en-US" sz="54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理念</a:t>
            </a:r>
            <a:r>
              <a:rPr kumimoji="0" lang="en-US" altLang="zh-CN" sz="54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54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分工</a:t>
            </a:r>
            <a:endParaRPr kumimoji="0" lang="zh-CN" altLang="en-US" sz="5400" b="1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graphicFrame>
        <p:nvGraphicFramePr>
          <p:cNvPr id="10317" name="Group 77"/>
          <p:cNvGraphicFramePr>
            <a:graphicFrameLocks noGrp="1"/>
          </p:cNvGraphicFramePr>
          <p:nvPr/>
        </p:nvGraphicFramePr>
        <p:xfrm>
          <a:off x="465138" y="2262188"/>
          <a:ext cx="8072438" cy="3868738"/>
        </p:xfrm>
        <a:graphic>
          <a:graphicData uri="http://schemas.openxmlformats.org/drawingml/2006/table">
            <a:tbl>
              <a:tblPr/>
              <a:tblGrid>
                <a:gridCol w="615950"/>
                <a:gridCol w="1347787"/>
                <a:gridCol w="1662113"/>
                <a:gridCol w="1504950"/>
                <a:gridCol w="1504950"/>
                <a:gridCol w="741362"/>
                <a:gridCol w="695325"/>
              </a:tblGrid>
              <a:tr h="7032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分类</a:t>
                      </a:r>
                      <a:endParaRPr kumimoji="0" lang="zh-CN" alt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防止劣化</a:t>
                      </a:r>
                      <a:endParaRPr kumimoji="0" lang="zh-CN" alt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劣化测量</a:t>
                      </a:r>
                      <a:endParaRPr kumimoji="0" lang="zh-CN" alt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劣化恢复</a:t>
                      </a:r>
                      <a:endParaRPr kumimoji="0" lang="zh-CN" alt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操作者</a:t>
                      </a:r>
                      <a:endParaRPr kumimoji="0" lang="zh-CN" alt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保全员</a:t>
                      </a:r>
                      <a:endParaRPr kumimoji="0" lang="zh-CN" alt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</a:tr>
              <a:tr h="474663">
                <a:tc rowSpan="7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TPM</a:t>
                      </a: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活动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正常运转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正确使用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</a:tr>
              <a:tr h="4365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rowSpan="3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日常保全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清扫→发现问题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</a:tr>
              <a:tr h="4746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简单給油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</a:tr>
              <a:tr h="4365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日常检查→运转条件检查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</a:tr>
              <a:tr h="4699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定期保全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定期点检、给油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定期测定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定期整备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C8C93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3C8C93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</a:tr>
              <a:tr h="4365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预知保全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趋势检查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不定期修复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C8C93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3C8C93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</a:tr>
              <a:tr h="4365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事后保全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发现异常→早期联络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突发处理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○</a:t>
                      </a: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  </a:t>
                      </a:r>
                      <a:r>
                        <a:rPr kumimoji="0" lang="zh-CN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C8C93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→    ●</a:t>
                      </a:r>
                      <a:endParaRPr kumimoji="0" lang="zh-CN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3C8C93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8259" name="内容占位符 2"/>
          <p:cNvSpPr>
            <a:spLocks noGrp="1"/>
          </p:cNvSpPr>
          <p:nvPr>
            <p:ph idx="1"/>
          </p:nvPr>
        </p:nvSpPr>
        <p:spPr>
          <a:xfrm>
            <a:off x="152400" y="1295400"/>
            <a:ext cx="3200400" cy="587375"/>
          </a:xfrm>
        </p:spPr>
        <p:txBody>
          <a:bodyPr vert="horz" wrap="square" lIns="91440" tIns="45720" rIns="91440" bIns="45720" anchor="t" anchorCtr="0"/>
          <a:lstStyle/>
          <a:p>
            <a:r>
              <a:rPr lang="zh-CN" altLang="en-US">
                <a:ea typeface="黑体" panose="02010609060101010101" pitchFamily="2" charset="-122"/>
              </a:rPr>
              <a:t>理念展开：</a:t>
            </a:r>
            <a:endParaRPr lang="zh-CN" altLang="en-US">
              <a:ea typeface="黑体" panose="02010609060101010101" pitchFamily="2" charset="-122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2438400" y="1797050"/>
          <a:ext cx="6086475" cy="444500"/>
        </p:xfrm>
        <a:graphic>
          <a:graphicData uri="http://schemas.openxmlformats.org/drawingml/2006/table">
            <a:tbl>
              <a:tblPr/>
              <a:tblGrid>
                <a:gridCol w="4659313"/>
                <a:gridCol w="1427162"/>
              </a:tblGrid>
              <a:tr h="4445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9060101010101" pitchFamily="2" charset="-122"/>
                        </a:rPr>
                        <a:t>实施活动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>
                      <a:noFill/>
                    </a:lnL>
                    <a:lnR w="19050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黑体" panose="02010609060101010101" pitchFamily="2" charset="-122"/>
                        </a:rPr>
                        <a:t>分担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黑体" panose="02010609060101010101" pitchFamily="2" charset="-122"/>
                      </a:endParaRPr>
                    </a:p>
                  </a:txBody>
                  <a:tcPr horzOverflow="overflow">
                    <a:lnL w="19050" cap="flat" cmpd="sng" algn="ctr">
                      <a:solidFill>
                        <a:srgbClr val="F2F2F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cxnSp>
        <p:nvCxnSpPr>
          <p:cNvPr id="19" name="直接连接符 18"/>
          <p:cNvCxnSpPr/>
          <p:nvPr/>
        </p:nvCxnSpPr>
        <p:spPr>
          <a:xfrm rot="5400000" flipH="1" flipV="1">
            <a:off x="4214019" y="2910681"/>
            <a:ext cx="1588" cy="0"/>
          </a:xfrm>
          <a:prstGeom prst="line">
            <a:avLst/>
          </a:prstGeom>
          <a:ln cmpd="sng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 txBox="1"/>
          <p:nvPr/>
        </p:nvSpPr>
        <p:spPr>
          <a:xfrm>
            <a:off x="0" y="2438400"/>
            <a:ext cx="8458200" cy="14700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>
                <a:latin typeface="黑体" panose="02010609060101010101" pitchFamily="2" charset="-122"/>
                <a:ea typeface="黑体" panose="02010609060101010101" pitchFamily="2" charset="-122"/>
              </a:rPr>
              <a:t>二</a:t>
            </a:r>
            <a:r>
              <a:rPr lang="en-US" altLang="zh-CN" sz="5400">
                <a:latin typeface="黑体" panose="02010609060101010101" pitchFamily="2" charset="-122"/>
                <a:ea typeface="黑体" panose="02010609060101010101" pitchFamily="2" charset="-122"/>
              </a:rPr>
              <a:t>.</a:t>
            </a:r>
            <a:r>
              <a:rPr lang="zh-CN" altLang="en-US" sz="5400">
                <a:latin typeface="黑体" panose="02010609060101010101" pitchFamily="2" charset="-122"/>
                <a:ea typeface="黑体" panose="02010609060101010101" pitchFamily="2" charset="-122"/>
              </a:rPr>
              <a:t>定期（定量）保全</a:t>
            </a:r>
            <a:endParaRPr lang="zh-CN" altLang="zh-CN" sz="5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 spd="slow">
    <p:pull dir="r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组合 30"/>
          <p:cNvGrpSpPr/>
          <p:nvPr/>
        </p:nvGrpSpPr>
        <p:grpSpPr>
          <a:xfrm>
            <a:off x="228600" y="1524000"/>
            <a:ext cx="8458200" cy="4413250"/>
            <a:chOff x="152400" y="2008188"/>
            <a:chExt cx="8229600" cy="3553040"/>
          </a:xfrm>
        </p:grpSpPr>
        <p:sp>
          <p:nvSpPr>
            <p:cNvPr id="10244" name="TextBox 3"/>
            <p:cNvSpPr txBox="1"/>
            <p:nvPr/>
          </p:nvSpPr>
          <p:spPr>
            <a:xfrm>
              <a:off x="152400" y="3733585"/>
              <a:ext cx="1143000" cy="302903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latin typeface="Arial" pitchFamily="34" charset="0"/>
                  <a:ea typeface="黑体" panose="02010609060101010101" pitchFamily="2" charset="-122"/>
                </a:rPr>
                <a:t>保全活动</a:t>
              </a:r>
              <a:endParaRPr lang="zh-CN" altLang="en-US">
                <a:latin typeface="Arial" pitchFamily="34" charset="0"/>
                <a:ea typeface="黑体" panose="02010609060101010101" pitchFamily="2" charset="-122"/>
              </a:endParaRPr>
            </a:p>
          </p:txBody>
        </p:sp>
        <p:cxnSp>
          <p:nvCxnSpPr>
            <p:cNvPr id="8" name="直接连接符 7"/>
            <p:cNvCxnSpPr/>
            <p:nvPr/>
          </p:nvCxnSpPr>
          <p:spPr>
            <a:xfrm rot="5400000">
              <a:off x="762682" y="4037633"/>
              <a:ext cx="1675552" cy="154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/>
          </p:nvCxnSpPr>
          <p:spPr>
            <a:xfrm>
              <a:off x="1599686" y="3200630"/>
              <a:ext cx="305830" cy="12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47" name="TextBox 10"/>
            <p:cNvSpPr txBox="1"/>
            <p:nvPr/>
          </p:nvSpPr>
          <p:spPr>
            <a:xfrm>
              <a:off x="1905515" y="3048539"/>
              <a:ext cx="1294370" cy="302903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FF0000"/>
                  </a:solidFill>
                  <a:latin typeface="Arial" pitchFamily="34" charset="0"/>
                  <a:ea typeface="黑体" panose="02010609060101010101" pitchFamily="2" charset="-122"/>
                </a:rPr>
                <a:t>维持活动</a:t>
              </a:r>
              <a:endParaRPr lang="zh-CN" altLang="en-US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endParaRPr>
            </a:p>
          </p:txBody>
        </p:sp>
        <p:sp>
          <p:nvSpPr>
            <p:cNvPr id="10248" name="TextBox 11"/>
            <p:cNvSpPr txBox="1"/>
            <p:nvPr/>
          </p:nvSpPr>
          <p:spPr>
            <a:xfrm>
              <a:off x="1905515" y="4724091"/>
              <a:ext cx="1294370" cy="302903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latin typeface="Arial" pitchFamily="34" charset="0"/>
                  <a:ea typeface="黑体" panose="02010609060101010101" pitchFamily="2" charset="-122"/>
                </a:rPr>
                <a:t>改善活动</a:t>
              </a:r>
              <a:endParaRPr lang="zh-CN" altLang="en-US">
                <a:latin typeface="Arial" pitchFamily="34" charset="0"/>
                <a:ea typeface="黑体" panose="02010609060101010101" pitchFamily="2" charset="-122"/>
              </a:endParaRPr>
            </a:p>
          </p:txBody>
        </p:sp>
        <p:sp>
          <p:nvSpPr>
            <p:cNvPr id="10249" name="TextBox 12"/>
            <p:cNvSpPr txBox="1"/>
            <p:nvPr/>
          </p:nvSpPr>
          <p:spPr>
            <a:xfrm>
              <a:off x="3885685" y="5258325"/>
              <a:ext cx="1753115" cy="302903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latin typeface="黑体" panose="02010609060101010101" pitchFamily="2" charset="-122"/>
                  <a:ea typeface="黑体" panose="02010609060101010101" pitchFamily="2" charset="-122"/>
                </a:rPr>
                <a:t>保全预防（</a:t>
              </a:r>
              <a:r>
                <a:rPr lang="en-US" altLang="zh-CN">
                  <a:latin typeface="黑体" panose="02010609060101010101" pitchFamily="2" charset="-122"/>
                  <a:ea typeface="黑体" panose="02010609060101010101" pitchFamily="2" charset="-122"/>
                </a:rPr>
                <a:t>PM</a:t>
              </a:r>
              <a:r>
                <a:rPr lang="zh-CN" altLang="en-US">
                  <a:latin typeface="黑体" panose="02010609060101010101" pitchFamily="2" charset="-122"/>
                  <a:ea typeface="黑体" panose="02010609060101010101" pitchFamily="2" charset="-122"/>
                </a:rPr>
                <a:t>）</a:t>
              </a:r>
              <a:endParaRPr lang="zh-CN" altLang="en-US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10250" name="TextBox 13"/>
            <p:cNvSpPr txBox="1"/>
            <p:nvPr/>
          </p:nvSpPr>
          <p:spPr>
            <a:xfrm>
              <a:off x="3885685" y="4343226"/>
              <a:ext cx="1753115" cy="302903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latin typeface="黑体" panose="02010609060101010101" pitchFamily="2" charset="-122"/>
                  <a:ea typeface="黑体" panose="02010609060101010101" pitchFamily="2" charset="-122"/>
                </a:rPr>
                <a:t>改善保全（</a:t>
              </a:r>
              <a:r>
                <a:rPr lang="en-US" altLang="zh-CN">
                  <a:latin typeface="黑体" panose="02010609060101010101" pitchFamily="2" charset="-122"/>
                  <a:ea typeface="黑体" panose="02010609060101010101" pitchFamily="2" charset="-122"/>
                </a:rPr>
                <a:t>CM</a:t>
              </a:r>
              <a:r>
                <a:rPr lang="zh-CN" altLang="en-US">
                  <a:latin typeface="黑体" panose="02010609060101010101" pitchFamily="2" charset="-122"/>
                  <a:ea typeface="黑体" panose="02010609060101010101" pitchFamily="2" charset="-122"/>
                </a:rPr>
                <a:t>）</a:t>
              </a:r>
              <a:endParaRPr lang="zh-CN" altLang="en-US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10251" name="TextBox 14"/>
            <p:cNvSpPr txBox="1"/>
            <p:nvPr/>
          </p:nvSpPr>
          <p:spPr>
            <a:xfrm>
              <a:off x="3885685" y="3477971"/>
              <a:ext cx="1753115" cy="302903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latin typeface="黑体" panose="02010609060101010101" pitchFamily="2" charset="-122"/>
                  <a:ea typeface="黑体" panose="02010609060101010101" pitchFamily="2" charset="-122"/>
                </a:rPr>
                <a:t>事后保全（</a:t>
              </a:r>
              <a:r>
                <a:rPr lang="en-US" altLang="zh-CN">
                  <a:latin typeface="黑体" panose="02010609060101010101" pitchFamily="2" charset="-122"/>
                  <a:ea typeface="黑体" panose="02010609060101010101" pitchFamily="2" charset="-122"/>
                </a:rPr>
                <a:t>BM)</a:t>
              </a:r>
              <a:endParaRPr lang="zh-CN" altLang="en-US"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sp>
          <p:nvSpPr>
            <p:cNvPr id="10252" name="TextBox 15"/>
            <p:cNvSpPr txBox="1"/>
            <p:nvPr/>
          </p:nvSpPr>
          <p:spPr>
            <a:xfrm>
              <a:off x="3885685" y="2553925"/>
              <a:ext cx="1753115" cy="524009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预防保全（</a:t>
              </a:r>
              <a:r>
                <a:rPr lang="en-US" altLang="zh-CN" b="1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PM</a:t>
              </a:r>
              <a:r>
                <a:rPr lang="zh-CN" altLang="en-US" b="1">
                  <a:solidFill>
                    <a:srgbClr val="FF0000"/>
                  </a:solidFill>
                  <a:latin typeface="黑体" panose="02010609060101010101" pitchFamily="2" charset="-122"/>
                  <a:ea typeface="黑体" panose="02010609060101010101" pitchFamily="2" charset="-122"/>
                </a:rPr>
                <a:t>）</a:t>
              </a:r>
              <a:endParaRPr lang="zh-CN" altLang="en-US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endParaRPr>
            </a:p>
          </p:txBody>
        </p:sp>
        <p:cxnSp>
          <p:nvCxnSpPr>
            <p:cNvPr id="17" name="直接连接符 16"/>
            <p:cNvCxnSpPr/>
            <p:nvPr/>
          </p:nvCxnSpPr>
          <p:spPr>
            <a:xfrm>
              <a:off x="1599686" y="4876181"/>
              <a:ext cx="305830" cy="255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/>
          </p:nvCxnSpPr>
          <p:spPr>
            <a:xfrm rot="5400000">
              <a:off x="3048938" y="3199857"/>
              <a:ext cx="915100" cy="154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连接符 22"/>
            <p:cNvCxnSpPr/>
            <p:nvPr/>
          </p:nvCxnSpPr>
          <p:spPr>
            <a:xfrm>
              <a:off x="3505715" y="3658179"/>
              <a:ext cx="379970" cy="12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/>
            <p:cNvCxnSpPr/>
            <p:nvPr/>
          </p:nvCxnSpPr>
          <p:spPr>
            <a:xfrm>
              <a:off x="3505715" y="2743080"/>
              <a:ext cx="379970" cy="1278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 rot="5400000">
              <a:off x="5371921" y="2758283"/>
              <a:ext cx="1143875" cy="154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8" name="TextBox 26"/>
            <p:cNvSpPr txBox="1"/>
            <p:nvPr/>
          </p:nvSpPr>
          <p:spPr>
            <a:xfrm>
              <a:off x="6324600" y="2008188"/>
              <a:ext cx="2057400" cy="302903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latin typeface="Arial" pitchFamily="34" charset="0"/>
                  <a:ea typeface="黑体" panose="02010609060101010101" pitchFamily="2" charset="-122"/>
                </a:rPr>
                <a:t>日常保全</a:t>
              </a:r>
              <a:endParaRPr lang="zh-CN" altLang="en-US">
                <a:latin typeface="Arial" pitchFamily="34" charset="0"/>
                <a:ea typeface="黑体" panose="02010609060101010101" pitchFamily="2" charset="-122"/>
              </a:endParaRPr>
            </a:p>
          </p:txBody>
        </p:sp>
        <p:sp>
          <p:nvSpPr>
            <p:cNvPr id="10259" name="TextBox 27"/>
            <p:cNvSpPr txBox="1"/>
            <p:nvPr/>
          </p:nvSpPr>
          <p:spPr>
            <a:xfrm>
              <a:off x="6324600" y="2567984"/>
              <a:ext cx="2057400" cy="302903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FF0000"/>
                  </a:solidFill>
                  <a:latin typeface="Arial" pitchFamily="34" charset="0"/>
                  <a:ea typeface="黑体" panose="02010609060101010101" pitchFamily="2" charset="-122"/>
                </a:rPr>
                <a:t>定期（定量）保全</a:t>
              </a:r>
              <a:endParaRPr lang="zh-CN" altLang="en-US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endParaRPr>
            </a:p>
          </p:txBody>
        </p:sp>
        <p:cxnSp>
          <p:nvCxnSpPr>
            <p:cNvPr id="29" name="直接连接符 28"/>
            <p:cNvCxnSpPr/>
            <p:nvPr/>
          </p:nvCxnSpPr>
          <p:spPr>
            <a:xfrm rot="5400000">
              <a:off x="3048938" y="4952093"/>
              <a:ext cx="915100" cy="154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61" name="TextBox 36"/>
            <p:cNvSpPr txBox="1"/>
            <p:nvPr/>
          </p:nvSpPr>
          <p:spPr>
            <a:xfrm>
              <a:off x="6324600" y="3102218"/>
              <a:ext cx="2057400" cy="302903"/>
            </a:xfrm>
            <a:prstGeom prst="rect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>
                  <a:latin typeface="Arial" pitchFamily="34" charset="0"/>
                  <a:ea typeface="黑体" panose="02010609060101010101" pitchFamily="2" charset="-122"/>
                </a:rPr>
                <a:t>预测保全</a:t>
              </a:r>
              <a:endParaRPr lang="zh-CN" altLang="en-US">
                <a:latin typeface="Arial" pitchFamily="34" charset="0"/>
                <a:ea typeface="黑体" panose="02010609060101010101" pitchFamily="2" charset="-122"/>
              </a:endParaRPr>
            </a:p>
          </p:txBody>
        </p:sp>
        <p:cxnSp>
          <p:nvCxnSpPr>
            <p:cNvPr id="40" name="直接连接符 39"/>
            <p:cNvCxnSpPr/>
            <p:nvPr/>
          </p:nvCxnSpPr>
          <p:spPr>
            <a:xfrm>
              <a:off x="5943086" y="2187118"/>
              <a:ext cx="381514" cy="255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连接符 43"/>
            <p:cNvCxnSpPr/>
            <p:nvPr/>
          </p:nvCxnSpPr>
          <p:spPr>
            <a:xfrm>
              <a:off x="5943086" y="3330993"/>
              <a:ext cx="381514" cy="12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连接符 45"/>
            <p:cNvCxnSpPr>
              <a:stCxn id="10252" idx="3"/>
            </p:cNvCxnSpPr>
            <p:nvPr/>
          </p:nvCxnSpPr>
          <p:spPr>
            <a:xfrm flipV="1">
              <a:off x="5638800" y="2735411"/>
              <a:ext cx="685800" cy="5112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直接连接符 55"/>
            <p:cNvCxnSpPr/>
            <p:nvPr/>
          </p:nvCxnSpPr>
          <p:spPr>
            <a:xfrm>
              <a:off x="3199886" y="3213410"/>
              <a:ext cx="305830" cy="1278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/>
            <p:cNvCxnSpPr/>
            <p:nvPr/>
          </p:nvCxnSpPr>
          <p:spPr>
            <a:xfrm>
              <a:off x="1295400" y="3908681"/>
              <a:ext cx="304286" cy="12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/>
            <p:cNvCxnSpPr/>
            <p:nvPr/>
          </p:nvCxnSpPr>
          <p:spPr>
            <a:xfrm>
              <a:off x="3199886" y="4904299"/>
              <a:ext cx="305830" cy="12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直接连接符 66"/>
            <p:cNvCxnSpPr/>
            <p:nvPr/>
          </p:nvCxnSpPr>
          <p:spPr>
            <a:xfrm>
              <a:off x="3505715" y="5410416"/>
              <a:ext cx="379970" cy="12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连接符 67"/>
            <p:cNvCxnSpPr/>
            <p:nvPr/>
          </p:nvCxnSpPr>
          <p:spPr>
            <a:xfrm>
              <a:off x="3505715" y="4495316"/>
              <a:ext cx="379970" cy="2556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标题 1"/>
          <p:cNvSpPr txBox="1"/>
          <p:nvPr/>
        </p:nvSpPr>
        <p:spPr bwMode="auto">
          <a:xfrm>
            <a:off x="381000" y="152400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  <a:defRPr/>
            </a:pPr>
            <a:r>
              <a:rPr kumimoji="0" lang="zh-CN" altLang="en-US" sz="5400" b="1" kern="1200" cap="none" spc="0" normalizeH="0" baseline="0" noProof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保全活动分类</a:t>
            </a:r>
            <a:endParaRPr kumimoji="0" lang="zh-CN" altLang="en-US" sz="5400" b="1" kern="1200" cap="none" spc="0" normalizeH="0" baseline="0" noProof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 txBox="1"/>
          <p:nvPr/>
        </p:nvSpPr>
        <p:spPr>
          <a:xfrm>
            <a:off x="174625" y="1362075"/>
            <a:ext cx="8915400" cy="1600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>
                <a:latin typeface="黑体" panose="02010609060101010101" pitchFamily="2" charset="-122"/>
                <a:ea typeface="黑体" panose="02010609060101010101" pitchFamily="2" charset="-122"/>
              </a:rPr>
              <a:t>●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依据与设备老化最直接的关系（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运转时间、产</a:t>
            </a:r>
            <a:endParaRPr lang="en-US" altLang="zh-CN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en-US" altLang="zh-CN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量、动作次数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）确定出修理周期（理论值、经</a:t>
            </a:r>
            <a:endParaRPr lang="en-US" altLang="zh-CN" sz="32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  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验值），到了周期，进行的修理。</a:t>
            </a:r>
            <a:endParaRPr lang="zh-CN" altLang="zh-CN" sz="32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1267" name="Rectangle 2"/>
          <p:cNvSpPr txBox="1"/>
          <p:nvPr/>
        </p:nvSpPr>
        <p:spPr>
          <a:xfrm>
            <a:off x="152400" y="3411538"/>
            <a:ext cx="8991600" cy="10668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>
                <a:latin typeface="黑体" panose="02010609060101010101" pitchFamily="2" charset="-122"/>
                <a:ea typeface="黑体" panose="02010609060101010101" pitchFamily="2" charset="-122"/>
              </a:rPr>
              <a:t>●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依据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时间周期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（如：</a:t>
            </a:r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次</a:t>
            </a:r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/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月  </a:t>
            </a:r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次</a:t>
            </a:r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/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年）确定的修</a:t>
            </a:r>
            <a:endParaRPr lang="en-US" altLang="zh-CN" sz="32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  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理，称为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定期保全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。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目前丰田事业体普遍应用）</a:t>
            </a:r>
            <a:endParaRPr lang="zh-CN" altLang="zh-CN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1268" name="Rectangle 2"/>
          <p:cNvSpPr txBox="1"/>
          <p:nvPr/>
        </p:nvSpPr>
        <p:spPr>
          <a:xfrm>
            <a:off x="152400" y="4822825"/>
            <a:ext cx="8991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>
                <a:latin typeface="黑体" panose="02010609060101010101" pitchFamily="2" charset="-122"/>
                <a:ea typeface="黑体" panose="02010609060101010101" pitchFamily="2" charset="-122"/>
              </a:rPr>
              <a:t>●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依据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产量、动作次数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（如：</a:t>
            </a:r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次</a:t>
            </a:r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/1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千辆  </a:t>
            </a:r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回</a:t>
            </a:r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/5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万</a:t>
            </a:r>
            <a:endParaRPr lang="en-US" altLang="zh-CN" sz="32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en-US" altLang="zh-CN" sz="3200">
                <a:latin typeface="黑体" panose="02010609060101010101" pitchFamily="2" charset="-122"/>
                <a:ea typeface="黑体" panose="02010609060101010101" pitchFamily="2" charset="-122"/>
              </a:rPr>
              <a:t>  </a:t>
            </a:r>
            <a:r>
              <a:rPr lang="zh-CN" altLang="en-US" sz="3200">
                <a:latin typeface="黑体" panose="02010609060101010101" pitchFamily="2" charset="-122"/>
                <a:ea typeface="黑体" panose="02010609060101010101" pitchFamily="2" charset="-122"/>
              </a:rPr>
              <a:t>次）确定的修理，称为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定量保全。</a:t>
            </a:r>
            <a:endParaRPr lang="zh-CN" altLang="zh-CN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7" name="标题 1"/>
          <p:cNvSpPr txBox="1"/>
          <p:nvPr/>
        </p:nvSpPr>
        <p:spPr bwMode="auto">
          <a:xfrm>
            <a:off x="381000" y="152400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  <a:defRPr/>
            </a:pPr>
            <a:r>
              <a:rPr kumimoji="0" lang="zh-CN" altLang="en-US" sz="4400" b="1" kern="1200" cap="none" spc="0" normalizeH="0" baseline="0" noProof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定期（定量）保全</a:t>
            </a:r>
            <a:r>
              <a:rPr kumimoji="0" lang="en-US" altLang="zh-CN" sz="4400" b="1" kern="1200" cap="none" spc="0" normalizeH="0" baseline="0" noProof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——</a:t>
            </a:r>
            <a:r>
              <a:rPr kumimoji="0" lang="zh-CN" altLang="en-US" sz="4400" b="1" kern="1200" cap="none" spc="0" normalizeH="0" baseline="0" noProof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定义</a:t>
            </a:r>
            <a:endParaRPr kumimoji="0" lang="zh-CN" altLang="en-US" sz="4400" b="1" kern="1200" cap="none" spc="0" normalizeH="0" baseline="0" noProof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417513" y="1676400"/>
            <a:ext cx="83820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600" kern="0" cap="none" spc="0" normalizeH="0" baseline="0" noProof="0">
                <a:latin typeface="Arial"/>
                <a:ea typeface="黑体" panose="02010609060101010101" pitchFamily="2" charset="-122"/>
                <a:cs typeface="Arial"/>
              </a:rPr>
              <a:t>▪人、物、费用有限，</a:t>
            </a:r>
            <a:r>
              <a:rPr kumimoji="0" lang="zh-CN" altLang="en-US" sz="3600" kern="0" cap="none" spc="0" normalizeH="0" baseline="0" noProof="0">
                <a:solidFill>
                  <a:srgbClr val="FF0000"/>
                </a:solidFill>
                <a:latin typeface="Arial"/>
                <a:ea typeface="黑体" panose="02010609060101010101" pitchFamily="2" charset="-122"/>
                <a:cs typeface="Arial"/>
              </a:rPr>
              <a:t>并非所有设备</a:t>
            </a:r>
            <a:r>
              <a:rPr kumimoji="0" lang="zh-CN" altLang="en-US" sz="3600" kern="0" cap="none" spc="0" normalizeH="0" baseline="0" noProof="0">
                <a:latin typeface="Arial"/>
                <a:ea typeface="黑体" panose="02010609060101010101" pitchFamily="2" charset="-122"/>
                <a:cs typeface="Arial"/>
              </a:rPr>
              <a:t>都需</a:t>
            </a:r>
            <a:endParaRPr kumimoji="0" lang="en-US" altLang="zh-CN" sz="3600" kern="0" cap="none" spc="0" normalizeH="0" baseline="0" noProof="0">
              <a:latin typeface="Arial"/>
              <a:ea typeface="黑体" panose="02010609060101010101" pitchFamily="2" charset="-122"/>
              <a:cs typeface="Arial"/>
            </a:endParaRPr>
          </a:p>
          <a:p>
            <a:pPr marR="0" defTabSz="914400">
              <a:buClrTx/>
              <a:buSzTx/>
              <a:buFontTx/>
              <a:buNone/>
              <a:defRPr/>
            </a:pPr>
            <a:r>
              <a:rPr kumimoji="0" lang="en-US" altLang="zh-CN" sz="3600" kern="0" cap="none" spc="0" normalizeH="0" baseline="0" noProof="0">
                <a:latin typeface="Arial"/>
                <a:ea typeface="黑体" panose="02010609060101010101" pitchFamily="2" charset="-122"/>
                <a:cs typeface="Arial"/>
              </a:rPr>
              <a:t>  </a:t>
            </a:r>
            <a:r>
              <a:rPr kumimoji="0" lang="zh-CN" altLang="en-US" sz="3600" kern="0" cap="none" spc="0" normalizeH="0" baseline="0" noProof="0">
                <a:latin typeface="Arial"/>
                <a:ea typeface="黑体" panose="02010609060101010101" pitchFamily="2" charset="-122"/>
                <a:cs typeface="Arial"/>
              </a:rPr>
              <a:t>要定期保全</a:t>
            </a:r>
            <a:endParaRPr kumimoji="0" lang="zh-CN" altLang="zh-CN" sz="3600" kern="0" cap="none" spc="0" normalizeH="0" baseline="0" noProof="0"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417513" y="3057525"/>
            <a:ext cx="8878888" cy="762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600" kern="0" cap="none" spc="0" normalizeH="0" baseline="0" noProof="0">
                <a:latin typeface="Arial"/>
                <a:ea typeface="黑体" panose="02010609060101010101" pitchFamily="2" charset="-122"/>
                <a:cs typeface="Arial"/>
              </a:rPr>
              <a:t>▪设备依据</a:t>
            </a:r>
            <a:r>
              <a:rPr kumimoji="0" lang="zh-CN" altLang="en-US" sz="3600" kern="0" cap="none" spc="0" normalizeH="0" baseline="0" noProof="0">
                <a:solidFill>
                  <a:srgbClr val="FF0000"/>
                </a:solidFill>
                <a:latin typeface="Arial"/>
                <a:ea typeface="黑体" panose="02010609060101010101" pitchFamily="2" charset="-122"/>
                <a:cs typeface="Arial"/>
              </a:rPr>
              <a:t>重要程度</a:t>
            </a:r>
            <a:r>
              <a:rPr kumimoji="0" lang="zh-CN" altLang="en-US" sz="3600" kern="0" cap="none" spc="0" normalizeH="0" baseline="0" noProof="0">
                <a:latin typeface="Arial"/>
                <a:ea typeface="黑体" panose="02010609060101010101" pitchFamily="2" charset="-122"/>
                <a:cs typeface="Arial"/>
              </a:rPr>
              <a:t>确认是否需要定期保全</a:t>
            </a:r>
            <a:endParaRPr kumimoji="0" lang="zh-CN" altLang="zh-CN" sz="3600" kern="0" cap="none" spc="0" normalizeH="0" baseline="0" noProof="0"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12292" name="Rectangle 2"/>
          <p:cNvSpPr txBox="1"/>
          <p:nvPr/>
        </p:nvSpPr>
        <p:spPr>
          <a:xfrm>
            <a:off x="609600" y="4230688"/>
            <a:ext cx="8305800" cy="2286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▪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P</a:t>
            </a:r>
            <a:r>
              <a:rPr lang="en-US" altLang="zh-CN" sz="2800">
                <a:latin typeface="Arial" pitchFamily="34" charset="0"/>
                <a:ea typeface="黑体" panose="02010609060101010101" pitchFamily="2" charset="-122"/>
              </a:rPr>
              <a:t>—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Products 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生产量（运转率以及有无备用机器）</a:t>
            </a:r>
            <a:endParaRPr lang="en-US" altLang="zh-CN" sz="28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▪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Q</a:t>
            </a:r>
            <a:r>
              <a:rPr lang="en-US" altLang="zh-CN" sz="2800">
                <a:latin typeface="Arial" pitchFamily="34" charset="0"/>
                <a:ea typeface="黑体" panose="02010609060101010101" pitchFamily="2" charset="-122"/>
              </a:rPr>
              <a:t>—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Quality    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对质量的影响</a:t>
            </a:r>
            <a:endParaRPr lang="en-US" altLang="zh-CN" sz="28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r>
              <a:rPr lang="zh-CN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▪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C</a:t>
            </a:r>
            <a:r>
              <a:rPr lang="en-US" altLang="zh-CN" sz="2800">
                <a:latin typeface="Arial" pitchFamily="34" charset="0"/>
                <a:ea typeface="黑体" panose="02010609060101010101" pitchFamily="2" charset="-122"/>
              </a:rPr>
              <a:t>—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Cost        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对成本的影响及维修费用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▪D</a:t>
            </a:r>
            <a:r>
              <a:rPr lang="en-US" altLang="zh-CN" sz="2800">
                <a:latin typeface="Arial" pitchFamily="34" charset="0"/>
                <a:ea typeface="黑体" panose="02010609060101010101" pitchFamily="2" charset="-122"/>
              </a:rPr>
              <a:t>—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Delivery &amp; Damage 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交货期和设备损害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▪S</a:t>
            </a:r>
            <a:r>
              <a:rPr lang="en-US" altLang="zh-CN" sz="2800">
                <a:latin typeface="Arial" pitchFamily="34" charset="0"/>
                <a:ea typeface="黑体" panose="02010609060101010101" pitchFamily="2" charset="-122"/>
              </a:rPr>
              <a:t>—</a:t>
            </a:r>
            <a:r>
              <a:rPr lang="en-US" altLang="zh-CN" sz="2800">
                <a:latin typeface="黑体" panose="02010609060101010101" pitchFamily="2" charset="-122"/>
                <a:ea typeface="黑体" panose="02010609060101010101" pitchFamily="2" charset="-122"/>
              </a:rPr>
              <a:t>Safety      </a:t>
            </a:r>
            <a:r>
              <a:rPr lang="zh-CN" altLang="en-US" sz="2800">
                <a:latin typeface="黑体" panose="02010609060101010101" pitchFamily="2" charset="-122"/>
                <a:ea typeface="黑体" panose="02010609060101010101" pitchFamily="2" charset="-122"/>
              </a:rPr>
              <a:t>安全性</a:t>
            </a: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endParaRPr lang="zh-CN" altLang="en-US" sz="28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buNone/>
            </a:pPr>
            <a:endParaRPr lang="zh-CN" altLang="zh-CN" sz="2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1" name="标题 1"/>
          <p:cNvSpPr txBox="1"/>
          <p:nvPr/>
        </p:nvSpPr>
        <p:spPr bwMode="auto">
          <a:xfrm>
            <a:off x="304800" y="0"/>
            <a:ext cx="79248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  <a:defRPr/>
            </a:pPr>
            <a:r>
              <a:rPr kumimoji="0" lang="zh-CN" altLang="en-US" sz="4400" b="1" kern="1200" cap="none" spc="0" normalizeH="0" baseline="0" noProof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定期保全</a:t>
            </a:r>
            <a:endParaRPr kumimoji="0" lang="zh-CN" altLang="en-US" sz="4400" b="1" kern="1200" cap="none" spc="0" normalizeH="0" baseline="0" noProof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 spd="slow">
    <p:pull dir="ru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定期保全</a:t>
            </a: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步骤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grpSp>
        <p:nvGrpSpPr>
          <p:cNvPr id="13315" name="组合 21"/>
          <p:cNvGrpSpPr/>
          <p:nvPr/>
        </p:nvGrpSpPr>
        <p:grpSpPr>
          <a:xfrm>
            <a:off x="228600" y="1285875"/>
            <a:ext cx="8534400" cy="360363"/>
            <a:chOff x="304779" y="1285860"/>
            <a:chExt cx="8299093" cy="360000"/>
          </a:xfrm>
        </p:grpSpPr>
        <p:sp>
          <p:nvSpPr>
            <p:cNvPr id="5" name="燕尾形 4"/>
            <p:cNvSpPr/>
            <p:nvPr/>
          </p:nvSpPr>
          <p:spPr bwMode="auto">
            <a:xfrm>
              <a:off x="1485733" y="1285860"/>
              <a:ext cx="1799989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基准书（台帐）</a:t>
              </a:r>
              <a:endPara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6" name="燕尾形 5"/>
            <p:cNvSpPr/>
            <p:nvPr/>
          </p:nvSpPr>
          <p:spPr bwMode="auto">
            <a:xfrm>
              <a:off x="3271828" y="1285860"/>
              <a:ext cx="1799989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要领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/</a:t>
              </a: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手顺书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7" name="燕尾形 6"/>
            <p:cNvSpPr/>
            <p:nvPr/>
          </p:nvSpPr>
          <p:spPr bwMode="auto">
            <a:xfrm>
              <a:off x="5057924" y="1285860"/>
              <a:ext cx="1188672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点检卡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8" name="燕尾形 7"/>
            <p:cNvSpPr/>
            <p:nvPr/>
          </p:nvSpPr>
          <p:spPr bwMode="auto">
            <a:xfrm>
              <a:off x="7416744" y="1285860"/>
              <a:ext cx="1187128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实施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9" name="五边形 8"/>
            <p:cNvSpPr/>
            <p:nvPr/>
          </p:nvSpPr>
          <p:spPr bwMode="auto">
            <a:xfrm>
              <a:off x="304779" y="1285860"/>
              <a:ext cx="1202566" cy="360000"/>
            </a:xfrm>
            <a:prstGeom prst="homePlate">
              <a:avLst>
                <a:gd name="adj" fmla="val 32488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设备资料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14" name="燕尾形 13"/>
            <p:cNvSpPr/>
            <p:nvPr/>
          </p:nvSpPr>
          <p:spPr bwMode="auto">
            <a:xfrm>
              <a:off x="6240422" y="1285860"/>
              <a:ext cx="1188672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计划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</p:grpSp>
      <p:pic>
        <p:nvPicPr>
          <p:cNvPr id="13316" name="图片 14" descr="钻床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000"/>
            <a:ext cx="1266825" cy="1905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" name="燕尾形 15"/>
          <p:cNvSpPr/>
          <p:nvPr/>
        </p:nvSpPr>
        <p:spPr bwMode="auto">
          <a:xfrm>
            <a:off x="2514600" y="3500438"/>
            <a:ext cx="14478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设备保全基准书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7" name="燕尾形 16"/>
          <p:cNvSpPr/>
          <p:nvPr/>
        </p:nvSpPr>
        <p:spPr bwMode="auto">
          <a:xfrm>
            <a:off x="3733800" y="3505200"/>
            <a:ext cx="16002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要领书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手顺书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8" name="燕尾形 17"/>
          <p:cNvSpPr/>
          <p:nvPr/>
        </p:nvSpPr>
        <p:spPr bwMode="auto">
          <a:xfrm>
            <a:off x="5105400" y="3500438"/>
            <a:ext cx="16002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点检卡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9" name="燕尾形 18"/>
          <p:cNvSpPr/>
          <p:nvPr/>
        </p:nvSpPr>
        <p:spPr bwMode="auto">
          <a:xfrm>
            <a:off x="7543800" y="3505200"/>
            <a:ext cx="1401763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实施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0" name="五边形 19"/>
          <p:cNvSpPr/>
          <p:nvPr/>
        </p:nvSpPr>
        <p:spPr bwMode="auto">
          <a:xfrm>
            <a:off x="1295400" y="3500438"/>
            <a:ext cx="1524000" cy="1260475"/>
          </a:xfrm>
          <a:prstGeom prst="homePlate">
            <a:avLst>
              <a:gd name="adj" fmla="val 32488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图纸资料说明书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收集整理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1" name="燕尾形 20"/>
          <p:cNvSpPr/>
          <p:nvPr/>
        </p:nvSpPr>
        <p:spPr bwMode="auto">
          <a:xfrm>
            <a:off x="6515100" y="3500438"/>
            <a:ext cx="12573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保全计划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3323" name="TextBox 21"/>
          <p:cNvSpPr txBox="1"/>
          <p:nvPr/>
        </p:nvSpPr>
        <p:spPr>
          <a:xfrm>
            <a:off x="1295400" y="3124200"/>
            <a:ext cx="10668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第一步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3324" name="TextBox 22"/>
          <p:cNvSpPr txBox="1"/>
          <p:nvPr/>
        </p:nvSpPr>
        <p:spPr>
          <a:xfrm>
            <a:off x="25908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第二步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3325" name="TextBox 33"/>
          <p:cNvSpPr txBox="1"/>
          <p:nvPr/>
        </p:nvSpPr>
        <p:spPr>
          <a:xfrm>
            <a:off x="38862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第三步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3326" name="TextBox 36"/>
          <p:cNvSpPr txBox="1"/>
          <p:nvPr/>
        </p:nvSpPr>
        <p:spPr>
          <a:xfrm>
            <a:off x="51816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第四步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3327" name="TextBox 37"/>
          <p:cNvSpPr txBox="1"/>
          <p:nvPr/>
        </p:nvSpPr>
        <p:spPr>
          <a:xfrm>
            <a:off x="64770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第五步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3328" name="TextBox 38"/>
          <p:cNvSpPr txBox="1"/>
          <p:nvPr/>
        </p:nvSpPr>
        <p:spPr>
          <a:xfrm>
            <a:off x="76200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第六步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cxnSp>
        <p:nvCxnSpPr>
          <p:cNvPr id="55" name="直接连接符 54"/>
          <p:cNvCxnSpPr/>
          <p:nvPr/>
        </p:nvCxnSpPr>
        <p:spPr>
          <a:xfrm>
            <a:off x="3276600" y="5638800"/>
            <a:ext cx="556260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箭头连接符 57"/>
          <p:cNvCxnSpPr/>
          <p:nvPr/>
        </p:nvCxnSpPr>
        <p:spPr>
          <a:xfrm rot="5400000">
            <a:off x="8154194" y="4876006"/>
            <a:ext cx="1524000" cy="158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接箭头连接符 65"/>
          <p:cNvCxnSpPr/>
          <p:nvPr/>
        </p:nvCxnSpPr>
        <p:spPr>
          <a:xfrm rot="5400000" flipH="1" flipV="1">
            <a:off x="2819400" y="5181600"/>
            <a:ext cx="915988" cy="15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定期保全</a:t>
            </a: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第一步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grpSp>
        <p:nvGrpSpPr>
          <p:cNvPr id="14339" name="组合 21"/>
          <p:cNvGrpSpPr/>
          <p:nvPr/>
        </p:nvGrpSpPr>
        <p:grpSpPr>
          <a:xfrm>
            <a:off x="304800" y="1285875"/>
            <a:ext cx="8534400" cy="360363"/>
            <a:chOff x="304779" y="1285860"/>
            <a:chExt cx="8299093" cy="360000"/>
          </a:xfrm>
        </p:grpSpPr>
        <p:sp>
          <p:nvSpPr>
            <p:cNvPr id="5" name="燕尾形 4"/>
            <p:cNvSpPr/>
            <p:nvPr/>
          </p:nvSpPr>
          <p:spPr bwMode="auto">
            <a:xfrm>
              <a:off x="1485733" y="1285860"/>
              <a:ext cx="1799989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基准书（台帐）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6" name="燕尾形 5"/>
            <p:cNvSpPr/>
            <p:nvPr/>
          </p:nvSpPr>
          <p:spPr bwMode="auto">
            <a:xfrm>
              <a:off x="3271828" y="1285860"/>
              <a:ext cx="1799989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要领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/</a:t>
              </a: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手顺书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7" name="燕尾形 6"/>
            <p:cNvSpPr/>
            <p:nvPr/>
          </p:nvSpPr>
          <p:spPr bwMode="auto">
            <a:xfrm>
              <a:off x="5057924" y="1285860"/>
              <a:ext cx="1188672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点检卡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8" name="燕尾形 7"/>
            <p:cNvSpPr/>
            <p:nvPr/>
          </p:nvSpPr>
          <p:spPr bwMode="auto">
            <a:xfrm>
              <a:off x="7416744" y="1285860"/>
              <a:ext cx="1187128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实施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9" name="五边形 8"/>
            <p:cNvSpPr/>
            <p:nvPr/>
          </p:nvSpPr>
          <p:spPr bwMode="auto">
            <a:xfrm>
              <a:off x="304779" y="1285860"/>
              <a:ext cx="1202566" cy="360000"/>
            </a:xfrm>
            <a:prstGeom prst="homePlate">
              <a:avLst>
                <a:gd name="adj" fmla="val 32488"/>
              </a:avLst>
            </a:prstGeom>
            <a:solidFill>
              <a:srgbClr val="00B0F0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设备资料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14" name="燕尾形 13"/>
            <p:cNvSpPr/>
            <p:nvPr/>
          </p:nvSpPr>
          <p:spPr bwMode="auto">
            <a:xfrm>
              <a:off x="6240422" y="1285860"/>
              <a:ext cx="1188672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计划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</p:grpSp>
      <p:pic>
        <p:nvPicPr>
          <p:cNvPr id="14340" name="图片 14" descr="钻床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000"/>
            <a:ext cx="1266825" cy="1905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" name="燕尾形 15"/>
          <p:cNvSpPr/>
          <p:nvPr/>
        </p:nvSpPr>
        <p:spPr bwMode="auto">
          <a:xfrm>
            <a:off x="2514600" y="3500438"/>
            <a:ext cx="14478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设备保全基准书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（台帐）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7" name="燕尾形 16"/>
          <p:cNvSpPr/>
          <p:nvPr/>
        </p:nvSpPr>
        <p:spPr bwMode="auto">
          <a:xfrm>
            <a:off x="3733800" y="3505200"/>
            <a:ext cx="16002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要领书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手顺书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8" name="燕尾形 17"/>
          <p:cNvSpPr/>
          <p:nvPr/>
        </p:nvSpPr>
        <p:spPr bwMode="auto">
          <a:xfrm>
            <a:off x="5105400" y="3500438"/>
            <a:ext cx="16002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点检卡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9" name="燕尾形 18"/>
          <p:cNvSpPr/>
          <p:nvPr/>
        </p:nvSpPr>
        <p:spPr bwMode="auto">
          <a:xfrm>
            <a:off x="7543800" y="3505200"/>
            <a:ext cx="1401763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实施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0" name="五边形 19"/>
          <p:cNvSpPr/>
          <p:nvPr/>
        </p:nvSpPr>
        <p:spPr bwMode="auto">
          <a:xfrm>
            <a:off x="1295400" y="3500438"/>
            <a:ext cx="1524000" cy="1260475"/>
          </a:xfrm>
          <a:prstGeom prst="homePlate">
            <a:avLst>
              <a:gd name="adj" fmla="val 32488"/>
            </a:avLst>
          </a:prstGeom>
          <a:solidFill>
            <a:srgbClr val="00B0F0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图纸资料说明书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收集整理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1" name="燕尾形 20"/>
          <p:cNvSpPr/>
          <p:nvPr/>
        </p:nvSpPr>
        <p:spPr bwMode="auto">
          <a:xfrm>
            <a:off x="6477000" y="3505200"/>
            <a:ext cx="12573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保全计划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4347" name="TextBox 21"/>
          <p:cNvSpPr txBox="1"/>
          <p:nvPr/>
        </p:nvSpPr>
        <p:spPr>
          <a:xfrm>
            <a:off x="1295400" y="3124200"/>
            <a:ext cx="1066800" cy="376238"/>
          </a:xfrm>
          <a:prstGeom prst="rect">
            <a:avLst/>
          </a:prstGeom>
          <a:solidFill>
            <a:srgbClr val="00B0F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第一步</a:t>
            </a:r>
            <a:endParaRPr lang="zh-CN" altLang="en-US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4348" name="TextBox 22"/>
          <p:cNvSpPr txBox="1"/>
          <p:nvPr/>
        </p:nvSpPr>
        <p:spPr>
          <a:xfrm>
            <a:off x="25908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第二步</a:t>
            </a:r>
            <a:endParaRPr lang="zh-CN" altLang="en-US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4349" name="TextBox 33"/>
          <p:cNvSpPr txBox="1"/>
          <p:nvPr/>
        </p:nvSpPr>
        <p:spPr>
          <a:xfrm>
            <a:off x="38862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第三步</a:t>
            </a:r>
            <a:endParaRPr lang="zh-CN" altLang="en-US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4350" name="TextBox 36"/>
          <p:cNvSpPr txBox="1"/>
          <p:nvPr/>
        </p:nvSpPr>
        <p:spPr>
          <a:xfrm>
            <a:off x="51816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第四步</a:t>
            </a:r>
            <a:endParaRPr lang="zh-CN" altLang="en-US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4351" name="TextBox 37"/>
          <p:cNvSpPr txBox="1"/>
          <p:nvPr/>
        </p:nvSpPr>
        <p:spPr>
          <a:xfrm>
            <a:off x="64770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第五步</a:t>
            </a:r>
            <a:endParaRPr lang="zh-CN" altLang="en-US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4352" name="TextBox 38"/>
          <p:cNvSpPr txBox="1"/>
          <p:nvPr/>
        </p:nvSpPr>
        <p:spPr>
          <a:xfrm>
            <a:off x="76200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黑体" panose="02010609060101010101" pitchFamily="2" charset="-122"/>
                <a:ea typeface="黑体" panose="02010609060101010101" pitchFamily="2" charset="-122"/>
              </a:rPr>
              <a:t>第六步</a:t>
            </a:r>
            <a:endParaRPr lang="zh-CN" altLang="en-US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cxnSp>
        <p:nvCxnSpPr>
          <p:cNvPr id="55" name="直接连接符 54"/>
          <p:cNvCxnSpPr/>
          <p:nvPr/>
        </p:nvCxnSpPr>
        <p:spPr>
          <a:xfrm>
            <a:off x="3276600" y="5638800"/>
            <a:ext cx="556260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箭头连接符 57"/>
          <p:cNvCxnSpPr/>
          <p:nvPr/>
        </p:nvCxnSpPr>
        <p:spPr>
          <a:xfrm rot="5400000">
            <a:off x="8154194" y="4876006"/>
            <a:ext cx="1524000" cy="158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接箭头连接符 65"/>
          <p:cNvCxnSpPr/>
          <p:nvPr/>
        </p:nvCxnSpPr>
        <p:spPr>
          <a:xfrm rot="5400000" flipH="1" flipV="1">
            <a:off x="2819400" y="5181600"/>
            <a:ext cx="915988" cy="15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定期保全</a:t>
            </a: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第一步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grpSp>
        <p:nvGrpSpPr>
          <p:cNvPr id="15363" name="组合 21"/>
          <p:cNvGrpSpPr/>
          <p:nvPr/>
        </p:nvGrpSpPr>
        <p:grpSpPr>
          <a:xfrm>
            <a:off x="304800" y="1285875"/>
            <a:ext cx="8534400" cy="360363"/>
            <a:chOff x="304779" y="1285860"/>
            <a:chExt cx="8299093" cy="360000"/>
          </a:xfrm>
        </p:grpSpPr>
        <p:sp>
          <p:nvSpPr>
            <p:cNvPr id="5" name="燕尾形 4"/>
            <p:cNvSpPr/>
            <p:nvPr/>
          </p:nvSpPr>
          <p:spPr bwMode="auto">
            <a:xfrm>
              <a:off x="1485733" y="1285860"/>
              <a:ext cx="1799989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基准书（台帐）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6" name="燕尾形 5"/>
            <p:cNvSpPr/>
            <p:nvPr/>
          </p:nvSpPr>
          <p:spPr bwMode="auto">
            <a:xfrm>
              <a:off x="3271828" y="1285860"/>
              <a:ext cx="1799989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要领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/</a:t>
              </a: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手顺书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7" name="燕尾形 6"/>
            <p:cNvSpPr/>
            <p:nvPr/>
          </p:nvSpPr>
          <p:spPr bwMode="auto">
            <a:xfrm>
              <a:off x="5057924" y="1285860"/>
              <a:ext cx="1188672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点检卡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8" name="燕尾形 7"/>
            <p:cNvSpPr/>
            <p:nvPr/>
          </p:nvSpPr>
          <p:spPr bwMode="auto">
            <a:xfrm>
              <a:off x="7416744" y="1285860"/>
              <a:ext cx="1187128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实施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9" name="五边形 8"/>
            <p:cNvSpPr/>
            <p:nvPr/>
          </p:nvSpPr>
          <p:spPr bwMode="auto">
            <a:xfrm>
              <a:off x="304779" y="1285860"/>
              <a:ext cx="1202566" cy="360000"/>
            </a:xfrm>
            <a:prstGeom prst="homePlate">
              <a:avLst>
                <a:gd name="adj" fmla="val 32488"/>
              </a:avLst>
            </a:prstGeom>
            <a:solidFill>
              <a:srgbClr val="00B0F0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设备资料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14" name="燕尾形 13"/>
            <p:cNvSpPr/>
            <p:nvPr/>
          </p:nvSpPr>
          <p:spPr bwMode="auto">
            <a:xfrm>
              <a:off x="6240422" y="1285860"/>
              <a:ext cx="1188672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计划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</p:grpSp>
      <p:graphicFrame>
        <p:nvGraphicFramePr>
          <p:cNvPr id="26" name="表格 25"/>
          <p:cNvGraphicFramePr>
            <a:graphicFrameLocks noGrp="1"/>
          </p:cNvGraphicFramePr>
          <p:nvPr/>
        </p:nvGraphicFramePr>
        <p:xfrm>
          <a:off x="304800" y="1828800"/>
          <a:ext cx="8534400" cy="4572000"/>
        </p:xfrm>
        <a:graphic>
          <a:graphicData uri="http://schemas.openxmlformats.org/drawingml/2006/table">
            <a:tbl>
              <a:tblPr/>
              <a:tblGrid>
                <a:gridCol w="1752600"/>
                <a:gridCol w="6781800"/>
              </a:tblGrid>
              <a:tr h="59213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目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       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的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why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通过资料的收集整理，熟悉设备，积累资料。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2613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人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       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员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who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保全员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+ 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保全技术员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6925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收集内容（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what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设备使用说明书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电气控制图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油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路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、气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路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控制图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易损件清单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机械部件图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《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维修作业指导书</a:t>
                      </a:r>
                      <a:r>
                        <a:rPr kumimoji="0" lang="zh-CN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》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等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768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资料来源（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where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一般从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设备厂家和生产准备人员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处获得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0550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时间安排（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when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从设备的制作阶段开始收集，安装调试完成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时结束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做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        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法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how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从搜集的资料中挑选出设备需要点检、测定、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润滑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更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换、清扫的内容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要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        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点</a:t>
                      </a:r>
                      <a:endParaRPr kumimoji="0" lang="en-US" alt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emphases</a:t>
                      </a:r>
                      <a:r>
                        <a:rPr kumimoji="0" lang="zh-CN" alt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1.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资料收集全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   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2.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资料与设备安装调试后实际状态一致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5390" name="Picture 7" descr="F:\计算机移动\素材库\tps\2-d\2-D-001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0" y="1600200"/>
            <a:ext cx="1447800" cy="13890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定期保全</a:t>
            </a: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第二步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grpSp>
        <p:nvGrpSpPr>
          <p:cNvPr id="2" name="组合 21"/>
          <p:cNvGrpSpPr/>
          <p:nvPr/>
        </p:nvGrpSpPr>
        <p:grpSpPr>
          <a:xfrm>
            <a:off x="304800" y="1285875"/>
            <a:ext cx="8299450" cy="360363"/>
            <a:chOff x="304779" y="1285860"/>
            <a:chExt cx="8299093" cy="360000"/>
          </a:xfrm>
          <a:solidFill>
            <a:schemeClr val="bg1"/>
          </a:solidFill>
        </p:grpSpPr>
        <p:sp>
          <p:nvSpPr>
            <p:cNvPr id="5" name="燕尾形 4"/>
            <p:cNvSpPr/>
            <p:nvPr/>
          </p:nvSpPr>
          <p:spPr bwMode="auto">
            <a:xfrm>
              <a:off x="1485828" y="1285860"/>
              <a:ext cx="1800148" cy="360000"/>
            </a:xfrm>
            <a:prstGeom prst="chevron">
              <a:avLst>
                <a:gd name="adj" fmla="val 26802"/>
              </a:avLst>
            </a:prstGeom>
            <a:solidFill>
              <a:srgbClr val="00B0F0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基准书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6" name="燕尾形 5"/>
            <p:cNvSpPr/>
            <p:nvPr/>
          </p:nvSpPr>
          <p:spPr bwMode="auto">
            <a:xfrm>
              <a:off x="3271689" y="1285860"/>
              <a:ext cx="1800148" cy="360000"/>
            </a:xfrm>
            <a:prstGeom prst="chevron">
              <a:avLst>
                <a:gd name="adj" fmla="val 26802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要领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/</a:t>
              </a: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手顺书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7" name="燕尾形 6"/>
            <p:cNvSpPr/>
            <p:nvPr/>
          </p:nvSpPr>
          <p:spPr bwMode="auto">
            <a:xfrm>
              <a:off x="5057550" y="1285860"/>
              <a:ext cx="1188987" cy="360000"/>
            </a:xfrm>
            <a:prstGeom prst="chevron">
              <a:avLst>
                <a:gd name="adj" fmla="val 26802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点检卡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8" name="燕尾形 7"/>
            <p:cNvSpPr/>
            <p:nvPr/>
          </p:nvSpPr>
          <p:spPr bwMode="auto">
            <a:xfrm>
              <a:off x="7416473" y="1285860"/>
              <a:ext cx="1187399" cy="360000"/>
            </a:xfrm>
            <a:prstGeom prst="chevron">
              <a:avLst>
                <a:gd name="adj" fmla="val 26802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实施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9" name="五边形 8"/>
            <p:cNvSpPr/>
            <p:nvPr/>
          </p:nvSpPr>
          <p:spPr bwMode="auto">
            <a:xfrm>
              <a:off x="304779" y="1285860"/>
              <a:ext cx="1203273" cy="360000"/>
            </a:xfrm>
            <a:prstGeom prst="homePlate">
              <a:avLst>
                <a:gd name="adj" fmla="val 32488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设备资料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14" name="燕尾形 13"/>
            <p:cNvSpPr/>
            <p:nvPr/>
          </p:nvSpPr>
          <p:spPr bwMode="auto">
            <a:xfrm>
              <a:off x="6240187" y="1285860"/>
              <a:ext cx="1188986" cy="360000"/>
            </a:xfrm>
            <a:prstGeom prst="chevron">
              <a:avLst>
                <a:gd name="adj" fmla="val 26802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计划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</p:grpSp>
      <p:pic>
        <p:nvPicPr>
          <p:cNvPr id="16388" name="图片 14" descr="钻床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000"/>
            <a:ext cx="1266825" cy="1905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" name="燕尾形 15"/>
          <p:cNvSpPr/>
          <p:nvPr/>
        </p:nvSpPr>
        <p:spPr bwMode="auto">
          <a:xfrm>
            <a:off x="2514600" y="3500438"/>
            <a:ext cx="1447800" cy="1260475"/>
          </a:xfrm>
          <a:prstGeom prst="chevron">
            <a:avLst>
              <a:gd name="adj" fmla="val 26802"/>
            </a:avLst>
          </a:prstGeom>
          <a:solidFill>
            <a:srgbClr val="00B0F0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设备保全基准书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7" name="燕尾形 16"/>
          <p:cNvSpPr/>
          <p:nvPr/>
        </p:nvSpPr>
        <p:spPr bwMode="auto">
          <a:xfrm>
            <a:off x="3733800" y="3505200"/>
            <a:ext cx="16002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要领书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手顺书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8" name="燕尾形 17"/>
          <p:cNvSpPr/>
          <p:nvPr/>
        </p:nvSpPr>
        <p:spPr bwMode="auto">
          <a:xfrm>
            <a:off x="5105400" y="3500438"/>
            <a:ext cx="16002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点检卡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9" name="燕尾形 18"/>
          <p:cNvSpPr/>
          <p:nvPr/>
        </p:nvSpPr>
        <p:spPr bwMode="auto">
          <a:xfrm>
            <a:off x="7543800" y="3505200"/>
            <a:ext cx="1401763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实施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0" name="五边形 19"/>
          <p:cNvSpPr/>
          <p:nvPr/>
        </p:nvSpPr>
        <p:spPr bwMode="auto">
          <a:xfrm>
            <a:off x="1295400" y="3500438"/>
            <a:ext cx="1524000" cy="1260475"/>
          </a:xfrm>
          <a:prstGeom prst="homePlate">
            <a:avLst>
              <a:gd name="adj" fmla="val 32488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图纸资料说明书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收集整理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1" name="燕尾形 20"/>
          <p:cNvSpPr/>
          <p:nvPr/>
        </p:nvSpPr>
        <p:spPr bwMode="auto">
          <a:xfrm>
            <a:off x="6515100" y="3500438"/>
            <a:ext cx="12573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保全计划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6395" name="TextBox 21"/>
          <p:cNvSpPr txBox="1"/>
          <p:nvPr/>
        </p:nvSpPr>
        <p:spPr>
          <a:xfrm>
            <a:off x="1295400" y="3124200"/>
            <a:ext cx="1066800" cy="376238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第一步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6396" name="TextBox 22"/>
          <p:cNvSpPr txBox="1"/>
          <p:nvPr/>
        </p:nvSpPr>
        <p:spPr>
          <a:xfrm>
            <a:off x="2590800" y="3124200"/>
            <a:ext cx="990600" cy="376238"/>
          </a:xfrm>
          <a:prstGeom prst="rect">
            <a:avLst/>
          </a:prstGeom>
          <a:solidFill>
            <a:srgbClr val="00B0F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第二步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6397" name="TextBox 33"/>
          <p:cNvSpPr txBox="1"/>
          <p:nvPr/>
        </p:nvSpPr>
        <p:spPr>
          <a:xfrm>
            <a:off x="38862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第三步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6398" name="TextBox 36"/>
          <p:cNvSpPr txBox="1"/>
          <p:nvPr/>
        </p:nvSpPr>
        <p:spPr>
          <a:xfrm>
            <a:off x="51816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第四步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6399" name="TextBox 37"/>
          <p:cNvSpPr txBox="1"/>
          <p:nvPr/>
        </p:nvSpPr>
        <p:spPr>
          <a:xfrm>
            <a:off x="64770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第五步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6400" name="TextBox 38"/>
          <p:cNvSpPr txBox="1"/>
          <p:nvPr/>
        </p:nvSpPr>
        <p:spPr>
          <a:xfrm>
            <a:off x="76200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第六步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cxnSp>
        <p:nvCxnSpPr>
          <p:cNvPr id="55" name="直接连接符 54"/>
          <p:cNvCxnSpPr/>
          <p:nvPr/>
        </p:nvCxnSpPr>
        <p:spPr>
          <a:xfrm>
            <a:off x="3276600" y="5638800"/>
            <a:ext cx="556260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箭头连接符 57"/>
          <p:cNvCxnSpPr/>
          <p:nvPr/>
        </p:nvCxnSpPr>
        <p:spPr>
          <a:xfrm rot="5400000">
            <a:off x="8154194" y="4876006"/>
            <a:ext cx="1524000" cy="158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接箭头连接符 65"/>
          <p:cNvCxnSpPr/>
          <p:nvPr/>
        </p:nvCxnSpPr>
        <p:spPr>
          <a:xfrm rot="5400000" flipH="1" flipV="1">
            <a:off x="2819400" y="5181600"/>
            <a:ext cx="915988" cy="15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定期保全</a:t>
            </a: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第二步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grpSp>
        <p:nvGrpSpPr>
          <p:cNvPr id="17411" name="组合 21"/>
          <p:cNvGrpSpPr/>
          <p:nvPr/>
        </p:nvGrpSpPr>
        <p:grpSpPr>
          <a:xfrm>
            <a:off x="152400" y="1285875"/>
            <a:ext cx="8610600" cy="360363"/>
            <a:chOff x="304779" y="1285860"/>
            <a:chExt cx="8299093" cy="360000"/>
          </a:xfrm>
        </p:grpSpPr>
        <p:sp>
          <p:nvSpPr>
            <p:cNvPr id="5" name="燕尾形 4"/>
            <p:cNvSpPr/>
            <p:nvPr/>
          </p:nvSpPr>
          <p:spPr bwMode="auto">
            <a:xfrm>
              <a:off x="1485992" y="1285860"/>
              <a:ext cx="1799361" cy="360000"/>
            </a:xfrm>
            <a:prstGeom prst="chevron">
              <a:avLst>
                <a:gd name="adj" fmla="val 26802"/>
              </a:avLst>
            </a:prstGeom>
            <a:solidFill>
              <a:srgbClr val="00B0F0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基准书（台帐）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6" name="燕尾形 5"/>
            <p:cNvSpPr/>
            <p:nvPr/>
          </p:nvSpPr>
          <p:spPr bwMode="auto">
            <a:xfrm>
              <a:off x="3271583" y="1285860"/>
              <a:ext cx="1800890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要领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/</a:t>
              </a: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手顺书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7" name="燕尾形 6"/>
            <p:cNvSpPr/>
            <p:nvPr/>
          </p:nvSpPr>
          <p:spPr bwMode="auto">
            <a:xfrm>
              <a:off x="5057173" y="1285860"/>
              <a:ext cx="1188864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点检卡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8" name="燕尾形 7"/>
            <p:cNvSpPr/>
            <p:nvPr/>
          </p:nvSpPr>
          <p:spPr bwMode="auto">
            <a:xfrm>
              <a:off x="7416539" y="1285860"/>
              <a:ext cx="1187333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实施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9" name="五边形 8"/>
            <p:cNvSpPr/>
            <p:nvPr/>
          </p:nvSpPr>
          <p:spPr bwMode="auto">
            <a:xfrm>
              <a:off x="304779" y="1285860"/>
              <a:ext cx="1202634" cy="360000"/>
            </a:xfrm>
            <a:prstGeom prst="homePlate">
              <a:avLst>
                <a:gd name="adj" fmla="val 32488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设备资料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14" name="燕尾形 13"/>
            <p:cNvSpPr/>
            <p:nvPr/>
          </p:nvSpPr>
          <p:spPr bwMode="auto">
            <a:xfrm>
              <a:off x="6239916" y="1285860"/>
              <a:ext cx="1188863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计划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</p:grpSp>
      <p:graphicFrame>
        <p:nvGraphicFramePr>
          <p:cNvPr id="21542" name="Group 38"/>
          <p:cNvGraphicFramePr>
            <a:graphicFrameLocks noGrp="1"/>
          </p:cNvGraphicFramePr>
          <p:nvPr/>
        </p:nvGraphicFramePr>
        <p:xfrm>
          <a:off x="304800" y="1752600"/>
          <a:ext cx="8534400" cy="4572000"/>
        </p:xfrm>
        <a:graphic>
          <a:graphicData uri="http://schemas.openxmlformats.org/drawingml/2006/table">
            <a:tbl>
              <a:tblPr/>
              <a:tblGrid>
                <a:gridCol w="1670050"/>
                <a:gridCol w="6864350"/>
              </a:tblGrid>
              <a:tr h="5461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目的（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why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确定设备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所有需要进行保全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（点检、测定、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润滑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、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更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换、清扫）的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项目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及标准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99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人员（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who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保全员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（主） 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+ 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保全技术员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（辅） 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+ 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厂家技术员（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辅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83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编制内容（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what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明确设备需要保全的部位、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项目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、要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领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、标准、周期、担当部门等内容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94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基准来源（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where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先期准备的设备图纸资料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+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保全经验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+</a:t>
                      </a: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设备厂家经验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53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编制时间（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when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从设备的安装调试阶段开始，试生产前结束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83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做法（</a:t>
                      </a:r>
                      <a:r>
                        <a:rPr kumimoji="0" lang="en-US" alt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how</a:t>
                      </a: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将搜集的设备资料和维修经验相结合，确定所有检查项目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67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要点</a:t>
                      </a: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emphases</a:t>
                      </a: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>
                          <a:tab pos="228600"/>
                        </a:tabLst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尽可能列出设备所有需要维修检查的项目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>
                          <a:tab pos="228600"/>
                        </a:tabLst>
                      </a:pPr>
                      <a:r>
                        <a:rPr kumimoji="0" 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不要怕周期、项目不准确，今后不断完善</a:t>
                      </a:r>
                      <a:endParaRPr kumimoji="0" 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34" name="组合 14"/>
          <p:cNvGrpSpPr/>
          <p:nvPr/>
        </p:nvGrpSpPr>
        <p:grpSpPr>
          <a:xfrm>
            <a:off x="285750" y="1785938"/>
            <a:ext cx="8575675" cy="4357687"/>
            <a:chOff x="285720" y="1785926"/>
            <a:chExt cx="8575758" cy="4357719"/>
          </a:xfrm>
        </p:grpSpPr>
        <p:pic>
          <p:nvPicPr>
            <p:cNvPr id="18472" name="Picture 2"/>
            <p:cNvPicPr>
              <a:picLocks noChangeAspect="1"/>
            </p:cNvPicPr>
            <p:nvPr/>
          </p:nvPicPr>
          <p:blipFill>
            <a:blip r:embed="rId2"/>
            <a:srcRect b="19672"/>
            <a:stretch>
              <a:fillRect/>
            </a:stretch>
          </p:blipFill>
          <p:spPr>
            <a:xfrm>
              <a:off x="500034" y="1785926"/>
              <a:ext cx="8143936" cy="2786082"/>
            </a:xfrm>
            <a:prstGeom prst="rect">
              <a:avLst/>
            </a:prstGeo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</p:pic>
        <p:pic>
          <p:nvPicPr>
            <p:cNvPr id="18473" name="Picture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0034" y="4572008"/>
              <a:ext cx="8143932" cy="1571637"/>
            </a:xfrm>
            <a:prstGeom prst="rect">
              <a:avLst/>
            </a:prstGeom>
            <a:solidFill>
              <a:srgbClr val="FFFFFF"/>
            </a:solidFill>
            <a:ln w="9525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</p:spPr>
        </p:pic>
        <p:sp>
          <p:nvSpPr>
            <p:cNvPr id="18474" name="流程图: 资料带 11"/>
            <p:cNvSpPr/>
            <p:nvPr/>
          </p:nvSpPr>
          <p:spPr>
            <a:xfrm>
              <a:off x="384454" y="4514218"/>
              <a:ext cx="8352000" cy="144000"/>
            </a:xfrm>
            <a:prstGeom prst="flowChartPunchedTape">
              <a:avLst/>
            </a:prstGeom>
            <a:solidFill>
              <a:schemeClr val="bg1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>
                <a:latin typeface="华文细黑" panose="02010600040101010101" pitchFamily="2" charset="-122"/>
                <a:ea typeface="华文细黑" panose="02010600040101010101" pitchFamily="2" charset="-122"/>
              </a:endParaRPr>
            </a:p>
          </p:txBody>
        </p:sp>
        <p:sp>
          <p:nvSpPr>
            <p:cNvPr id="18475" name="矩形 12"/>
            <p:cNvSpPr/>
            <p:nvPr/>
          </p:nvSpPr>
          <p:spPr>
            <a:xfrm>
              <a:off x="285720" y="4214818"/>
              <a:ext cx="200666" cy="714380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anchor="ctr" anchorCtr="0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>
                <a:latin typeface="华文细黑" panose="02010600040101010101" pitchFamily="2" charset="-122"/>
                <a:ea typeface="华文细黑" panose="02010600040101010101" pitchFamily="2" charset="-122"/>
              </a:endParaRPr>
            </a:p>
          </p:txBody>
        </p:sp>
        <p:sp>
          <p:nvSpPr>
            <p:cNvPr id="18476" name="矩形 13"/>
            <p:cNvSpPr/>
            <p:nvPr/>
          </p:nvSpPr>
          <p:spPr>
            <a:xfrm>
              <a:off x="8660812" y="4214818"/>
              <a:ext cx="200666" cy="714380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anchor="ctr" anchorCtr="0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>
                <a:latin typeface="华文细黑" panose="02010600040101010101" pitchFamily="2" charset="-122"/>
                <a:ea typeface="华文细黑" panose="02010600040101010101" pitchFamily="2" charset="-122"/>
              </a:endParaRPr>
            </a:p>
          </p:txBody>
        </p:sp>
      </p:grpSp>
      <p:grpSp>
        <p:nvGrpSpPr>
          <p:cNvPr id="18435" name="组合 15"/>
          <p:cNvGrpSpPr/>
          <p:nvPr/>
        </p:nvGrpSpPr>
        <p:grpSpPr>
          <a:xfrm>
            <a:off x="500063" y="1285875"/>
            <a:ext cx="8339137" cy="360363"/>
            <a:chOff x="500034" y="1285860"/>
            <a:chExt cx="8103838" cy="360000"/>
          </a:xfrm>
        </p:grpSpPr>
        <p:sp>
          <p:nvSpPr>
            <p:cNvPr id="17" name="燕尾形 16"/>
            <p:cNvSpPr/>
            <p:nvPr/>
          </p:nvSpPr>
          <p:spPr bwMode="auto">
            <a:xfrm>
              <a:off x="1485823" y="1285860"/>
              <a:ext cx="1800339" cy="360000"/>
            </a:xfrm>
            <a:prstGeom prst="chevron">
              <a:avLst>
                <a:gd name="adj" fmla="val 26802"/>
              </a:avLst>
            </a:prstGeom>
            <a:solidFill>
              <a:srgbClr val="00B0F0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基准书（台帐）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18" name="燕尾形 17"/>
            <p:cNvSpPr/>
            <p:nvPr/>
          </p:nvSpPr>
          <p:spPr bwMode="auto">
            <a:xfrm>
              <a:off x="3272278" y="1285860"/>
              <a:ext cx="1798796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要领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/</a:t>
              </a: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手顺书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19" name="燕尾形 18"/>
            <p:cNvSpPr/>
            <p:nvPr/>
          </p:nvSpPr>
          <p:spPr bwMode="auto">
            <a:xfrm>
              <a:off x="5057190" y="1285860"/>
              <a:ext cx="1189426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点检卡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20" name="燕尾形 19"/>
            <p:cNvSpPr/>
            <p:nvPr/>
          </p:nvSpPr>
          <p:spPr bwMode="auto">
            <a:xfrm>
              <a:off x="7415988" y="1285860"/>
              <a:ext cx="1187884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实施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21" name="五边形 20"/>
            <p:cNvSpPr/>
            <p:nvPr/>
          </p:nvSpPr>
          <p:spPr bwMode="auto">
            <a:xfrm>
              <a:off x="500034" y="1285860"/>
              <a:ext cx="1007387" cy="360000"/>
            </a:xfrm>
            <a:prstGeom prst="homePlate">
              <a:avLst>
                <a:gd name="adj" fmla="val 32488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设备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22" name="燕尾形 21"/>
            <p:cNvSpPr/>
            <p:nvPr/>
          </p:nvSpPr>
          <p:spPr bwMode="auto">
            <a:xfrm>
              <a:off x="6240445" y="1285860"/>
              <a:ext cx="1189427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计划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</p:grpSp>
      <p:sp>
        <p:nvSpPr>
          <p:cNvPr id="16" name="矩形 15"/>
          <p:cNvSpPr/>
          <p:nvPr/>
        </p:nvSpPr>
        <p:spPr>
          <a:xfrm>
            <a:off x="762000" y="3352800"/>
            <a:ext cx="9906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2971800" y="3352800"/>
            <a:ext cx="9906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1752600" y="3352800"/>
            <a:ext cx="12192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7162800" y="3352800"/>
            <a:ext cx="6858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6629400" y="3352800"/>
            <a:ext cx="5334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638800" y="3352800"/>
            <a:ext cx="5334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4648200" y="3352800"/>
            <a:ext cx="9906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6172200" y="3352800"/>
            <a:ext cx="4572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484188" y="5638800"/>
            <a:ext cx="8153400" cy="5334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493713" y="2716213"/>
            <a:ext cx="24384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2935288" y="2716213"/>
            <a:ext cx="1712913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4648200" y="2716213"/>
            <a:ext cx="2514600" cy="30480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5" name="线形标注 2 34"/>
          <p:cNvSpPr/>
          <p:nvPr/>
        </p:nvSpPr>
        <p:spPr>
          <a:xfrm>
            <a:off x="381000" y="2286000"/>
            <a:ext cx="3048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142752"/>
              <a:gd name="adj6" fmla="val 147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449" name="TextBox 35"/>
          <p:cNvSpPr txBox="1"/>
          <p:nvPr/>
        </p:nvSpPr>
        <p:spPr>
          <a:xfrm>
            <a:off x="3721100" y="2730500"/>
            <a:ext cx="304800" cy="306388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latin typeface="Arial" pitchFamily="34" charset="0"/>
              </a:rPr>
              <a:t>位</a:t>
            </a:r>
            <a:endParaRPr lang="zh-CN" altLang="en-US" sz="1400">
              <a:latin typeface="Arial" pitchFamily="34" charset="0"/>
            </a:endParaRPr>
          </a:p>
        </p:txBody>
      </p:sp>
      <p:sp>
        <p:nvSpPr>
          <p:cNvPr id="18450" name="TextBox 36"/>
          <p:cNvSpPr txBox="1"/>
          <p:nvPr/>
        </p:nvSpPr>
        <p:spPr>
          <a:xfrm>
            <a:off x="6413500" y="3389313"/>
            <a:ext cx="228600" cy="2603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100">
                <a:latin typeface="Arial" pitchFamily="34" charset="0"/>
              </a:rPr>
              <a:t>门</a:t>
            </a:r>
            <a:endParaRPr lang="zh-CN" altLang="en-US" sz="1100">
              <a:latin typeface="Arial" pitchFamily="34" charset="0"/>
            </a:endParaRPr>
          </a:p>
        </p:txBody>
      </p:sp>
      <p:sp>
        <p:nvSpPr>
          <p:cNvPr id="38" name="线形标注 2 37"/>
          <p:cNvSpPr/>
          <p:nvPr/>
        </p:nvSpPr>
        <p:spPr>
          <a:xfrm>
            <a:off x="838200" y="3962400"/>
            <a:ext cx="3048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-108718"/>
              <a:gd name="adj6" fmla="val 147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9" name="线形标注 2 38"/>
          <p:cNvSpPr/>
          <p:nvPr/>
        </p:nvSpPr>
        <p:spPr>
          <a:xfrm>
            <a:off x="5029200" y="2286000"/>
            <a:ext cx="3048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142752"/>
              <a:gd name="adj6" fmla="val 147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0" name="线形标注 2 39"/>
          <p:cNvSpPr/>
          <p:nvPr/>
        </p:nvSpPr>
        <p:spPr>
          <a:xfrm>
            <a:off x="3200400" y="2286000"/>
            <a:ext cx="3048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142752"/>
              <a:gd name="adj6" fmla="val 147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" name="线形标注 2 40"/>
          <p:cNvSpPr/>
          <p:nvPr/>
        </p:nvSpPr>
        <p:spPr>
          <a:xfrm>
            <a:off x="4419600" y="3962400"/>
            <a:ext cx="3048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-108718"/>
              <a:gd name="adj6" fmla="val 147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2" name="线形标注 2 41"/>
          <p:cNvSpPr/>
          <p:nvPr/>
        </p:nvSpPr>
        <p:spPr>
          <a:xfrm>
            <a:off x="2971800" y="3962400"/>
            <a:ext cx="3048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-108718"/>
              <a:gd name="adj6" fmla="val 147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3" name="线形标注 2 42"/>
          <p:cNvSpPr/>
          <p:nvPr/>
        </p:nvSpPr>
        <p:spPr>
          <a:xfrm>
            <a:off x="1752600" y="3962400"/>
            <a:ext cx="3048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-108718"/>
              <a:gd name="adj6" fmla="val 147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4" name="线形标注 2 43"/>
          <p:cNvSpPr/>
          <p:nvPr/>
        </p:nvSpPr>
        <p:spPr>
          <a:xfrm>
            <a:off x="5486400" y="3962400"/>
            <a:ext cx="3048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-108718"/>
              <a:gd name="adj6" fmla="val 1474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5" name="线形标注 2 44"/>
          <p:cNvSpPr/>
          <p:nvPr/>
        </p:nvSpPr>
        <p:spPr>
          <a:xfrm>
            <a:off x="2667000" y="5105400"/>
            <a:ext cx="457200" cy="304800"/>
          </a:xfrm>
          <a:prstGeom prst="borderCallout2">
            <a:avLst>
              <a:gd name="adj1" fmla="val 96901"/>
              <a:gd name="adj2" fmla="val 101471"/>
              <a:gd name="adj3" fmla="val 104464"/>
              <a:gd name="adj4" fmla="val 95098"/>
              <a:gd name="adj5" fmla="val 178047"/>
              <a:gd name="adj6" fmla="val 1783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12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6" name="线形标注 2 45"/>
          <p:cNvSpPr/>
          <p:nvPr/>
        </p:nvSpPr>
        <p:spPr>
          <a:xfrm>
            <a:off x="6934200" y="3962400"/>
            <a:ext cx="457200" cy="304800"/>
          </a:xfrm>
          <a:prstGeom prst="borderCallout2">
            <a:avLst>
              <a:gd name="adj1" fmla="val -8982"/>
              <a:gd name="adj2" fmla="val 72059"/>
              <a:gd name="adj3" fmla="val -1419"/>
              <a:gd name="adj4" fmla="val 71569"/>
              <a:gd name="adj5" fmla="val -121953"/>
              <a:gd name="adj6" fmla="val 92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7" name="线形标注 2 46"/>
          <p:cNvSpPr/>
          <p:nvPr/>
        </p:nvSpPr>
        <p:spPr>
          <a:xfrm>
            <a:off x="6019800" y="3962400"/>
            <a:ext cx="304800" cy="304800"/>
          </a:xfrm>
          <a:prstGeom prst="borderCallout2">
            <a:avLst>
              <a:gd name="adj1" fmla="val -158"/>
              <a:gd name="adj2" fmla="val 8824"/>
              <a:gd name="adj3" fmla="val 2993"/>
              <a:gd name="adj4" fmla="val 6863"/>
              <a:gd name="adj5" fmla="val -108718"/>
              <a:gd name="adj6" fmla="val 1033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461" name="TextBox 48"/>
          <p:cNvSpPr txBox="1"/>
          <p:nvPr/>
        </p:nvSpPr>
        <p:spPr>
          <a:xfrm>
            <a:off x="6786563" y="1774825"/>
            <a:ext cx="223837" cy="2317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900">
                <a:latin typeface="Arial" pitchFamily="34" charset="0"/>
              </a:rPr>
              <a:t>门</a:t>
            </a:r>
            <a:endParaRPr lang="zh-CN" altLang="en-US" sz="900">
              <a:latin typeface="Arial" pitchFamily="34" charset="0"/>
            </a:endParaRPr>
          </a:p>
        </p:txBody>
      </p:sp>
      <p:sp>
        <p:nvSpPr>
          <p:cNvPr id="18462" name="TextBox 49"/>
          <p:cNvSpPr txBox="1"/>
          <p:nvPr/>
        </p:nvSpPr>
        <p:spPr>
          <a:xfrm>
            <a:off x="8485188" y="1765300"/>
            <a:ext cx="223837" cy="2317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900">
                <a:latin typeface="Arial" pitchFamily="34" charset="0"/>
              </a:rPr>
              <a:t>门</a:t>
            </a:r>
            <a:endParaRPr lang="zh-CN" altLang="en-US" sz="900">
              <a:latin typeface="Arial" pitchFamily="34" charset="0"/>
            </a:endParaRPr>
          </a:p>
        </p:txBody>
      </p:sp>
      <p:sp>
        <p:nvSpPr>
          <p:cNvPr id="51" name="线形标注 2 50"/>
          <p:cNvSpPr/>
          <p:nvPr/>
        </p:nvSpPr>
        <p:spPr>
          <a:xfrm>
            <a:off x="7543800" y="3962400"/>
            <a:ext cx="457200" cy="304800"/>
          </a:xfrm>
          <a:prstGeom prst="borderCallout2">
            <a:avLst>
              <a:gd name="adj1" fmla="val -8982"/>
              <a:gd name="adj2" fmla="val 72059"/>
              <a:gd name="adj3" fmla="val -1419"/>
              <a:gd name="adj4" fmla="val 71569"/>
              <a:gd name="adj5" fmla="val -121953"/>
              <a:gd name="adj6" fmla="val 92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11</a:t>
            </a: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2" name="标题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定期保全</a:t>
            </a: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第二步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18465" name="Text Box 45"/>
          <p:cNvSpPr txBox="1"/>
          <p:nvPr/>
        </p:nvSpPr>
        <p:spPr>
          <a:xfrm>
            <a:off x="1143000" y="2133600"/>
            <a:ext cx="1981200" cy="3968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x-none" sz="2000" b="1">
                <a:latin typeface="Arial" pitchFamily="34" charset="0"/>
                <a:ea typeface="黑体" panose="02010609060101010101" pitchFamily="2" charset="-122"/>
              </a:rPr>
              <a:t>设备保全台帐</a:t>
            </a:r>
            <a:endParaRPr lang="zh-CN" altLang="en-US" sz="2000" b="1">
              <a:latin typeface="Arial" pitchFamily="34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定期保全</a:t>
            </a: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第三步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grpSp>
        <p:nvGrpSpPr>
          <p:cNvPr id="2" name="组合 21"/>
          <p:cNvGrpSpPr/>
          <p:nvPr/>
        </p:nvGrpSpPr>
        <p:grpSpPr>
          <a:xfrm>
            <a:off x="304800" y="1285875"/>
            <a:ext cx="8299450" cy="360363"/>
            <a:chOff x="304779" y="1285860"/>
            <a:chExt cx="8299093" cy="360000"/>
          </a:xfrm>
          <a:solidFill>
            <a:schemeClr val="bg1"/>
          </a:solidFill>
        </p:grpSpPr>
        <p:sp>
          <p:nvSpPr>
            <p:cNvPr id="5" name="燕尾形 4"/>
            <p:cNvSpPr/>
            <p:nvPr/>
          </p:nvSpPr>
          <p:spPr bwMode="auto">
            <a:xfrm>
              <a:off x="1485828" y="1285860"/>
              <a:ext cx="1800148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基准书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6" name="燕尾形 5"/>
            <p:cNvSpPr/>
            <p:nvPr/>
          </p:nvSpPr>
          <p:spPr bwMode="auto">
            <a:xfrm>
              <a:off x="3271689" y="1285860"/>
              <a:ext cx="1800148" cy="360000"/>
            </a:xfrm>
            <a:prstGeom prst="chevron">
              <a:avLst>
                <a:gd name="adj" fmla="val 26802"/>
              </a:avLst>
            </a:prstGeom>
            <a:solidFill>
              <a:srgbClr val="00B0F0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要领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/</a:t>
              </a: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手顺书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7" name="燕尾形 6"/>
            <p:cNvSpPr/>
            <p:nvPr/>
          </p:nvSpPr>
          <p:spPr bwMode="auto">
            <a:xfrm>
              <a:off x="5057550" y="1285860"/>
              <a:ext cx="1188987" cy="360000"/>
            </a:xfrm>
            <a:prstGeom prst="chevron">
              <a:avLst>
                <a:gd name="adj" fmla="val 26802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点检卡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8" name="燕尾形 7"/>
            <p:cNvSpPr/>
            <p:nvPr/>
          </p:nvSpPr>
          <p:spPr bwMode="auto">
            <a:xfrm>
              <a:off x="7416473" y="1285860"/>
              <a:ext cx="1187399" cy="360000"/>
            </a:xfrm>
            <a:prstGeom prst="chevron">
              <a:avLst>
                <a:gd name="adj" fmla="val 26802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实施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9" name="五边形 8"/>
            <p:cNvSpPr/>
            <p:nvPr/>
          </p:nvSpPr>
          <p:spPr bwMode="auto">
            <a:xfrm>
              <a:off x="304779" y="1285860"/>
              <a:ext cx="1203273" cy="360000"/>
            </a:xfrm>
            <a:prstGeom prst="homePlate">
              <a:avLst>
                <a:gd name="adj" fmla="val 32488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设备资料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  <p:sp>
          <p:nvSpPr>
            <p:cNvPr id="14" name="燕尾形 13"/>
            <p:cNvSpPr/>
            <p:nvPr/>
          </p:nvSpPr>
          <p:spPr bwMode="auto">
            <a:xfrm>
              <a:off x="6240187" y="1285860"/>
              <a:ext cx="1188986" cy="360000"/>
            </a:xfrm>
            <a:prstGeom prst="chevron">
              <a:avLst>
                <a:gd name="adj" fmla="val 26802"/>
              </a:avLst>
            </a:prstGeom>
            <a:grpFill/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华文细黑" panose="02010600040101010101" pitchFamily="2" charset="-122"/>
                  <a:ea typeface="华文细黑" panose="02010600040101010101" pitchFamily="2" charset="-122"/>
                  <a:cs typeface="+mn-cs"/>
                </a:rPr>
                <a:t>计划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华文细黑" panose="02010600040101010101" pitchFamily="2" charset="-122"/>
                <a:cs typeface="+mn-cs"/>
              </a:endParaRPr>
            </a:p>
          </p:txBody>
        </p:sp>
      </p:grpSp>
      <p:pic>
        <p:nvPicPr>
          <p:cNvPr id="19460" name="图片 14" descr="钻床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48000"/>
            <a:ext cx="1266825" cy="1905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" name="燕尾形 15"/>
          <p:cNvSpPr/>
          <p:nvPr/>
        </p:nvSpPr>
        <p:spPr bwMode="auto">
          <a:xfrm>
            <a:off x="2514600" y="3500438"/>
            <a:ext cx="14478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设备保全基准书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7" name="燕尾形 16"/>
          <p:cNvSpPr/>
          <p:nvPr/>
        </p:nvSpPr>
        <p:spPr bwMode="auto">
          <a:xfrm>
            <a:off x="3733800" y="3505200"/>
            <a:ext cx="1600200" cy="1260475"/>
          </a:xfrm>
          <a:prstGeom prst="chevron">
            <a:avLst>
              <a:gd name="adj" fmla="val 26802"/>
            </a:avLst>
          </a:prstGeom>
          <a:solidFill>
            <a:srgbClr val="00B0F0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要领书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手顺书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8" name="燕尾形 17"/>
          <p:cNvSpPr/>
          <p:nvPr/>
        </p:nvSpPr>
        <p:spPr bwMode="auto">
          <a:xfrm>
            <a:off x="5105400" y="3500438"/>
            <a:ext cx="16002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点检卡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9" name="燕尾形 18"/>
          <p:cNvSpPr/>
          <p:nvPr/>
        </p:nvSpPr>
        <p:spPr bwMode="auto">
          <a:xfrm>
            <a:off x="7543800" y="3505200"/>
            <a:ext cx="1401763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实施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0" name="五边形 19"/>
          <p:cNvSpPr/>
          <p:nvPr/>
        </p:nvSpPr>
        <p:spPr bwMode="auto">
          <a:xfrm>
            <a:off x="1295400" y="3500438"/>
            <a:ext cx="1524000" cy="1260475"/>
          </a:xfrm>
          <a:prstGeom prst="homePlate">
            <a:avLst>
              <a:gd name="adj" fmla="val 32488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图纸资料说明书</a:t>
            </a:r>
            <a:endParaRPr kumimoji="0" lang="en-US" altLang="zh-CN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收集整理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1" name="燕尾形 20"/>
          <p:cNvSpPr/>
          <p:nvPr/>
        </p:nvSpPr>
        <p:spPr bwMode="auto">
          <a:xfrm>
            <a:off x="6515100" y="3500438"/>
            <a:ext cx="1257300" cy="1260475"/>
          </a:xfrm>
          <a:prstGeom prst="chevron">
            <a:avLst>
              <a:gd name="adj" fmla="val 26802"/>
            </a:avLst>
          </a:prstGeom>
          <a:solidFill>
            <a:schemeClr val="bg1"/>
          </a:solidFill>
          <a:ln w="9525" cap="flat" cmpd="sng" algn="ctr">
            <a:solidFill>
              <a:srgbClr val="00B0F0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华文细黑" panose="02010600040101010101" pitchFamily="2" charset="-122"/>
                <a:ea typeface="黑体" panose="02010609060101010101" pitchFamily="2" charset="-122"/>
                <a:cs typeface="+mn-cs"/>
              </a:rPr>
              <a:t>保全计划</a:t>
            </a: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华文细黑" panose="0201060004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9467" name="TextBox 21"/>
          <p:cNvSpPr txBox="1"/>
          <p:nvPr/>
        </p:nvSpPr>
        <p:spPr>
          <a:xfrm>
            <a:off x="1295400" y="3124200"/>
            <a:ext cx="1066800" cy="376238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第一步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9468" name="TextBox 22"/>
          <p:cNvSpPr txBox="1"/>
          <p:nvPr/>
        </p:nvSpPr>
        <p:spPr>
          <a:xfrm>
            <a:off x="2590800" y="3124200"/>
            <a:ext cx="990600" cy="376238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第二步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9469" name="TextBox 33"/>
          <p:cNvSpPr txBox="1"/>
          <p:nvPr/>
        </p:nvSpPr>
        <p:spPr>
          <a:xfrm>
            <a:off x="3886200" y="3124200"/>
            <a:ext cx="990600" cy="376238"/>
          </a:xfrm>
          <a:prstGeom prst="rect">
            <a:avLst/>
          </a:prstGeom>
          <a:solidFill>
            <a:srgbClr val="00B0F0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第三步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9470" name="TextBox 36"/>
          <p:cNvSpPr txBox="1"/>
          <p:nvPr/>
        </p:nvSpPr>
        <p:spPr>
          <a:xfrm>
            <a:off x="51816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第四步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9471" name="TextBox 37"/>
          <p:cNvSpPr txBox="1"/>
          <p:nvPr/>
        </p:nvSpPr>
        <p:spPr>
          <a:xfrm>
            <a:off x="64770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第五步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9472" name="TextBox 38"/>
          <p:cNvSpPr txBox="1"/>
          <p:nvPr/>
        </p:nvSpPr>
        <p:spPr>
          <a:xfrm>
            <a:off x="7620000" y="3124200"/>
            <a:ext cx="990600" cy="376238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黑体" panose="02010609060101010101" pitchFamily="2" charset="-122"/>
              </a:rPr>
              <a:t>第六步</a:t>
            </a:r>
            <a:endParaRPr lang="zh-CN" altLang="en-US" b="1">
              <a:latin typeface="Arial" pitchFamily="34" charset="0"/>
              <a:ea typeface="黑体" panose="02010609060101010101" pitchFamily="2" charset="-122"/>
            </a:endParaRPr>
          </a:p>
        </p:txBody>
      </p:sp>
      <p:cxnSp>
        <p:nvCxnSpPr>
          <p:cNvPr id="55" name="直接连接符 54"/>
          <p:cNvCxnSpPr/>
          <p:nvPr/>
        </p:nvCxnSpPr>
        <p:spPr>
          <a:xfrm>
            <a:off x="3276600" y="5638800"/>
            <a:ext cx="556260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箭头连接符 57"/>
          <p:cNvCxnSpPr/>
          <p:nvPr/>
        </p:nvCxnSpPr>
        <p:spPr>
          <a:xfrm rot="5400000">
            <a:off x="8154194" y="4876006"/>
            <a:ext cx="1524000" cy="158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接箭头连接符 65"/>
          <p:cNvCxnSpPr/>
          <p:nvPr/>
        </p:nvCxnSpPr>
        <p:spPr>
          <a:xfrm rot="5400000" flipH="1" flipV="1">
            <a:off x="2819400" y="5181600"/>
            <a:ext cx="915988" cy="15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="ctr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定期保全</a:t>
            </a:r>
            <a:r>
              <a:rPr kumimoji="0" lang="en-US" altLang="zh-CN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——</a:t>
            </a: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CC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第三步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FFCC00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grpSp>
        <p:nvGrpSpPr>
          <p:cNvPr id="20483" name="组合 21"/>
          <p:cNvGrpSpPr/>
          <p:nvPr/>
        </p:nvGrpSpPr>
        <p:grpSpPr>
          <a:xfrm>
            <a:off x="152400" y="1285875"/>
            <a:ext cx="8534400" cy="360363"/>
            <a:chOff x="304779" y="1285860"/>
            <a:chExt cx="8299093" cy="360000"/>
          </a:xfrm>
        </p:grpSpPr>
        <p:sp>
          <p:nvSpPr>
            <p:cNvPr id="5" name="燕尾形 4"/>
            <p:cNvSpPr/>
            <p:nvPr/>
          </p:nvSpPr>
          <p:spPr bwMode="auto">
            <a:xfrm>
              <a:off x="1485733" y="1285860"/>
              <a:ext cx="1799989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基准书（台帐）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6" name="燕尾形 5"/>
            <p:cNvSpPr/>
            <p:nvPr/>
          </p:nvSpPr>
          <p:spPr bwMode="auto">
            <a:xfrm>
              <a:off x="3271828" y="1285860"/>
              <a:ext cx="1799989" cy="360000"/>
            </a:xfrm>
            <a:prstGeom prst="chevron">
              <a:avLst>
                <a:gd name="adj" fmla="val 26802"/>
              </a:avLst>
            </a:prstGeom>
            <a:solidFill>
              <a:srgbClr val="00B0F0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要领</a:t>
              </a:r>
              <a:r>
                <a:rPr kumimoji="0" lang="en-US" altLang="zh-CN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/</a:t>
              </a: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手顺书</a:t>
              </a:r>
              <a:endParaRPr kumimoji="0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7" name="燕尾形 6"/>
            <p:cNvSpPr/>
            <p:nvPr/>
          </p:nvSpPr>
          <p:spPr bwMode="auto">
            <a:xfrm>
              <a:off x="5057924" y="1285860"/>
              <a:ext cx="1188672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点检卡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8" name="燕尾形 7"/>
            <p:cNvSpPr/>
            <p:nvPr/>
          </p:nvSpPr>
          <p:spPr bwMode="auto">
            <a:xfrm>
              <a:off x="7416744" y="1285860"/>
              <a:ext cx="1187128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实施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9" name="五边形 8"/>
            <p:cNvSpPr/>
            <p:nvPr/>
          </p:nvSpPr>
          <p:spPr bwMode="auto">
            <a:xfrm>
              <a:off x="304779" y="1285860"/>
              <a:ext cx="1202566" cy="360000"/>
            </a:xfrm>
            <a:prstGeom prst="homePlate">
              <a:avLst>
                <a:gd name="adj" fmla="val 32488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设备资料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  <p:sp>
          <p:nvSpPr>
            <p:cNvPr id="14" name="燕尾形 13"/>
            <p:cNvSpPr/>
            <p:nvPr/>
          </p:nvSpPr>
          <p:spPr bwMode="auto">
            <a:xfrm>
              <a:off x="6240422" y="1285860"/>
              <a:ext cx="1188672" cy="360000"/>
            </a:xfrm>
            <a:prstGeom prst="chevron">
              <a:avLst>
                <a:gd name="adj" fmla="val 26802"/>
              </a:avLst>
            </a:prstGeom>
            <a:solidFill>
              <a:schemeClr val="bg1"/>
            </a:solidFill>
            <a:ln w="952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黑体" panose="02010609060101010101" pitchFamily="2" charset="-122"/>
                  <a:ea typeface="黑体" panose="02010609060101010101" pitchFamily="2" charset="-122"/>
                  <a:cs typeface="+mn-cs"/>
                </a:rPr>
                <a:t>计划</a:t>
              </a: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endParaRPr>
            </a:p>
          </p:txBody>
        </p:sp>
      </p:grpSp>
      <p:graphicFrame>
        <p:nvGraphicFramePr>
          <p:cNvPr id="24613" name="Group 37"/>
          <p:cNvGraphicFramePr>
            <a:graphicFrameLocks noGrp="1"/>
          </p:cNvGraphicFramePr>
          <p:nvPr/>
        </p:nvGraphicFramePr>
        <p:xfrm>
          <a:off x="304800" y="1828800"/>
          <a:ext cx="8382000" cy="4641850"/>
        </p:xfrm>
        <a:graphic>
          <a:graphicData uri="http://schemas.openxmlformats.org/drawingml/2006/table">
            <a:tbl>
              <a:tblPr/>
              <a:tblGrid>
                <a:gridCol w="1639888"/>
                <a:gridCol w="6742112"/>
              </a:tblGrid>
              <a:tr h="64293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目的（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why</a:t>
                      </a: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确定设备点检作业过程中的要领和操作顺序，让参与作业的保全员知道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做什么，怎样去做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。</a:t>
                      </a:r>
                      <a:endParaRPr kumimoji="0" 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人员（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who</a:t>
                      </a: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保全员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（主） 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+ 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保全技术员（辅）</a:t>
                      </a:r>
                      <a:endParaRPr kumimoji="0" 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编制内容（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what</a:t>
                      </a: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明确设备点检基准书中某一项点检作业的要领、注意事项以及作业的详细顺序</a:t>
                      </a:r>
                      <a:endParaRPr kumimoji="0" 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编制依据（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where</a:t>
                      </a: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先期准备的设备图纸资料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+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保全经验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+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作业实际</a:t>
                      </a:r>
                      <a:endParaRPr kumimoji="0" 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编制时间（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when</a:t>
                      </a: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从设备的安装调试阶段开始，试生产前结束；之后，还可以不断补充完善。</a:t>
                      </a:r>
                      <a:endParaRPr kumimoji="0" 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做法（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how</a:t>
                      </a: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）</a:t>
                      </a:r>
                      <a:endParaRPr kumimoji="0" 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将搜集的设备资料和维修经验相结合，尽可能把</a:t>
                      </a:r>
                      <a:r>
                        <a:rPr kumimoji="0" lang="zh-CN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《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设备点检基准书</a:t>
                      </a:r>
                      <a:r>
                        <a:rPr kumimoji="0" lang="zh-CN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》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中的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复杂作业内容或可能造成安全、品质</a:t>
                      </a: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影响的内容做成要领和手顺书。</a:t>
                      </a:r>
                      <a:endParaRPr kumimoji="0" 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293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要点</a:t>
                      </a: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emphases</a:t>
                      </a: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>
                          <a:tab pos="228600"/>
                        </a:tabLst>
                      </a:pP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通俗易懂，让新人能够看懂</a:t>
                      </a:r>
                      <a:endParaRPr kumimoji="0" 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  <a:p>
                      <a:pPr marL="342900" marR="0" lvl="0" indent="-34290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>
                          <a:tab pos="228600"/>
                        </a:tabLst>
                      </a:pPr>
                      <a:r>
                        <a:rPr kumimoji="0" 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anose="02010609060101010101" pitchFamily="2" charset="-122"/>
                          <a:ea typeface="黑体" panose="02010609060101010101" pitchFamily="2" charset="-122"/>
                        </a:rPr>
                        <a:t>图示化，并加以文字说明</a:t>
                      </a:r>
                      <a:endParaRPr kumimoji="0" 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anose="02010609060101010101" pitchFamily="2" charset="-122"/>
                        <a:ea typeface="黑体" panose="02010609060101010101" pitchFamily="2" charset="-122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https://d.book118.com/867166140006006040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tream">
  <a:themeElements>
    <a:clrScheme name="Stream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Stream">
      <a:majorFont>
        <a:latin typeface="Garamond"/>
        <a:ea typeface="宋体"/>
        <a:cs typeface="Arial"/>
      </a:majorFont>
      <a:minorFont>
        <a:latin typeface="Garamond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Stream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 主题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主题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Office 主题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Garamond</vt:lpstr>
      <vt:lpstr>宋体</vt:lpstr>
      <vt:lpstr>Wingdings</vt:lpstr>
      <vt:lpstr>华文琥珀</vt:lpstr>
      <vt:lpstr>黑体</vt:lpstr>
      <vt:lpstr>华文细黑</vt:lpstr>
      <vt:lpstr>Times New Roman</vt:lpstr>
      <vt:lpstr>Office Theme</vt:lpstr>
      <vt:lpstr>专业保全活动</vt:lpstr>
      <vt:lpstr>一.TPM理念</vt:lpstr>
      <vt:lpstr>一.TPM理念</vt:lpstr>
      <vt:lpstr>PowerPoint Presentation</vt:lpstr>
      <vt:lpstr>TPM理念——分工</vt:lpstr>
      <vt:lpstr>PowerPoint Presentation</vt:lpstr>
      <vt:lpstr>PowerPoint Presentation</vt:lpstr>
      <vt:lpstr>PowerPoint Presentation</vt:lpstr>
      <vt:lpstr>PowerPoint Presentation</vt:lpstr>
      <vt:lpstr>定期保全——步骤</vt:lpstr>
      <vt:lpstr>定期保全——第一步</vt:lpstr>
      <vt:lpstr>定期保全——第一步</vt:lpstr>
      <vt:lpstr>定期保全——第二步</vt:lpstr>
      <vt:lpstr>定期保全——第二步</vt:lpstr>
      <vt:lpstr>定期保全——第二步</vt:lpstr>
      <vt:lpstr>定期保全——第三步</vt:lpstr>
      <vt:lpstr>定期保全——第三步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2024-09-12T05:36:31.486</cp:lastPrinted>
  <dcterms:created xsi:type="dcterms:W3CDTF">2024-09-11T21:36:31Z</dcterms:created>
  <dcterms:modified xsi:type="dcterms:W3CDTF">2024-09-11T21:36:33Z</dcterms:modified>
</cp:coreProperties>
</file>