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BF4659-58D6-499C-B2FE-A23D76B514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526AB8-B9A7-430A-A5B0-A17F1EFE0E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67986D-758A-4BC1-9B52-5928D4CD8D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C034FF-ED3A-4216-8ED8-4BEF956A9F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157FD7B-9FE3-4131-B8EC-63F5E3D858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DCD07C5-2B40-4872-B107-96FF6AAE67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FA3D772-C5C7-40F5-B378-477C51B0CB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FFA7AF-1D21-421E-9BBD-F3CEE7BA8F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91A949-C4DD-4A12-ABFD-065972F84C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2AFE1E-3D63-4BCE-8D9F-CF657E9FEE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D6AECE-66B9-45D3-ACE7-9EE33240F4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80150620550060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08399" y="3366694"/>
            <a:ext cx="2724309" cy="175530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$number{01}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0" y="1969768"/>
            <a:ext cx="12192000" cy="291846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4753" y="2169417"/>
            <a:ext cx="8281818" cy="1545521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心电监护的使用PPT课件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4753" y="4274372"/>
            <a:ext cx="2461447" cy="319946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2023-12-23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4753" y="3876675"/>
            <a:ext cx="1851864" cy="4062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57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7789" y="0"/>
            <a:ext cx="4892103" cy="628896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" y="0"/>
            <a:ext cx="12184811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91063" y="193190"/>
            <a:ext cx="1630680" cy="95821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方正正纤黑简体"/>
                <a:ea typeface="方正正纤黑简体"/>
                <a:cs typeface="方正正纤黑简体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32645" y="1977496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心电监护概述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心电监护设备介绍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患者准备与操作规范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波形识别与数据分析方法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并发症预防与处理措施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心电监护概述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心电监护定义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心电监护是一种通过实时监测心脏电活动，评估心脏功能状态的技术。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原理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利用心电图机记录心脏电活动，通过电极将心脏产生的微弱电信号放大并记录下来，形成心电图。通过对心电图的分析，可以了解心脏的工作状态及是否存在异常。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3938" r="3393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定义与原理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156340" y="1637062"/>
            <a:ext cx="6042012" cy="1280677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156340" y="1637062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56340" y="3132487"/>
            <a:ext cx="6042012" cy="1289587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69043" y="3122962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156340" y="4654899"/>
            <a:ext cx="6045187" cy="1286259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149988" y="4645374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flipV="1">
            <a:off x="2445706" y="3745261"/>
            <a:ext cx="1609771" cy="1876425"/>
          </a:xfrm>
          <a:custGeom>
            <a:rect l="l" t="t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16200000">
            <a:off x="2870191" y="2813147"/>
            <a:ext cx="477838" cy="1913436"/>
          </a:xfrm>
          <a:custGeom>
            <a:rect l="l" t="t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435353" y="2016473"/>
            <a:ext cx="1609771" cy="1876425"/>
          </a:xfrm>
          <a:custGeom>
            <a:rect l="l" t="t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156340" y="5146437"/>
            <a:ext cx="1629199" cy="437149"/>
          </a:xfrm>
          <a:prstGeom prst="rect">
            <a:avLst/>
          </a:prstGeom>
        </p:spPr>
        <p:txBody>
          <a:bodyPr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重症监护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156340" y="3584949"/>
            <a:ext cx="1629199" cy="437149"/>
          </a:xfrm>
          <a:prstGeom prst="rect">
            <a:avLst/>
          </a:prstGeom>
        </p:spPr>
        <p:txBody>
          <a:bodyPr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手术麻醉监测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156340" y="2165691"/>
            <a:ext cx="1629199" cy="437149"/>
          </a:xfrm>
          <a:prstGeom prst="rect">
            <a:avLst/>
          </a:prstGeom>
        </p:spPr>
        <p:txBody>
          <a:bodyPr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心血管疾病诊断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临床应用范围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6096000" y="1907546"/>
            <a:ext cx="3625542" cy="739710"/>
          </a:xfrm>
          <a:prstGeom prst="rect">
            <a:avLst/>
          </a:prstGeom>
        </p:spPr>
        <p:txBody>
          <a:bodyPr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/>
                </a:solidFill>
                <a:latin typeface="Microsoft Yahei"/>
                <a:ea typeface="Microsoft Yahei"/>
                <a:cs typeface="Microsoft Yahei"/>
              </a:rPr>
              <a:t>如心律失常、心肌缺血、心肌梗死等。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6096000" y="4928174"/>
            <a:ext cx="3625542" cy="739710"/>
          </a:xfrm>
          <a:prstGeom prst="rect">
            <a:avLst/>
          </a:prstGeom>
        </p:spPr>
        <p:txBody>
          <a:bodyPr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/>
                </a:solidFill>
                <a:latin typeface="Microsoft Yahei"/>
                <a:ea typeface="Microsoft Yahei"/>
                <a:cs typeface="Microsoft Yahei"/>
              </a:rPr>
              <a:t>实时监测危重患者心脏功能，及时发现并处理异常情况。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6096000" y="3407426"/>
            <a:ext cx="3625542" cy="739710"/>
          </a:xfrm>
          <a:prstGeom prst="rect">
            <a:avLst/>
          </a:prstGeom>
        </p:spPr>
        <p:txBody>
          <a:bodyPr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/>
                </a:solidFill>
                <a:latin typeface="Microsoft Yahei"/>
                <a:ea typeface="Microsoft Yahei"/>
                <a:cs typeface="Microsoft Yahei"/>
              </a:rPr>
              <a:t>评估手术患者心脏功能状态，确保手术安全。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1621060" y="2829687"/>
            <a:ext cx="1753457" cy="1753362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2123412" y="3297713"/>
            <a:ext cx="780338" cy="780338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8906" r="289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从最初的单导联心电图监测到现在的多导联、无线遥测、智能化心电监护系统，心电监护技术不断发展完善。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目前心电监护技术已经非常成熟，广泛应用于临床各个领域。同时，随着人工智能、大数据等技术的不断发展，心电监护技术也在不断升级改进，为临床诊断和治疗提供更加精准、便捷的支持。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发展历程及现状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心电监护设备介绍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24" r="3252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24" r="3252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24" r="3252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便携式心电监护仪、床旁心电监护仪、中央监护系统等。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常见类型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GE、Philips、Siemens、Mindray、Bionet等。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常见品牌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常见类型与品牌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10302" y="1114164"/>
            <a:ext cx="1264147" cy="1435822"/>
          </a:xfrm>
          <a:prstGeom prst="halfFram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-10800000">
            <a:off x="10422203" y="4905373"/>
            <a:ext cx="1264147" cy="1435822"/>
          </a:xfrm>
          <a:prstGeom prst="halfFram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设备结构组成</a:t>
              </a:r>
            </a:p>
          </p:txBody>
        </p:sp>
      </p:grpSp>
      <p:sp>
        <p:nvSpPr>
          <p:cNvPr id="26" name="Freeform 26"/>
          <p:cNvSpPr/>
          <p:nvPr/>
        </p:nvSpPr>
        <p:spPr>
          <a:xfrm>
            <a:off x="3525082" y="4014241"/>
            <a:ext cx="5140769" cy="1208639"/>
          </a:xfrm>
          <a:custGeom>
            <a:rect l="l" t="t" r="r" b="b"/>
            <a:pathLst>
              <a:path w="5141438" h="1208638">
                <a:moveTo>
                  <a:pt x="5141438" y="0"/>
                </a:moveTo>
                <a:cubicBezTo>
                  <a:pt x="4741027" y="708082"/>
                  <a:pt x="3740838" y="1208638"/>
                  <a:pt x="2570719" y="1208638"/>
                </a:cubicBezTo>
                <a:cubicBezTo>
                  <a:pt x="1400600" y="1208638"/>
                  <a:pt x="400411" y="708082"/>
                  <a:pt x="0" y="0"/>
                </a:cubicBezTo>
              </a:path>
            </a:pathLst>
          </a:cu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7" name="Connector 27"/>
          <p:cNvCxnSpPr/>
          <p:nvPr/>
        </p:nvCxnSpPr>
        <p:spPr>
          <a:xfrm>
            <a:off x="6093622" y="3415307"/>
            <a:ext cx="3690" cy="1807573"/>
          </a:xfrm>
          <a:prstGeom prst="line">
            <a:avLst/>
          </a:prstGeom>
          <a:ln w="19050">
            <a:solidFill>
              <a:srgbClr val="000000">
                <a:alpha val="100000"/>
              </a:srgbClr>
            </a:solidFill>
            <a:prstDash val="solid"/>
          </a:ln>
        </p:spPr>
      </p:cxnSp>
      <p:grpSp>
        <p:nvGrpSpPr>
          <p:cNvPr id="28" name="Group 28"/>
          <p:cNvGrpSpPr/>
          <p:nvPr/>
        </p:nvGrpSpPr>
        <p:grpSpPr>
          <a:xfrm>
            <a:off x="5053336" y="1695602"/>
            <a:ext cx="2084261" cy="2084546"/>
            <a:chOff x="5053336" y="1695602"/>
            <a:chExt cx="2084261" cy="2084546"/>
          </a:xfrm>
        </p:grpSpPr>
        <p:sp>
          <p:nvSpPr>
            <p:cNvPr id="29" name="AutoShape 29"/>
            <p:cNvSpPr/>
            <p:nvPr/>
          </p:nvSpPr>
          <p:spPr>
            <a:xfrm>
              <a:off x="5053336" y="1695602"/>
              <a:ext cx="2084261" cy="208454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AutoShape 30"/>
          <p:cNvSpPr/>
          <p:nvPr/>
        </p:nvSpPr>
        <p:spPr>
          <a:xfrm>
            <a:off x="4611314" y="4542360"/>
            <a:ext cx="888111" cy="8883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4611314" y="4798868"/>
            <a:ext cx="888111" cy="3580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1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32" name="AutoShape 32"/>
          <p:cNvSpPr/>
          <p:nvPr/>
        </p:nvSpPr>
        <p:spPr>
          <a:xfrm>
            <a:off x="6711930" y="4542360"/>
            <a:ext cx="888111" cy="888302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6711930" y="4810394"/>
            <a:ext cx="888111" cy="3580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1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34" name="AutoShape 34"/>
          <p:cNvSpPr/>
          <p:nvPr/>
        </p:nvSpPr>
        <p:spPr>
          <a:xfrm>
            <a:off x="2831774" y="3234321"/>
            <a:ext cx="888111" cy="888302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2831774" y="3507498"/>
            <a:ext cx="888111" cy="3580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1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36" name="AutoShape 36"/>
          <p:cNvSpPr/>
          <p:nvPr/>
        </p:nvSpPr>
        <p:spPr>
          <a:xfrm>
            <a:off x="8462879" y="3234321"/>
            <a:ext cx="888111" cy="88830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8462879" y="3490924"/>
            <a:ext cx="888111" cy="3580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1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38" name="Freeform 38"/>
          <p:cNvSpPr/>
          <p:nvPr/>
        </p:nvSpPr>
        <p:spPr>
          <a:xfrm>
            <a:off x="5612384" y="2208337"/>
            <a:ext cx="966166" cy="966166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264991" y="5830849"/>
            <a:ext cx="1580758" cy="988317"/>
          </a:xfrm>
          <a:prstGeom prst="rect">
            <a:avLst/>
          </a:prstGeom>
        </p:spPr>
        <p:txBody>
          <a:bodyPr wrap="square" lIns="68580" tIns="34290" rIns="68580" bIns="3429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/>
                </a:solidFill>
                <a:latin typeface="Microsoft Yahei"/>
                <a:ea typeface="Microsoft Yahei"/>
                <a:cs typeface="Microsoft Yahei"/>
              </a:rPr>
              <a:t>连接电极片和监护仪，传输心电信号。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6386030" y="5830849"/>
            <a:ext cx="1539912" cy="988317"/>
          </a:xfrm>
          <a:prstGeom prst="rect">
            <a:avLst/>
          </a:prstGeom>
        </p:spPr>
        <p:txBody>
          <a:bodyPr wrap="square" lIns="68580" tIns="34290" rIns="68580" bIns="3429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/>
                </a:solidFill>
                <a:latin typeface="Microsoft Yahei"/>
                <a:ea typeface="Microsoft Yahei"/>
                <a:cs typeface="Microsoft Yahei"/>
              </a:rPr>
              <a:t>贴于患者胸部，采集心电信号。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2489535" y="4472825"/>
            <a:ext cx="1572589" cy="988317"/>
          </a:xfrm>
          <a:prstGeom prst="rect">
            <a:avLst/>
          </a:prstGeom>
        </p:spPr>
        <p:txBody>
          <a:bodyPr wrap="square" lIns="68580" tIns="34290" rIns="68580" bIns="3429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/>
                </a:solidFill>
                <a:latin typeface="Microsoft Yahei"/>
                <a:ea typeface="Microsoft Yahei"/>
                <a:cs typeface="Microsoft Yahei"/>
              </a:rPr>
              <a:t>显示心电波形、心率、呼吸频率等参数。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112471" y="4472825"/>
            <a:ext cx="1588927" cy="988317"/>
          </a:xfrm>
          <a:prstGeom prst="rect">
            <a:avLst/>
          </a:prstGeom>
        </p:spPr>
        <p:txBody>
          <a:bodyPr wrap="square" lIns="68580" tIns="34290" rIns="68580" bIns="3429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/>
                </a:solidFill>
                <a:latin typeface="Microsoft Yahei"/>
                <a:ea typeface="Microsoft Yahei"/>
                <a:cs typeface="Microsoft Yahei"/>
              </a:rPr>
              <a:t>处理、分析心电信号，输出监测结果。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2312099" y="4067729"/>
            <a:ext cx="1927461" cy="503206"/>
          </a:xfrm>
          <a:prstGeom prst="rect">
            <a:avLst/>
          </a:prstGeom>
        </p:spPr>
        <p:txBody>
          <a:bodyPr wrap="square" lIns="62103" tIns="31051" rIns="62103" bIns="31051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显示器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4062124" y="5430662"/>
            <a:ext cx="1927461" cy="503206"/>
          </a:xfrm>
          <a:prstGeom prst="rect">
            <a:avLst/>
          </a:prstGeom>
        </p:spPr>
        <p:txBody>
          <a:bodyPr wrap="square" lIns="62103" tIns="31051" rIns="62103" bIns="31051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导联线</a:t>
            </a:r>
            <a:endParaRPr lang="en-US" sz="1100"/>
          </a:p>
        </p:txBody>
      </p:sp>
      <p:sp>
        <p:nvSpPr>
          <p:cNvPr id="45" name="AutoShape 45"/>
          <p:cNvSpPr/>
          <p:nvPr/>
        </p:nvSpPr>
        <p:spPr>
          <a:xfrm>
            <a:off x="7943204" y="4014241"/>
            <a:ext cx="1927461" cy="503206"/>
          </a:xfrm>
          <a:prstGeom prst="rect">
            <a:avLst/>
          </a:prstGeom>
        </p:spPr>
        <p:txBody>
          <a:bodyPr wrap="square" lIns="62103" tIns="31051" rIns="62103" bIns="31051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主机</a:t>
            </a:r>
            <a:endParaRPr lang="en-US" sz="1100"/>
          </a:p>
        </p:txBody>
      </p:sp>
      <p:sp>
        <p:nvSpPr>
          <p:cNvPr id="46" name="AutoShape 46"/>
          <p:cNvSpPr/>
          <p:nvPr/>
        </p:nvSpPr>
        <p:spPr>
          <a:xfrm>
            <a:off x="6173866" y="5430662"/>
            <a:ext cx="1927461" cy="503206"/>
          </a:xfrm>
          <a:prstGeom prst="rect">
            <a:avLst/>
          </a:prstGeom>
        </p:spPr>
        <p:txBody>
          <a:bodyPr wrap="square" lIns="62103" tIns="31051" rIns="62103" bIns="31051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电极片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42766" y="5240595"/>
            <a:ext cx="6306468" cy="1086981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buFont typeface="Arial"/>
              <a:buChar char="•"/>
              <a:defRPr/>
            </a:pPr>
            <a:r>
              <a:rPr lang="en-US" sz="1350">
                <a:solidFill>
                  <a:srgbClr val="000404"/>
                </a:solidFill>
                <a:latin typeface="Microsoft Yahei"/>
                <a:ea typeface="Microsoft Yahei"/>
                <a:cs typeface="Microsoft Yahei"/>
              </a:rPr>
              <a:t>工作原理：通过电极片采集患者心电信号，经过放大、滤波等处理，由显示器显示心电波形及参数。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3471196" y="1654191"/>
            <a:ext cx="2738056" cy="2703004"/>
            <a:chOff x="3471196" y="1654191"/>
            <a:chExt cx="2738056" cy="2703004"/>
          </a:xfrm>
        </p:grpSpPr>
        <p:sp>
          <p:nvSpPr>
            <p:cNvPr id="4" name="Freeform 4"/>
            <p:cNvSpPr/>
            <p:nvPr/>
          </p:nvSpPr>
          <p:spPr>
            <a:xfrm>
              <a:off x="4600956" y="1654191"/>
              <a:ext cx="478536" cy="44196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800000">
              <a:off x="5165884" y="1805638"/>
              <a:ext cx="478536" cy="44196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 rot="3600000">
              <a:off x="5579364" y="2219500"/>
              <a:ext cx="478536" cy="44196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 rot="5400000">
              <a:off x="5730716" y="2784713"/>
              <a:ext cx="478536" cy="44196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7200000">
              <a:off x="5579364" y="3349927"/>
              <a:ext cx="478536" cy="44196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9000000">
              <a:off x="5165884" y="3763788"/>
              <a:ext cx="478536" cy="44196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 rot="10800000">
              <a:off x="4600956" y="3915235"/>
              <a:ext cx="478536" cy="44196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 rot="12600000">
              <a:off x="4036123" y="3763788"/>
              <a:ext cx="478536" cy="44196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4400000">
              <a:off x="3622548" y="3349927"/>
              <a:ext cx="478536" cy="44196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6200000">
              <a:off x="3471196" y="2784713"/>
              <a:ext cx="478536" cy="44196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 rot="18000000">
              <a:off x="3622548" y="2219500"/>
              <a:ext cx="478536" cy="44196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 rot="19800000">
              <a:off x="4036123" y="1805638"/>
              <a:ext cx="478536" cy="441960"/>
            </a:xfrm>
            <a:custGeom>
              <a:rect l="l" t="t" r="r" b="b"/>
              <a:pathLst>
                <a:path w="468000" h="431999">
                  <a:moveTo>
                    <a:pt x="0" y="431999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199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3883152" y="2048002"/>
            <a:ext cx="1914144" cy="1915382"/>
            <a:chOff x="3883152" y="2048002"/>
            <a:chExt cx="1914144" cy="1915382"/>
          </a:xfrm>
        </p:grpSpPr>
        <p:sp>
          <p:nvSpPr>
            <p:cNvPr id="17" name="Freeform 17"/>
            <p:cNvSpPr/>
            <p:nvPr/>
          </p:nvSpPr>
          <p:spPr>
            <a:xfrm>
              <a:off x="3883152" y="2048002"/>
              <a:ext cx="1914144" cy="1915382"/>
            </a:xfrm>
            <a:custGeom>
              <a:rect l="l" t="t" r="r" b="b"/>
              <a:pathLst>
                <a:path w="1872000" h="1872000">
                  <a:moveTo>
                    <a:pt x="0" y="936000"/>
                  </a:moveTo>
                  <a:lnTo>
                    <a:pt x="0" y="936000"/>
                  </a:lnTo>
                  <a:cubicBezTo>
                    <a:pt x="0" y="419061"/>
                    <a:pt x="419061" y="0"/>
                    <a:pt x="936000" y="1"/>
                  </a:cubicBezTo>
                  <a:cubicBezTo>
                    <a:pt x="936000" y="1"/>
                    <a:pt x="936001" y="1"/>
                    <a:pt x="936001" y="1"/>
                  </a:cubicBezTo>
                  <a:cubicBezTo>
                    <a:pt x="1452940" y="1"/>
                    <a:pt x="1872001" y="419062"/>
                    <a:pt x="1872001" y="936001"/>
                  </a:cubicBezTo>
                  <a:cubicBezTo>
                    <a:pt x="1872001" y="936001"/>
                    <a:pt x="1872000" y="936002"/>
                    <a:pt x="1872000" y="936002"/>
                  </a:cubicBezTo>
                  <a:lnTo>
                    <a:pt x="1872001" y="936003"/>
                  </a:lnTo>
                  <a:cubicBezTo>
                    <a:pt x="1872001" y="1452941"/>
                    <a:pt x="1452939" y="1872003"/>
                    <a:pt x="936001" y="1872003"/>
                  </a:cubicBezTo>
                  <a:cubicBezTo>
                    <a:pt x="936000" y="1872003"/>
                    <a:pt x="936000" y="1872002"/>
                    <a:pt x="936000" y="1872002"/>
                  </a:cubicBezTo>
                  <a:cubicBezTo>
                    <a:pt x="419061" y="1872002"/>
                    <a:pt x="1" y="1452941"/>
                    <a:pt x="1" y="936003"/>
                  </a:cubicBezTo>
                  <a:cubicBezTo>
                    <a:pt x="0" y="936002"/>
                    <a:pt x="1" y="936002"/>
                    <a:pt x="1" y="936002"/>
                  </a:cubicBezTo>
                  <a:close/>
                  <a:moveTo>
                    <a:pt x="102904" y="936000"/>
                  </a:moveTo>
                  <a:lnTo>
                    <a:pt x="102904" y="936000"/>
                  </a:lnTo>
                  <a:cubicBezTo>
                    <a:pt x="102904" y="936000"/>
                    <a:pt x="102904" y="936000"/>
                    <a:pt x="102904" y="936000"/>
                  </a:cubicBezTo>
                  <a:cubicBezTo>
                    <a:pt x="102903" y="1396106"/>
                    <a:pt x="475893" y="1769096"/>
                    <a:pt x="935999" y="1769096"/>
                  </a:cubicBezTo>
                  <a:lnTo>
                    <a:pt x="935999" y="1769097"/>
                  </a:lnTo>
                  <a:cubicBezTo>
                    <a:pt x="1396105" y="1769096"/>
                    <a:pt x="1769095" y="1396107"/>
                    <a:pt x="1769095" y="936001"/>
                  </a:cubicBezTo>
                  <a:cubicBezTo>
                    <a:pt x="1769095" y="475894"/>
                    <a:pt x="1396105" y="102905"/>
                    <a:pt x="935999" y="102905"/>
                  </a:cubicBezTo>
                  <a:lnTo>
                    <a:pt x="935998" y="102905"/>
                  </a:lnTo>
                  <a:cubicBezTo>
                    <a:pt x="935998" y="102905"/>
                    <a:pt x="935998" y="102905"/>
                    <a:pt x="935998" y="102905"/>
                  </a:cubicBezTo>
                  <a:cubicBezTo>
                    <a:pt x="475892" y="102904"/>
                    <a:pt x="102902" y="475894"/>
                    <a:pt x="102902" y="9360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6132290" y="3277727"/>
            <a:ext cx="1678210" cy="1676400"/>
            <a:chOff x="6132290" y="3277727"/>
            <a:chExt cx="1678210" cy="1676400"/>
          </a:xfrm>
        </p:grpSpPr>
        <p:sp>
          <p:nvSpPr>
            <p:cNvPr id="19" name="Freeform 19"/>
            <p:cNvSpPr/>
            <p:nvPr/>
          </p:nvSpPr>
          <p:spPr>
            <a:xfrm>
              <a:off x="6824758" y="3277727"/>
              <a:ext cx="293275" cy="27413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 rot="1800000">
              <a:off x="7170991" y="3371644"/>
              <a:ext cx="293275" cy="27413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 rot="3600000">
              <a:off x="7424451" y="3628247"/>
              <a:ext cx="293275" cy="27413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 rot="5400000">
              <a:off x="7517225" y="3978862"/>
              <a:ext cx="293275" cy="27413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 rot="7200000">
              <a:off x="7424451" y="4329382"/>
              <a:ext cx="293275" cy="27413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 rot="9000000">
              <a:off x="7170991" y="4586081"/>
              <a:ext cx="293275" cy="27413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 rot="10800000">
              <a:off x="6824758" y="4679997"/>
              <a:ext cx="293275" cy="27413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 rot="12600000">
              <a:off x="6478524" y="4586081"/>
              <a:ext cx="293275" cy="27413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 rot="14400000">
              <a:off x="6225064" y="4329382"/>
              <a:ext cx="293275" cy="27413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 rot="16200000">
              <a:off x="6132290" y="3978862"/>
              <a:ext cx="293275" cy="27413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 rot="18000000">
              <a:off x="6225064" y="3628247"/>
              <a:ext cx="293275" cy="27413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 rot="19800000">
              <a:off x="6478524" y="3371644"/>
              <a:ext cx="293275" cy="27413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" name="Group 31"/>
          <p:cNvGrpSpPr/>
          <p:nvPr/>
        </p:nvGrpSpPr>
        <p:grpSpPr>
          <a:xfrm>
            <a:off x="6384750" y="3521996"/>
            <a:ext cx="1173290" cy="1187863"/>
            <a:chOff x="6384750" y="3521996"/>
            <a:chExt cx="1173290" cy="1187863"/>
          </a:xfrm>
        </p:grpSpPr>
        <p:sp>
          <p:nvSpPr>
            <p:cNvPr id="32" name="Freeform 32"/>
            <p:cNvSpPr/>
            <p:nvPr/>
          </p:nvSpPr>
          <p:spPr>
            <a:xfrm>
              <a:off x="6384750" y="3521996"/>
              <a:ext cx="1173290" cy="1187863"/>
            </a:xfrm>
            <a:custGeom>
              <a:rect l="l" t="t" r="r" b="b"/>
              <a:pathLst>
                <a:path w="1872000" h="1872000">
                  <a:moveTo>
                    <a:pt x="0" y="936000"/>
                  </a:moveTo>
                  <a:lnTo>
                    <a:pt x="0" y="936000"/>
                  </a:lnTo>
                  <a:cubicBezTo>
                    <a:pt x="0" y="419061"/>
                    <a:pt x="419061" y="0"/>
                    <a:pt x="936000" y="1"/>
                  </a:cubicBezTo>
                  <a:cubicBezTo>
                    <a:pt x="936000" y="1"/>
                    <a:pt x="936001" y="1"/>
                    <a:pt x="936001" y="1"/>
                  </a:cubicBezTo>
                  <a:cubicBezTo>
                    <a:pt x="1452940" y="1"/>
                    <a:pt x="1872001" y="419062"/>
                    <a:pt x="1872001" y="936001"/>
                  </a:cubicBezTo>
                  <a:cubicBezTo>
                    <a:pt x="1872001" y="936001"/>
                    <a:pt x="1872000" y="936002"/>
                    <a:pt x="1872000" y="936002"/>
                  </a:cubicBezTo>
                  <a:lnTo>
                    <a:pt x="1872001" y="936003"/>
                  </a:lnTo>
                  <a:cubicBezTo>
                    <a:pt x="1872001" y="1452941"/>
                    <a:pt x="1452939" y="1872003"/>
                    <a:pt x="936001" y="1872003"/>
                  </a:cubicBezTo>
                  <a:cubicBezTo>
                    <a:pt x="936000" y="1872003"/>
                    <a:pt x="936000" y="1872002"/>
                    <a:pt x="936000" y="1872002"/>
                  </a:cubicBezTo>
                  <a:cubicBezTo>
                    <a:pt x="419061" y="1872002"/>
                    <a:pt x="1" y="1452941"/>
                    <a:pt x="1" y="936003"/>
                  </a:cubicBezTo>
                  <a:cubicBezTo>
                    <a:pt x="0" y="936002"/>
                    <a:pt x="1" y="936002"/>
                    <a:pt x="1" y="936002"/>
                  </a:cubicBezTo>
                  <a:close/>
                  <a:moveTo>
                    <a:pt x="102904" y="936000"/>
                  </a:moveTo>
                  <a:lnTo>
                    <a:pt x="102904" y="936000"/>
                  </a:lnTo>
                  <a:cubicBezTo>
                    <a:pt x="102904" y="936000"/>
                    <a:pt x="102904" y="936000"/>
                    <a:pt x="102904" y="936000"/>
                  </a:cubicBezTo>
                  <a:cubicBezTo>
                    <a:pt x="102903" y="1396106"/>
                    <a:pt x="475893" y="1769096"/>
                    <a:pt x="935999" y="1769096"/>
                  </a:cubicBezTo>
                  <a:lnTo>
                    <a:pt x="935999" y="1769097"/>
                  </a:lnTo>
                  <a:cubicBezTo>
                    <a:pt x="1396105" y="1769096"/>
                    <a:pt x="1769095" y="1396107"/>
                    <a:pt x="1769095" y="936001"/>
                  </a:cubicBezTo>
                  <a:cubicBezTo>
                    <a:pt x="1769095" y="475894"/>
                    <a:pt x="1396105" y="102905"/>
                    <a:pt x="935999" y="102905"/>
                  </a:cubicBezTo>
                  <a:lnTo>
                    <a:pt x="935998" y="102905"/>
                  </a:lnTo>
                  <a:cubicBezTo>
                    <a:pt x="935998" y="102905"/>
                    <a:pt x="935998" y="102905"/>
                    <a:pt x="935998" y="102905"/>
                  </a:cubicBezTo>
                  <a:cubicBezTo>
                    <a:pt x="475892" y="102904"/>
                    <a:pt x="102902" y="475894"/>
                    <a:pt x="102902" y="93600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7756207" y="1967468"/>
            <a:ext cx="2844356" cy="2758059"/>
            <a:chOff x="7756207" y="1967468"/>
            <a:chExt cx="2844356" cy="2758059"/>
          </a:xfrm>
        </p:grpSpPr>
        <p:sp>
          <p:nvSpPr>
            <p:cNvPr id="34" name="Freeform 34"/>
            <p:cNvSpPr/>
            <p:nvPr/>
          </p:nvSpPr>
          <p:spPr>
            <a:xfrm>
              <a:off x="8929783" y="1967468"/>
              <a:ext cx="497110" cy="451009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 rot="1800000">
              <a:off x="9516618" y="2122059"/>
              <a:ext cx="497110" cy="451009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 rot="3600000">
              <a:off x="9946195" y="2544207"/>
              <a:ext cx="497110" cy="451009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 rot="5400000">
              <a:off x="10103453" y="3120946"/>
              <a:ext cx="497110" cy="451009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 rot="7200000">
              <a:off x="9946195" y="3697780"/>
              <a:ext cx="497110" cy="451009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 rot="9000000">
              <a:off x="9516618" y="4119928"/>
              <a:ext cx="497110" cy="451009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 rot="10800000">
              <a:off x="8929783" y="4274518"/>
              <a:ext cx="497110" cy="451009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 rot="12600000">
              <a:off x="8343042" y="4119928"/>
              <a:ext cx="497110" cy="451009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 rot="14400000">
              <a:off x="7913370" y="3697780"/>
              <a:ext cx="497110" cy="451009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 rot="16200000">
              <a:off x="7756207" y="3120946"/>
              <a:ext cx="497110" cy="451009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 rot="18000000">
              <a:off x="7913370" y="2544207"/>
              <a:ext cx="497110" cy="451009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 rot="19800000">
              <a:off x="8343042" y="2122059"/>
              <a:ext cx="497110" cy="451009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8184118" y="2369328"/>
            <a:ext cx="1988534" cy="1954339"/>
            <a:chOff x="8184118" y="2369328"/>
            <a:chExt cx="1988534" cy="1954339"/>
          </a:xfrm>
        </p:grpSpPr>
        <p:sp>
          <p:nvSpPr>
            <p:cNvPr id="47" name="Freeform 47"/>
            <p:cNvSpPr/>
            <p:nvPr/>
          </p:nvSpPr>
          <p:spPr>
            <a:xfrm>
              <a:off x="8184118" y="2369328"/>
              <a:ext cx="1988534" cy="1954339"/>
            </a:xfrm>
            <a:custGeom>
              <a:rect l="l" t="t" r="r" b="b"/>
              <a:pathLst>
                <a:path w="1872000" h="1872000">
                  <a:moveTo>
                    <a:pt x="0" y="936000"/>
                  </a:moveTo>
                  <a:lnTo>
                    <a:pt x="0" y="936000"/>
                  </a:lnTo>
                  <a:cubicBezTo>
                    <a:pt x="0" y="419061"/>
                    <a:pt x="419061" y="0"/>
                    <a:pt x="936000" y="1"/>
                  </a:cubicBezTo>
                  <a:cubicBezTo>
                    <a:pt x="936000" y="1"/>
                    <a:pt x="936001" y="1"/>
                    <a:pt x="936001" y="1"/>
                  </a:cubicBezTo>
                  <a:cubicBezTo>
                    <a:pt x="1452940" y="1"/>
                    <a:pt x="1872001" y="419062"/>
                    <a:pt x="1872001" y="936001"/>
                  </a:cubicBezTo>
                  <a:cubicBezTo>
                    <a:pt x="1872001" y="936001"/>
                    <a:pt x="1872000" y="936002"/>
                    <a:pt x="1872000" y="936002"/>
                  </a:cubicBezTo>
                  <a:lnTo>
                    <a:pt x="1872001" y="936003"/>
                  </a:lnTo>
                  <a:cubicBezTo>
                    <a:pt x="1872001" y="1452941"/>
                    <a:pt x="1452939" y="1872003"/>
                    <a:pt x="936001" y="1872003"/>
                  </a:cubicBezTo>
                  <a:cubicBezTo>
                    <a:pt x="936000" y="1872003"/>
                    <a:pt x="936000" y="1872002"/>
                    <a:pt x="936000" y="1872002"/>
                  </a:cubicBezTo>
                  <a:cubicBezTo>
                    <a:pt x="419061" y="1872002"/>
                    <a:pt x="1" y="1452941"/>
                    <a:pt x="1" y="936003"/>
                  </a:cubicBezTo>
                  <a:cubicBezTo>
                    <a:pt x="0" y="936002"/>
                    <a:pt x="1" y="936002"/>
                    <a:pt x="1" y="936002"/>
                  </a:cubicBezTo>
                  <a:close/>
                  <a:moveTo>
                    <a:pt x="102904" y="936000"/>
                  </a:moveTo>
                  <a:lnTo>
                    <a:pt x="102904" y="936000"/>
                  </a:lnTo>
                  <a:cubicBezTo>
                    <a:pt x="102904" y="936000"/>
                    <a:pt x="102904" y="936000"/>
                    <a:pt x="102904" y="936000"/>
                  </a:cubicBezTo>
                  <a:cubicBezTo>
                    <a:pt x="102903" y="1396106"/>
                    <a:pt x="475893" y="1769096"/>
                    <a:pt x="935999" y="1769096"/>
                  </a:cubicBezTo>
                  <a:lnTo>
                    <a:pt x="935999" y="1769097"/>
                  </a:lnTo>
                  <a:cubicBezTo>
                    <a:pt x="1396105" y="1769096"/>
                    <a:pt x="1769095" y="1396107"/>
                    <a:pt x="1769095" y="936001"/>
                  </a:cubicBezTo>
                  <a:cubicBezTo>
                    <a:pt x="1769095" y="475894"/>
                    <a:pt x="1396105" y="102905"/>
                    <a:pt x="935999" y="102905"/>
                  </a:cubicBezTo>
                  <a:lnTo>
                    <a:pt x="935998" y="102905"/>
                  </a:lnTo>
                  <a:cubicBezTo>
                    <a:pt x="935998" y="102905"/>
                    <a:pt x="935998" y="102905"/>
                    <a:pt x="935998" y="102905"/>
                  </a:cubicBezTo>
                  <a:cubicBezTo>
                    <a:pt x="475892" y="102904"/>
                    <a:pt x="102902" y="475894"/>
                    <a:pt x="102902" y="93600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8" name="Group 48"/>
          <p:cNvGrpSpPr/>
          <p:nvPr/>
        </p:nvGrpSpPr>
        <p:grpSpPr>
          <a:xfrm>
            <a:off x="1373838" y="3234497"/>
            <a:ext cx="1678210" cy="1676400"/>
            <a:chOff x="1373838" y="3234497"/>
            <a:chExt cx="1678210" cy="1676400"/>
          </a:xfrm>
        </p:grpSpPr>
        <p:sp>
          <p:nvSpPr>
            <p:cNvPr id="49" name="Freeform 49"/>
            <p:cNvSpPr/>
            <p:nvPr/>
          </p:nvSpPr>
          <p:spPr>
            <a:xfrm>
              <a:off x="2066306" y="3234497"/>
              <a:ext cx="293275" cy="27413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 rot="1800000">
              <a:off x="2412540" y="3328413"/>
              <a:ext cx="293275" cy="27413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 rot="3600000">
              <a:off x="2666000" y="3585017"/>
              <a:ext cx="293275" cy="27413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 rot="5400000">
              <a:off x="2758773" y="3935632"/>
              <a:ext cx="293275" cy="27413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 rot="7200000">
              <a:off x="2666000" y="4286152"/>
              <a:ext cx="293275" cy="27413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 rot="9000000">
              <a:off x="2412540" y="4542851"/>
              <a:ext cx="293275" cy="27413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 rot="10800000">
              <a:off x="2066306" y="4636767"/>
              <a:ext cx="293275" cy="27413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 rot="12600000">
              <a:off x="1720072" y="4542851"/>
              <a:ext cx="293275" cy="27413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 rot="14400000">
              <a:off x="1466612" y="4286152"/>
              <a:ext cx="293275" cy="27413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 rot="16200000">
              <a:off x="1373838" y="3935632"/>
              <a:ext cx="293275" cy="27413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 rot="18000000">
              <a:off x="1466612" y="3585017"/>
              <a:ext cx="293275" cy="27413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 rot="19800000">
              <a:off x="1720072" y="3328413"/>
              <a:ext cx="293275" cy="274130"/>
            </a:xfrm>
            <a:custGeom>
              <a:rect l="l" t="t" r="r" b="b"/>
              <a:pathLst>
                <a:path w="468000" h="432000">
                  <a:moveTo>
                    <a:pt x="0" y="432000"/>
                  </a:moveTo>
                  <a:lnTo>
                    <a:pt x="108000" y="0"/>
                  </a:lnTo>
                  <a:lnTo>
                    <a:pt x="360000" y="0"/>
                  </a:lnTo>
                  <a:lnTo>
                    <a:pt x="468000" y="4320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1" name="Freeform 61"/>
          <p:cNvSpPr/>
          <p:nvPr/>
        </p:nvSpPr>
        <p:spPr>
          <a:xfrm>
            <a:off x="2009156" y="3888745"/>
            <a:ext cx="406003" cy="406003"/>
          </a:xfrm>
          <a:custGeom>
            <a:rect l="l" t="t" r="r" b="b"/>
            <a:pathLst>
              <a:path w="304800" h="304800">
                <a:moveTo>
                  <a:pt x="137160" y="274320"/>
                </a:moveTo>
                <a:lnTo>
                  <a:pt x="137160" y="167640"/>
                </a:lnTo>
                <a:lnTo>
                  <a:pt x="0" y="30480"/>
                </a:lnTo>
                <a:lnTo>
                  <a:pt x="0" y="0"/>
                </a:lnTo>
                <a:lnTo>
                  <a:pt x="304800" y="0"/>
                </a:lnTo>
                <a:lnTo>
                  <a:pt x="304800" y="30480"/>
                </a:lnTo>
                <a:lnTo>
                  <a:pt x="167640" y="167640"/>
                </a:lnTo>
                <a:lnTo>
                  <a:pt x="167640" y="274320"/>
                </a:lnTo>
                <a:lnTo>
                  <a:pt x="243840" y="289560"/>
                </a:lnTo>
                <a:lnTo>
                  <a:pt x="243840" y="304800"/>
                </a:lnTo>
                <a:lnTo>
                  <a:pt x="60960" y="304800"/>
                </a:lnTo>
                <a:lnTo>
                  <a:pt x="60960" y="289560"/>
                </a:lnTo>
                <a:lnTo>
                  <a:pt x="137160" y="274320"/>
                </a:lnTo>
                <a:close/>
                <a:moveTo>
                  <a:pt x="167640" y="121920"/>
                </a:moveTo>
                <a:cubicBezTo>
                  <a:pt x="184471" y="121920"/>
                  <a:pt x="198120" y="108271"/>
                  <a:pt x="198120" y="91440"/>
                </a:cubicBezTo>
                <a:cubicBezTo>
                  <a:pt x="198120" y="74609"/>
                  <a:pt x="184471" y="60960"/>
                  <a:pt x="167640" y="60960"/>
                </a:cubicBezTo>
                <a:lnTo>
                  <a:pt x="167640" y="60960"/>
                </a:lnTo>
                <a:cubicBezTo>
                  <a:pt x="150809" y="60960"/>
                  <a:pt x="137160" y="74609"/>
                  <a:pt x="137160" y="91440"/>
                </a:cubicBezTo>
                <a:cubicBezTo>
                  <a:pt x="137160" y="108271"/>
                  <a:pt x="150809" y="121920"/>
                  <a:pt x="167640" y="121920"/>
                </a:cubicBezTo>
                <a:lnTo>
                  <a:pt x="167640" y="12192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2" name="Freeform 62"/>
          <p:cNvSpPr/>
          <p:nvPr/>
        </p:nvSpPr>
        <p:spPr>
          <a:xfrm>
            <a:off x="6774752" y="3888609"/>
            <a:ext cx="400431" cy="400431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4486436" y="2651905"/>
            <a:ext cx="707576" cy="707576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8831057" y="3043793"/>
            <a:ext cx="694560" cy="694560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5" name="Group 6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6" name="AutoShape 6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TextBox 8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工作原理及操作流程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flipV="1">
            <a:off x="2445706" y="3707161"/>
            <a:ext cx="1609771" cy="1876425"/>
          </a:xfrm>
          <a:custGeom>
            <a:rect l="l" t="t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200000">
            <a:off x="2870191" y="2775047"/>
            <a:ext cx="477838" cy="1913436"/>
          </a:xfrm>
          <a:custGeom>
            <a:rect l="l" t="t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435353" y="1978373"/>
            <a:ext cx="1609771" cy="1876425"/>
          </a:xfrm>
          <a:custGeom>
            <a:rect l="l" t="t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56340" y="1637062"/>
            <a:ext cx="6042012" cy="1280677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156340" y="1621187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156340" y="3132487"/>
            <a:ext cx="6042012" cy="1289587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169043" y="3122962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156340" y="4654899"/>
            <a:ext cx="6045187" cy="1286259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149988" y="4645374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621060" y="2829687"/>
            <a:ext cx="1753457" cy="1753362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56340" y="4974994"/>
            <a:ext cx="1629199" cy="570492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156340" y="3413506"/>
            <a:ext cx="1629199" cy="570492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096000" y="1907546"/>
            <a:ext cx="3625542" cy="739710"/>
          </a:xfrm>
          <a:prstGeom prst="rect">
            <a:avLst/>
          </a:prstGeom>
        </p:spPr>
        <p:txBody>
          <a:bodyPr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/>
                </a:solidFill>
                <a:latin typeface="Microsoft Yahei"/>
                <a:ea typeface="Microsoft Yahei"/>
                <a:cs typeface="Microsoft Yahei"/>
              </a:rPr>
              <a:t>操作流程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156340" y="1978373"/>
            <a:ext cx="1641902" cy="570492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6" name="Freeform 16"/>
          <p:cNvSpPr/>
          <p:nvPr/>
        </p:nvSpPr>
        <p:spPr>
          <a:xfrm>
            <a:off x="2123412" y="3297713"/>
            <a:ext cx="780338" cy="780338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工作原理及操作流程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096000" y="4928174"/>
            <a:ext cx="3625542" cy="739710"/>
          </a:xfrm>
          <a:prstGeom prst="rect">
            <a:avLst/>
          </a:prstGeom>
        </p:spPr>
        <p:txBody>
          <a:bodyPr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/>
                </a:solidFill>
                <a:latin typeface="Microsoft Yahei"/>
                <a:ea typeface="Microsoft Yahei"/>
                <a:cs typeface="Microsoft Yahei"/>
              </a:rPr>
              <a:t>2. 贴电极片：清洁患者皮肤，按照正确位置贴好电极片。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6096000" y="3407426"/>
            <a:ext cx="3625542" cy="739710"/>
          </a:xfrm>
          <a:prstGeom prst="rect">
            <a:avLst/>
          </a:prstGeom>
        </p:spPr>
        <p:txBody>
          <a:bodyPr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/>
                </a:solidFill>
                <a:latin typeface="Microsoft Yahei"/>
                <a:ea typeface="Microsoft Yahei"/>
                <a:cs typeface="Microsoft Yahei"/>
              </a:rPr>
              <a:t>1. 准备设备：检查设备是否完好，连接电源，打开监护仪。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1220560" y="2363963"/>
            <a:ext cx="3815503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  <a:head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882845" y="3524561"/>
            <a:ext cx="3131592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1857448" y="4685159"/>
            <a:ext cx="3995480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  <a:tailEnd type="triangle" w="lg" len="lg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1896040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373032" y="2194563"/>
            <a:ext cx="319221" cy="3192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657059" y="3366979"/>
            <a:ext cx="319221" cy="319263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828490" y="4516738"/>
            <a:ext cx="319221" cy="319263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2733950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592399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53641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487177" y="342391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347705" y="342391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221787" y="3434181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2487177" y="4593708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3347705" y="4604199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221787" y="459256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095871" y="459256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工作原理及操作流程</a:t>
              </a:r>
            </a:p>
          </p:txBody>
        </p:sp>
      </p:grpSp>
      <p:sp>
        <p:nvSpPr>
          <p:cNvPr id="41" name="AutoShape 41"/>
          <p:cNvSpPr/>
          <p:nvPr/>
        </p:nvSpPr>
        <p:spPr>
          <a:xfrm>
            <a:off x="6572250" y="4836001"/>
            <a:ext cx="3341183" cy="427323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5. 结束监测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572250" y="5119283"/>
            <a:ext cx="4606550" cy="1401455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先关闭监测功能，再断开导联线连接，最后关闭监护仪并整理好设备。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6572250" y="1278982"/>
            <a:ext cx="3341183" cy="427323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3. 连接导联线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6572250" y="1564591"/>
            <a:ext cx="4606550" cy="1401455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将导联线正确连接至电极片和监护仪。</a:t>
            </a:r>
            <a:endParaRPr lang="en-US" sz="1100"/>
          </a:p>
        </p:txBody>
      </p:sp>
      <p:sp>
        <p:nvSpPr>
          <p:cNvPr id="45" name="AutoShape 45"/>
          <p:cNvSpPr/>
          <p:nvPr/>
        </p:nvSpPr>
        <p:spPr>
          <a:xfrm>
            <a:off x="6572250" y="3063763"/>
            <a:ext cx="3341183" cy="427323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4. 开始监测</a:t>
            </a:r>
            <a:endParaRPr lang="en-US" sz="1100"/>
          </a:p>
        </p:txBody>
      </p:sp>
      <p:sp>
        <p:nvSpPr>
          <p:cNvPr id="46" name="AutoShape 46"/>
          <p:cNvSpPr/>
          <p:nvPr/>
        </p:nvSpPr>
        <p:spPr>
          <a:xfrm>
            <a:off x="6572250" y="3336829"/>
            <a:ext cx="4606550" cy="1401455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设置相关参数，启动监测功能，观察显示器上的心电波形和参数变化。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患者准备与操作规范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1662" y="1773079"/>
            <a:ext cx="2211038" cy="987362"/>
            <a:chOff x="1101662" y="1773079"/>
            <a:chExt cx="2211038" cy="987362"/>
          </a:xfrm>
        </p:grpSpPr>
        <p:sp>
          <p:nvSpPr>
            <p:cNvPr id="3" name="Freeform 3"/>
            <p:cNvSpPr/>
            <p:nvPr/>
          </p:nvSpPr>
          <p:spPr>
            <a:xfrm rot="10800000">
              <a:off x="1101662" y="1773079"/>
              <a:ext cx="2211038" cy="987362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933384" y="1952434"/>
              <a:ext cx="610648" cy="555498"/>
            </a:xfrm>
            <a:custGeom>
              <a:rect l="l" t="t" r="r" b="b"/>
              <a:pathLst>
                <a:path w="67" h="60">
                  <a:moveTo>
                    <a:pt x="53" y="2"/>
                  </a:moveTo>
                  <a:cubicBezTo>
                    <a:pt x="53" y="1"/>
                    <a:pt x="52" y="0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4" y="1"/>
                    <a:pt x="44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3" y="14"/>
                    <a:pt x="53" y="14"/>
                    <a:pt x="53" y="14"/>
                  </a:cubicBezTo>
                  <a:lnTo>
                    <a:pt x="53" y="2"/>
                  </a:lnTo>
                  <a:close/>
                  <a:moveTo>
                    <a:pt x="66" y="31"/>
                  </a:moveTo>
                  <a:cubicBezTo>
                    <a:pt x="36" y="2"/>
                    <a:pt x="36" y="2"/>
                    <a:pt x="36" y="2"/>
                  </a:cubicBezTo>
                  <a:cubicBezTo>
                    <a:pt x="35" y="0"/>
                    <a:pt x="33" y="0"/>
                    <a:pt x="31" y="2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3"/>
                    <a:pt x="0" y="35"/>
                    <a:pt x="2" y="36"/>
                  </a:cubicBezTo>
                  <a:cubicBezTo>
                    <a:pt x="2" y="37"/>
                    <a:pt x="3" y="37"/>
                    <a:pt x="4" y="37"/>
                  </a:cubicBezTo>
                  <a:cubicBezTo>
                    <a:pt x="5" y="37"/>
                    <a:pt x="6" y="37"/>
                    <a:pt x="7" y="36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2" y="38"/>
                    <a:pt x="65" y="38"/>
                    <a:pt x="66" y="36"/>
                  </a:cubicBezTo>
                  <a:cubicBezTo>
                    <a:pt x="67" y="35"/>
                    <a:pt x="67" y="33"/>
                    <a:pt x="66" y="31"/>
                  </a:cubicBezTo>
                  <a:close/>
                  <a:moveTo>
                    <a:pt x="9" y="37"/>
                  </a:moveTo>
                  <a:cubicBezTo>
                    <a:pt x="9" y="57"/>
                    <a:pt x="9" y="57"/>
                    <a:pt x="9" y="57"/>
                  </a:cubicBezTo>
                  <a:cubicBezTo>
                    <a:pt x="9" y="59"/>
                    <a:pt x="11" y="60"/>
                    <a:pt x="13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9" y="41"/>
                    <a:pt x="29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9" y="41"/>
                    <a:pt x="39" y="42"/>
                    <a:pt x="39" y="42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7" y="60"/>
                    <a:pt x="58" y="59"/>
                    <a:pt x="58" y="57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34" y="13"/>
                    <a:pt x="34" y="13"/>
                    <a:pt x="34" y="13"/>
                  </a:cubicBezTo>
                  <a:lnTo>
                    <a:pt x="9" y="3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101662" y="4698682"/>
            <a:ext cx="2211038" cy="1034606"/>
            <a:chOff x="1101662" y="4698682"/>
            <a:chExt cx="2211038" cy="1034606"/>
          </a:xfrm>
        </p:grpSpPr>
        <p:sp>
          <p:nvSpPr>
            <p:cNvPr id="6" name="Freeform 6"/>
            <p:cNvSpPr/>
            <p:nvPr/>
          </p:nvSpPr>
          <p:spPr>
            <a:xfrm rot="10800000">
              <a:off x="1101662" y="4698682"/>
              <a:ext cx="2211038" cy="1034606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1101662" y="3236786"/>
            <a:ext cx="2211038" cy="1033558"/>
            <a:chOff x="1101662" y="3236786"/>
            <a:chExt cx="2211038" cy="1033558"/>
          </a:xfrm>
        </p:grpSpPr>
        <p:sp>
          <p:nvSpPr>
            <p:cNvPr id="8" name="Freeform 8"/>
            <p:cNvSpPr/>
            <p:nvPr/>
          </p:nvSpPr>
          <p:spPr>
            <a:xfrm rot="10800000">
              <a:off x="1101662" y="3236786"/>
              <a:ext cx="2211038" cy="1033558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878425" y="3335274"/>
            <a:ext cx="685800" cy="695801"/>
            <a:chOff x="1878425" y="3335274"/>
            <a:chExt cx="685800" cy="695801"/>
          </a:xfrm>
        </p:grpSpPr>
        <p:sp>
          <p:nvSpPr>
            <p:cNvPr id="10" name="Freeform 10"/>
            <p:cNvSpPr/>
            <p:nvPr/>
          </p:nvSpPr>
          <p:spPr>
            <a:xfrm>
              <a:off x="1915382" y="3782568"/>
              <a:ext cx="87725" cy="163163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058353" y="3692747"/>
              <a:ext cx="87725" cy="253079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201323" y="3692747"/>
              <a:ext cx="87725" cy="253079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341150" y="3606165"/>
              <a:ext cx="94297" cy="342900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892617" y="3453003"/>
              <a:ext cx="536257" cy="342900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1878425" y="3335274"/>
              <a:ext cx="685800" cy="695801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Freeform 16"/>
          <p:cNvSpPr/>
          <p:nvPr/>
        </p:nvSpPr>
        <p:spPr>
          <a:xfrm>
            <a:off x="1858944" y="4873441"/>
            <a:ext cx="671753" cy="67175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626579" y="4641532"/>
            <a:ext cx="7364174" cy="437149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了解过敏史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3626579" y="1715929"/>
            <a:ext cx="7364174" cy="437149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病情需要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3626579" y="3179636"/>
            <a:ext cx="7364174" cy="437149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评估患者状况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患者选择与评估标准</a:t>
              </a:r>
            </a:p>
          </p:txBody>
        </p:sp>
      </p:grpSp>
      <p:sp>
        <p:nvSpPr>
          <p:cNvPr id="42" name="AutoShape 42"/>
          <p:cNvSpPr/>
          <p:nvPr/>
        </p:nvSpPr>
        <p:spPr>
          <a:xfrm>
            <a:off x="3626579" y="4823472"/>
            <a:ext cx="7364174" cy="1204498"/>
          </a:xfrm>
          <a:prstGeom prst="rect">
            <a:avLst/>
          </a:prstGeom>
        </p:spPr>
        <p:txBody>
          <a:bodyPr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/>
                </a:solidFill>
                <a:latin typeface="Microsoft Yahei"/>
                <a:ea typeface="Microsoft Yahei"/>
                <a:cs typeface="Microsoft Yahei"/>
              </a:rPr>
              <a:t>询问患者是否有过敏史，特别是对皮肤粘贴电极片的材料是否过敏。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3626579" y="1878013"/>
            <a:ext cx="7364174" cy="1157678"/>
          </a:xfrm>
          <a:prstGeom prst="rect">
            <a:avLst/>
          </a:prstGeom>
        </p:spPr>
        <p:txBody>
          <a:bodyPr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/>
                </a:solidFill>
                <a:latin typeface="Microsoft Yahei"/>
                <a:ea typeface="Microsoft Yahei"/>
                <a:cs typeface="Microsoft Yahei"/>
              </a:rPr>
              <a:t>根据患者病情，选择适合的心电监护类型和参数设置。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3626579" y="3370295"/>
            <a:ext cx="7364174" cy="1157678"/>
          </a:xfrm>
          <a:prstGeom prst="rect">
            <a:avLst/>
          </a:prstGeom>
        </p:spPr>
        <p:txBody>
          <a:bodyPr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/>
                </a:solidFill>
                <a:latin typeface="Microsoft Yahei"/>
                <a:ea typeface="Microsoft Yahei"/>
                <a:cs typeface="Microsoft Yahei"/>
              </a:rPr>
              <a:t>评估患者的意识、呼吸、循环等状况，确定是否需要心电监护。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https://d.book118.com/868015062055006022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1">
      <vt:lpstr>Arial</vt:lpstr>
      <vt:lpstr>Calibri</vt:lpstr>
      <vt:lpstr>Microsoft Yahei</vt:lpstr>
      <vt:lpstr>方正正纤黑简体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2024-08-28T12:56:35.755</cp:lastPrinted>
  <dcterms:created xsi:type="dcterms:W3CDTF">2024-08-28T04:56:35Z</dcterms:created>
  <dcterms:modified xsi:type="dcterms:W3CDTF">2024-08-28T04:56:37Z</dcterms:modified>
</cp:coreProperties>
</file>