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8526315-A603-4B9E-94D8-FB49517EA93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1A6C739-691B-490B-AA8B-1726A887956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131A1C4-327B-4836-B176-9120A2DA41D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BB50D93-AC1B-4C25-9DF2-8D72D2BEB0D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675D29E-455E-4F6D-AEDB-C7190118EF1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31D65C5-A4F3-4B2B-8C08-7713739BE08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047D388-83B8-4BFB-87DF-3F3E113D098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8E60372-BCA8-4D33-B059-BFFF6E4732D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2CFA152-3EF0-4D13-B44C-DC98FC91138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977D81C-5E8E-49AB-9363-0CAFE99932D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B95598A-68B2-487B-9D08-1EA9B8C5F7D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6801704411700603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49089" y="1082040"/>
            <a:ext cx="6643794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营销决策模型实验报告总结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04346" y="4948612"/>
            <a:ext cx="6965395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汇报人：XXX</a:t>
            </a:r>
          </a:p>
        </p:txBody>
      </p:sp>
      <p:sp>
        <p:nvSpPr>
          <p:cNvPr id="4" name="AutoShape 4"/>
          <p:cNvSpPr/>
          <p:nvPr/>
        </p:nvSpPr>
        <p:spPr>
          <a:xfrm>
            <a:off x="958956" y="4948612"/>
            <a:ext cx="162576" cy="384069"/>
          </a:xfrm>
          <a:prstGeom prst="parallelogram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204346" y="5502858"/>
            <a:ext cx="6965395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2024-01-15</a:t>
            </a:r>
          </a:p>
        </p:txBody>
      </p:sp>
      <p:sp>
        <p:nvSpPr>
          <p:cNvPr id="6" name="AutoShape 6"/>
          <p:cNvSpPr/>
          <p:nvPr/>
        </p:nvSpPr>
        <p:spPr>
          <a:xfrm>
            <a:off x="958956" y="5502858"/>
            <a:ext cx="162576" cy="384069"/>
          </a:xfrm>
          <a:prstGeom prst="parallelogram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营销决策模型概述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实验过程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营销决策模型的应用与效果分析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结论与展望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参考文献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61074" y="-36576"/>
            <a:ext cx="8576967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accent3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565436" y="1311817"/>
            <a:ext cx="8683321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636415" y="2872202"/>
            <a:ext cx="7601626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1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6350411" y="2984088"/>
            <a:ext cx="147161" cy="176213"/>
          </a:xfrm>
          <a:custGeom>
            <a:rect l="l" t="t" r="r" b="b"/>
            <a:pathLst>
              <a:path w="56" h="67">
                <a:moveTo>
                  <a:pt x="28" y="0"/>
                </a:moveTo>
                <a:cubicBezTo>
                  <a:pt x="13" y="0"/>
                  <a:pt x="0" y="13"/>
                  <a:pt x="0" y="28"/>
                </a:cubicBezTo>
                <a:cubicBezTo>
                  <a:pt x="0" y="34"/>
                  <a:pt x="2" y="40"/>
                  <a:pt x="7" y="46"/>
                </a:cubicBezTo>
                <a:cubicBezTo>
                  <a:pt x="11" y="52"/>
                  <a:pt x="15" y="58"/>
                  <a:pt x="16" y="65"/>
                </a:cubicBezTo>
                <a:cubicBezTo>
                  <a:pt x="16" y="67"/>
                  <a:pt x="16" y="67"/>
                  <a:pt x="16" y="67"/>
                </a:cubicBezTo>
                <a:cubicBezTo>
                  <a:pt x="25" y="67"/>
                  <a:pt x="25" y="67"/>
                  <a:pt x="25" y="67"/>
                </a:cubicBezTo>
                <a:cubicBezTo>
                  <a:pt x="26" y="65"/>
                  <a:pt x="26" y="65"/>
                  <a:pt x="26" y="65"/>
                </a:cubicBezTo>
                <a:cubicBezTo>
                  <a:pt x="26" y="61"/>
                  <a:pt x="26" y="50"/>
                  <a:pt x="22" y="42"/>
                </a:cubicBezTo>
                <a:cubicBezTo>
                  <a:pt x="24" y="42"/>
                  <a:pt x="26" y="41"/>
                  <a:pt x="28" y="41"/>
                </a:cubicBezTo>
                <a:cubicBezTo>
                  <a:pt x="29" y="41"/>
                  <a:pt x="29" y="41"/>
                  <a:pt x="29" y="41"/>
                </a:cubicBezTo>
                <a:cubicBezTo>
                  <a:pt x="31" y="41"/>
                  <a:pt x="33" y="42"/>
                  <a:pt x="34" y="42"/>
                </a:cubicBezTo>
                <a:cubicBezTo>
                  <a:pt x="32" y="48"/>
                  <a:pt x="31" y="55"/>
                  <a:pt x="31" y="65"/>
                </a:cubicBezTo>
                <a:cubicBezTo>
                  <a:pt x="31" y="67"/>
                  <a:pt x="31" y="67"/>
                  <a:pt x="31" y="67"/>
                </a:cubicBezTo>
                <a:cubicBezTo>
                  <a:pt x="40" y="67"/>
                  <a:pt x="40" y="67"/>
                  <a:pt x="40" y="67"/>
                </a:cubicBezTo>
                <a:cubicBezTo>
                  <a:pt x="41" y="65"/>
                  <a:pt x="41" y="65"/>
                  <a:pt x="41" y="65"/>
                </a:cubicBezTo>
                <a:cubicBezTo>
                  <a:pt x="42" y="58"/>
                  <a:pt x="46" y="52"/>
                  <a:pt x="50" y="46"/>
                </a:cubicBezTo>
                <a:cubicBezTo>
                  <a:pt x="54" y="41"/>
                  <a:pt x="56" y="34"/>
                  <a:pt x="56" y="28"/>
                </a:cubicBezTo>
                <a:cubicBezTo>
                  <a:pt x="56" y="13"/>
                  <a:pt x="44" y="0"/>
                  <a:pt x="28" y="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184200" y="2878170"/>
            <a:ext cx="461677" cy="550831"/>
          </a:xfrm>
          <a:custGeom>
            <a:rect l="l" t="t" r="r" b="b"/>
            <a:pathLst>
              <a:path w="175" h="209">
                <a:moveTo>
                  <a:pt x="146" y="24"/>
                </a:moveTo>
                <a:cubicBezTo>
                  <a:pt x="126" y="8"/>
                  <a:pt x="100" y="0"/>
                  <a:pt x="66" y="8"/>
                </a:cubicBezTo>
                <a:cubicBezTo>
                  <a:pt x="42" y="15"/>
                  <a:pt x="21" y="33"/>
                  <a:pt x="16" y="67"/>
                </a:cubicBezTo>
                <a:cubicBezTo>
                  <a:pt x="14" y="78"/>
                  <a:pt x="16" y="84"/>
                  <a:pt x="16" y="85"/>
                </a:cubicBezTo>
                <a:cubicBezTo>
                  <a:pt x="18" y="87"/>
                  <a:pt x="20" y="91"/>
                  <a:pt x="20" y="94"/>
                </a:cubicBezTo>
                <a:cubicBezTo>
                  <a:pt x="20" y="95"/>
                  <a:pt x="19" y="96"/>
                  <a:pt x="19" y="97"/>
                </a:cubicBezTo>
                <a:cubicBezTo>
                  <a:pt x="2" y="121"/>
                  <a:pt x="2" y="121"/>
                  <a:pt x="2" y="121"/>
                </a:cubicBezTo>
                <a:cubicBezTo>
                  <a:pt x="1" y="123"/>
                  <a:pt x="0" y="125"/>
                  <a:pt x="1" y="127"/>
                </a:cubicBezTo>
                <a:cubicBezTo>
                  <a:pt x="4" y="132"/>
                  <a:pt x="12" y="131"/>
                  <a:pt x="14" y="132"/>
                </a:cubicBezTo>
                <a:cubicBezTo>
                  <a:pt x="16" y="133"/>
                  <a:pt x="17" y="136"/>
                  <a:pt x="16" y="139"/>
                </a:cubicBezTo>
                <a:cubicBezTo>
                  <a:pt x="15" y="141"/>
                  <a:pt x="13" y="145"/>
                  <a:pt x="15" y="146"/>
                </a:cubicBezTo>
                <a:cubicBezTo>
                  <a:pt x="17" y="147"/>
                  <a:pt x="19" y="148"/>
                  <a:pt x="19" y="148"/>
                </a:cubicBezTo>
                <a:cubicBezTo>
                  <a:pt x="19" y="148"/>
                  <a:pt x="16" y="149"/>
                  <a:pt x="16" y="151"/>
                </a:cubicBezTo>
                <a:cubicBezTo>
                  <a:pt x="15" y="153"/>
                  <a:pt x="16" y="156"/>
                  <a:pt x="19" y="157"/>
                </a:cubicBezTo>
                <a:cubicBezTo>
                  <a:pt x="19" y="157"/>
                  <a:pt x="22" y="164"/>
                  <a:pt x="21" y="171"/>
                </a:cubicBezTo>
                <a:cubicBezTo>
                  <a:pt x="20" y="177"/>
                  <a:pt x="18" y="183"/>
                  <a:pt x="23" y="187"/>
                </a:cubicBezTo>
                <a:cubicBezTo>
                  <a:pt x="28" y="191"/>
                  <a:pt x="48" y="188"/>
                  <a:pt x="60" y="184"/>
                </a:cubicBezTo>
                <a:cubicBezTo>
                  <a:pt x="60" y="184"/>
                  <a:pt x="64" y="191"/>
                  <a:pt x="68" y="209"/>
                </a:cubicBezTo>
                <a:cubicBezTo>
                  <a:pt x="152" y="183"/>
                  <a:pt x="152" y="183"/>
                  <a:pt x="152" y="183"/>
                </a:cubicBezTo>
                <a:cubicBezTo>
                  <a:pt x="147" y="170"/>
                  <a:pt x="145" y="163"/>
                  <a:pt x="145" y="159"/>
                </a:cubicBezTo>
                <a:cubicBezTo>
                  <a:pt x="143" y="148"/>
                  <a:pt x="160" y="128"/>
                  <a:pt x="166" y="106"/>
                </a:cubicBezTo>
                <a:cubicBezTo>
                  <a:pt x="173" y="81"/>
                  <a:pt x="175" y="48"/>
                  <a:pt x="146" y="24"/>
                </a:cubicBezTo>
                <a:close/>
                <a:moveTo>
                  <a:pt x="118" y="90"/>
                </a:moveTo>
                <a:cubicBezTo>
                  <a:pt x="112" y="98"/>
                  <a:pt x="110" y="104"/>
                  <a:pt x="110" y="110"/>
                </a:cubicBezTo>
                <a:cubicBezTo>
                  <a:pt x="110" y="128"/>
                  <a:pt x="110" y="128"/>
                  <a:pt x="110" y="128"/>
                </a:cubicBezTo>
                <a:cubicBezTo>
                  <a:pt x="110" y="133"/>
                  <a:pt x="107" y="136"/>
                  <a:pt x="104" y="136"/>
                </a:cubicBezTo>
                <a:cubicBezTo>
                  <a:pt x="97" y="136"/>
                  <a:pt x="97" y="136"/>
                  <a:pt x="97" y="136"/>
                </a:cubicBezTo>
                <a:cubicBezTo>
                  <a:pt x="96" y="136"/>
                  <a:pt x="96" y="136"/>
                  <a:pt x="96" y="136"/>
                </a:cubicBezTo>
                <a:cubicBezTo>
                  <a:pt x="95" y="138"/>
                  <a:pt x="93" y="139"/>
                  <a:pt x="91" y="139"/>
                </a:cubicBezTo>
                <a:cubicBezTo>
                  <a:pt x="89" y="139"/>
                  <a:pt x="88" y="138"/>
                  <a:pt x="87" y="136"/>
                </a:cubicBezTo>
                <a:cubicBezTo>
                  <a:pt x="86" y="136"/>
                  <a:pt x="86" y="136"/>
                  <a:pt x="86" y="136"/>
                </a:cubicBezTo>
                <a:cubicBezTo>
                  <a:pt x="79" y="136"/>
                  <a:pt x="79" y="136"/>
                  <a:pt x="79" y="136"/>
                </a:cubicBezTo>
                <a:cubicBezTo>
                  <a:pt x="76" y="136"/>
                  <a:pt x="73" y="133"/>
                  <a:pt x="73" y="129"/>
                </a:cubicBezTo>
                <a:cubicBezTo>
                  <a:pt x="73" y="110"/>
                  <a:pt x="73" y="110"/>
                  <a:pt x="73" y="110"/>
                </a:cubicBezTo>
                <a:cubicBezTo>
                  <a:pt x="73" y="104"/>
                  <a:pt x="70" y="98"/>
                  <a:pt x="65" y="90"/>
                </a:cubicBezTo>
                <a:cubicBezTo>
                  <a:pt x="59" y="83"/>
                  <a:pt x="57" y="76"/>
                  <a:pt x="57" y="68"/>
                </a:cubicBezTo>
                <a:cubicBezTo>
                  <a:pt x="57" y="49"/>
                  <a:pt x="72" y="34"/>
                  <a:pt x="91" y="34"/>
                </a:cubicBezTo>
                <a:cubicBezTo>
                  <a:pt x="110" y="34"/>
                  <a:pt x="126" y="49"/>
                  <a:pt x="126" y="68"/>
                </a:cubicBezTo>
                <a:cubicBezTo>
                  <a:pt x="126" y="76"/>
                  <a:pt x="123" y="83"/>
                  <a:pt x="118" y="9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996032" y="4204879"/>
            <a:ext cx="440436" cy="440436"/>
          </a:xfrm>
          <a:custGeom>
            <a:rect l="l" t="t" r="r" b="b"/>
            <a:pathLst>
              <a:path w="167" h="167">
                <a:moveTo>
                  <a:pt x="161" y="71"/>
                </a:moveTo>
                <a:cubicBezTo>
                  <a:pt x="148" y="71"/>
                  <a:pt x="148" y="71"/>
                  <a:pt x="148" y="71"/>
                </a:cubicBezTo>
                <a:cubicBezTo>
                  <a:pt x="146" y="62"/>
                  <a:pt x="143" y="54"/>
                  <a:pt x="138" y="47"/>
                </a:cubicBezTo>
                <a:cubicBezTo>
                  <a:pt x="147" y="38"/>
                  <a:pt x="147" y="38"/>
                  <a:pt x="147" y="38"/>
                </a:cubicBezTo>
                <a:cubicBezTo>
                  <a:pt x="149" y="36"/>
                  <a:pt x="150" y="32"/>
                  <a:pt x="148" y="31"/>
                </a:cubicBezTo>
                <a:cubicBezTo>
                  <a:pt x="136" y="19"/>
                  <a:pt x="136" y="19"/>
                  <a:pt x="136" y="19"/>
                </a:cubicBezTo>
                <a:cubicBezTo>
                  <a:pt x="135" y="17"/>
                  <a:pt x="131" y="18"/>
                  <a:pt x="129" y="20"/>
                </a:cubicBezTo>
                <a:cubicBezTo>
                  <a:pt x="120" y="29"/>
                  <a:pt x="120" y="29"/>
                  <a:pt x="120" y="29"/>
                </a:cubicBezTo>
                <a:cubicBezTo>
                  <a:pt x="113" y="24"/>
                  <a:pt x="105" y="21"/>
                  <a:pt x="96" y="19"/>
                </a:cubicBezTo>
                <a:cubicBezTo>
                  <a:pt x="96" y="6"/>
                  <a:pt x="96" y="6"/>
                  <a:pt x="96" y="6"/>
                </a:cubicBezTo>
                <a:cubicBezTo>
                  <a:pt x="96" y="3"/>
                  <a:pt x="94" y="0"/>
                  <a:pt x="92" y="0"/>
                </a:cubicBezTo>
                <a:cubicBezTo>
                  <a:pt x="75" y="0"/>
                  <a:pt x="75" y="0"/>
                  <a:pt x="75" y="0"/>
                </a:cubicBezTo>
                <a:cubicBezTo>
                  <a:pt x="73" y="0"/>
                  <a:pt x="71" y="3"/>
                  <a:pt x="71" y="6"/>
                </a:cubicBezTo>
                <a:cubicBezTo>
                  <a:pt x="71" y="19"/>
                  <a:pt x="71" y="19"/>
                  <a:pt x="71" y="19"/>
                </a:cubicBezTo>
                <a:cubicBezTo>
                  <a:pt x="62" y="21"/>
                  <a:pt x="54" y="24"/>
                  <a:pt x="46" y="29"/>
                </a:cubicBezTo>
                <a:cubicBezTo>
                  <a:pt x="37" y="20"/>
                  <a:pt x="37" y="20"/>
                  <a:pt x="37" y="20"/>
                </a:cubicBezTo>
                <a:cubicBezTo>
                  <a:pt x="35" y="18"/>
                  <a:pt x="32" y="17"/>
                  <a:pt x="30" y="19"/>
                </a:cubicBezTo>
                <a:cubicBezTo>
                  <a:pt x="18" y="31"/>
                  <a:pt x="18" y="31"/>
                  <a:pt x="18" y="31"/>
                </a:cubicBezTo>
                <a:cubicBezTo>
                  <a:pt x="17" y="32"/>
                  <a:pt x="17" y="36"/>
                  <a:pt x="19" y="38"/>
                </a:cubicBezTo>
                <a:cubicBezTo>
                  <a:pt x="29" y="47"/>
                  <a:pt x="29" y="47"/>
                  <a:pt x="29" y="47"/>
                </a:cubicBezTo>
                <a:cubicBezTo>
                  <a:pt x="24" y="54"/>
                  <a:pt x="20" y="62"/>
                  <a:pt x="19" y="71"/>
                </a:cubicBezTo>
                <a:cubicBezTo>
                  <a:pt x="6" y="71"/>
                  <a:pt x="6" y="71"/>
                  <a:pt x="6" y="71"/>
                </a:cubicBezTo>
                <a:cubicBezTo>
                  <a:pt x="2" y="71"/>
                  <a:pt x="0" y="73"/>
                  <a:pt x="0" y="75"/>
                </a:cubicBezTo>
                <a:cubicBezTo>
                  <a:pt x="0" y="92"/>
                  <a:pt x="0" y="92"/>
                  <a:pt x="0" y="92"/>
                </a:cubicBezTo>
                <a:cubicBezTo>
                  <a:pt x="0" y="94"/>
                  <a:pt x="2" y="96"/>
                  <a:pt x="6" y="96"/>
                </a:cubicBezTo>
                <a:cubicBezTo>
                  <a:pt x="19" y="96"/>
                  <a:pt x="19" y="96"/>
                  <a:pt x="19" y="96"/>
                </a:cubicBezTo>
                <a:cubicBezTo>
                  <a:pt x="20" y="105"/>
                  <a:pt x="24" y="113"/>
                  <a:pt x="29" y="120"/>
                </a:cubicBezTo>
                <a:cubicBezTo>
                  <a:pt x="19" y="130"/>
                  <a:pt x="19" y="130"/>
                  <a:pt x="19" y="130"/>
                </a:cubicBezTo>
                <a:cubicBezTo>
                  <a:pt x="17" y="132"/>
                  <a:pt x="17" y="135"/>
                  <a:pt x="18" y="137"/>
                </a:cubicBezTo>
                <a:cubicBezTo>
                  <a:pt x="30" y="148"/>
                  <a:pt x="30" y="148"/>
                  <a:pt x="30" y="148"/>
                </a:cubicBezTo>
                <a:cubicBezTo>
                  <a:pt x="32" y="150"/>
                  <a:pt x="35" y="150"/>
                  <a:pt x="37" y="147"/>
                </a:cubicBezTo>
                <a:cubicBezTo>
                  <a:pt x="46" y="138"/>
                  <a:pt x="46" y="138"/>
                  <a:pt x="46" y="138"/>
                </a:cubicBezTo>
                <a:cubicBezTo>
                  <a:pt x="54" y="143"/>
                  <a:pt x="62" y="147"/>
                  <a:pt x="71" y="148"/>
                </a:cubicBezTo>
                <a:cubicBezTo>
                  <a:pt x="71" y="161"/>
                  <a:pt x="71" y="161"/>
                  <a:pt x="71" y="161"/>
                </a:cubicBezTo>
                <a:cubicBezTo>
                  <a:pt x="71" y="164"/>
                  <a:pt x="73" y="167"/>
                  <a:pt x="75" y="167"/>
                </a:cubicBezTo>
                <a:cubicBezTo>
                  <a:pt x="92" y="167"/>
                  <a:pt x="92" y="167"/>
                  <a:pt x="92" y="167"/>
                </a:cubicBezTo>
                <a:cubicBezTo>
                  <a:pt x="94" y="167"/>
                  <a:pt x="96" y="164"/>
                  <a:pt x="96" y="161"/>
                </a:cubicBezTo>
                <a:cubicBezTo>
                  <a:pt x="96" y="148"/>
                  <a:pt x="96" y="148"/>
                  <a:pt x="96" y="148"/>
                </a:cubicBezTo>
                <a:cubicBezTo>
                  <a:pt x="105" y="147"/>
                  <a:pt x="113" y="143"/>
                  <a:pt x="120" y="138"/>
                </a:cubicBezTo>
                <a:cubicBezTo>
                  <a:pt x="129" y="147"/>
                  <a:pt x="129" y="147"/>
                  <a:pt x="129" y="147"/>
                </a:cubicBezTo>
                <a:cubicBezTo>
                  <a:pt x="131" y="150"/>
                  <a:pt x="135" y="150"/>
                  <a:pt x="136" y="148"/>
                </a:cubicBezTo>
                <a:cubicBezTo>
                  <a:pt x="148" y="137"/>
                  <a:pt x="148" y="137"/>
                  <a:pt x="148" y="137"/>
                </a:cubicBezTo>
                <a:cubicBezTo>
                  <a:pt x="150" y="135"/>
                  <a:pt x="149" y="132"/>
                  <a:pt x="147" y="130"/>
                </a:cubicBezTo>
                <a:cubicBezTo>
                  <a:pt x="138" y="120"/>
                  <a:pt x="138" y="120"/>
                  <a:pt x="138" y="120"/>
                </a:cubicBezTo>
                <a:cubicBezTo>
                  <a:pt x="143" y="113"/>
                  <a:pt x="146" y="105"/>
                  <a:pt x="148" y="96"/>
                </a:cubicBezTo>
                <a:cubicBezTo>
                  <a:pt x="161" y="96"/>
                  <a:pt x="161" y="96"/>
                  <a:pt x="161" y="96"/>
                </a:cubicBezTo>
                <a:cubicBezTo>
                  <a:pt x="164" y="96"/>
                  <a:pt x="167" y="94"/>
                  <a:pt x="167" y="92"/>
                </a:cubicBezTo>
                <a:cubicBezTo>
                  <a:pt x="167" y="75"/>
                  <a:pt x="167" y="75"/>
                  <a:pt x="167" y="75"/>
                </a:cubicBezTo>
                <a:cubicBezTo>
                  <a:pt x="167" y="73"/>
                  <a:pt x="164" y="71"/>
                  <a:pt x="161" y="71"/>
                </a:cubicBezTo>
                <a:close/>
                <a:moveTo>
                  <a:pt x="83" y="114"/>
                </a:moveTo>
                <a:cubicBezTo>
                  <a:pt x="66" y="114"/>
                  <a:pt x="52" y="101"/>
                  <a:pt x="52" y="84"/>
                </a:cubicBezTo>
                <a:cubicBezTo>
                  <a:pt x="52" y="67"/>
                  <a:pt x="66" y="53"/>
                  <a:pt x="83" y="53"/>
                </a:cubicBezTo>
                <a:cubicBezTo>
                  <a:pt x="100" y="53"/>
                  <a:pt x="114" y="67"/>
                  <a:pt x="114" y="84"/>
                </a:cubicBezTo>
                <a:cubicBezTo>
                  <a:pt x="114" y="101"/>
                  <a:pt x="100" y="114"/>
                  <a:pt x="83" y="114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2341695" y="4065529"/>
            <a:ext cx="318897" cy="316706"/>
          </a:xfrm>
          <a:custGeom>
            <a:rect l="l" t="t" r="r" b="b"/>
            <a:pathLst>
              <a:path w="120" h="120">
                <a:moveTo>
                  <a:pt x="117" y="51"/>
                </a:moveTo>
                <a:cubicBezTo>
                  <a:pt x="108" y="51"/>
                  <a:pt x="108" y="51"/>
                  <a:pt x="108" y="51"/>
                </a:cubicBezTo>
                <a:cubicBezTo>
                  <a:pt x="106" y="44"/>
                  <a:pt x="104" y="38"/>
                  <a:pt x="100" y="33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9" y="25"/>
                  <a:pt x="109" y="23"/>
                  <a:pt x="108" y="22"/>
                </a:cubicBezTo>
                <a:cubicBezTo>
                  <a:pt x="99" y="13"/>
                  <a:pt x="99" y="13"/>
                  <a:pt x="99" y="13"/>
                </a:cubicBezTo>
                <a:cubicBezTo>
                  <a:pt x="98" y="12"/>
                  <a:pt x="96" y="12"/>
                  <a:pt x="94" y="14"/>
                </a:cubicBezTo>
                <a:cubicBezTo>
                  <a:pt x="87" y="20"/>
                  <a:pt x="87" y="20"/>
                  <a:pt x="87" y="20"/>
                </a:cubicBezTo>
                <a:cubicBezTo>
                  <a:pt x="82" y="17"/>
                  <a:pt x="76" y="14"/>
                  <a:pt x="70" y="13"/>
                </a:cubicBezTo>
                <a:cubicBezTo>
                  <a:pt x="70" y="4"/>
                  <a:pt x="70" y="4"/>
                  <a:pt x="70" y="4"/>
                </a:cubicBezTo>
                <a:cubicBezTo>
                  <a:pt x="70" y="1"/>
                  <a:pt x="69" y="0"/>
                  <a:pt x="67" y="0"/>
                </a:cubicBezTo>
                <a:cubicBezTo>
                  <a:pt x="55" y="0"/>
                  <a:pt x="55" y="0"/>
                  <a:pt x="55" y="0"/>
                </a:cubicBezTo>
                <a:cubicBezTo>
                  <a:pt x="53" y="0"/>
                  <a:pt x="52" y="1"/>
                  <a:pt x="52" y="4"/>
                </a:cubicBezTo>
                <a:cubicBezTo>
                  <a:pt x="52" y="13"/>
                  <a:pt x="52" y="13"/>
                  <a:pt x="52" y="13"/>
                </a:cubicBezTo>
                <a:cubicBezTo>
                  <a:pt x="45" y="14"/>
                  <a:pt x="39" y="17"/>
                  <a:pt x="34" y="20"/>
                </a:cubicBezTo>
                <a:cubicBezTo>
                  <a:pt x="28" y="14"/>
                  <a:pt x="28" y="14"/>
                  <a:pt x="28" y="14"/>
                </a:cubicBezTo>
                <a:cubicBezTo>
                  <a:pt x="26" y="12"/>
                  <a:pt x="24" y="12"/>
                  <a:pt x="22" y="13"/>
                </a:cubicBezTo>
                <a:cubicBezTo>
                  <a:pt x="14" y="22"/>
                  <a:pt x="14" y="22"/>
                  <a:pt x="14" y="22"/>
                </a:cubicBezTo>
                <a:cubicBezTo>
                  <a:pt x="13" y="23"/>
                  <a:pt x="13" y="25"/>
                  <a:pt x="15" y="27"/>
                </a:cubicBezTo>
                <a:cubicBezTo>
                  <a:pt x="21" y="33"/>
                  <a:pt x="21" y="33"/>
                  <a:pt x="21" y="33"/>
                </a:cubicBezTo>
                <a:cubicBezTo>
                  <a:pt x="18" y="38"/>
                  <a:pt x="15" y="44"/>
                  <a:pt x="14" y="51"/>
                </a:cubicBezTo>
                <a:cubicBezTo>
                  <a:pt x="5" y="51"/>
                  <a:pt x="5" y="51"/>
                  <a:pt x="5" y="51"/>
                </a:cubicBezTo>
                <a:cubicBezTo>
                  <a:pt x="2" y="51"/>
                  <a:pt x="0" y="52"/>
                  <a:pt x="0" y="54"/>
                </a:cubicBezTo>
                <a:cubicBezTo>
                  <a:pt x="0" y="66"/>
                  <a:pt x="0" y="66"/>
                  <a:pt x="0" y="66"/>
                </a:cubicBezTo>
                <a:cubicBezTo>
                  <a:pt x="0" y="68"/>
                  <a:pt x="2" y="69"/>
                  <a:pt x="5" y="69"/>
                </a:cubicBezTo>
                <a:cubicBezTo>
                  <a:pt x="14" y="69"/>
                  <a:pt x="14" y="69"/>
                  <a:pt x="14" y="69"/>
                </a:cubicBezTo>
                <a:cubicBezTo>
                  <a:pt x="15" y="76"/>
                  <a:pt x="18" y="81"/>
                  <a:pt x="21" y="87"/>
                </a:cubicBezTo>
                <a:cubicBezTo>
                  <a:pt x="15" y="93"/>
                  <a:pt x="15" y="93"/>
                  <a:pt x="15" y="93"/>
                </a:cubicBezTo>
                <a:cubicBezTo>
                  <a:pt x="13" y="95"/>
                  <a:pt x="13" y="97"/>
                  <a:pt x="14" y="98"/>
                </a:cubicBezTo>
                <a:cubicBezTo>
                  <a:pt x="22" y="107"/>
                  <a:pt x="22" y="107"/>
                  <a:pt x="22" y="107"/>
                </a:cubicBezTo>
                <a:cubicBezTo>
                  <a:pt x="24" y="108"/>
                  <a:pt x="26" y="108"/>
                  <a:pt x="28" y="106"/>
                </a:cubicBezTo>
                <a:cubicBezTo>
                  <a:pt x="34" y="100"/>
                  <a:pt x="34" y="100"/>
                  <a:pt x="34" y="100"/>
                </a:cubicBezTo>
                <a:cubicBezTo>
                  <a:pt x="39" y="103"/>
                  <a:pt x="45" y="106"/>
                  <a:pt x="52" y="107"/>
                </a:cubicBezTo>
                <a:cubicBezTo>
                  <a:pt x="52" y="116"/>
                  <a:pt x="52" y="116"/>
                  <a:pt x="52" y="116"/>
                </a:cubicBezTo>
                <a:cubicBezTo>
                  <a:pt x="52" y="118"/>
                  <a:pt x="53" y="120"/>
                  <a:pt x="55" y="120"/>
                </a:cubicBezTo>
                <a:cubicBezTo>
                  <a:pt x="67" y="120"/>
                  <a:pt x="67" y="120"/>
                  <a:pt x="67" y="120"/>
                </a:cubicBezTo>
                <a:cubicBezTo>
                  <a:pt x="69" y="120"/>
                  <a:pt x="70" y="118"/>
                  <a:pt x="70" y="116"/>
                </a:cubicBezTo>
                <a:cubicBezTo>
                  <a:pt x="70" y="107"/>
                  <a:pt x="70" y="107"/>
                  <a:pt x="70" y="107"/>
                </a:cubicBezTo>
                <a:cubicBezTo>
                  <a:pt x="76" y="106"/>
                  <a:pt x="82" y="103"/>
                  <a:pt x="87" y="100"/>
                </a:cubicBezTo>
                <a:cubicBezTo>
                  <a:pt x="94" y="106"/>
                  <a:pt x="94" y="106"/>
                  <a:pt x="94" y="106"/>
                </a:cubicBezTo>
                <a:cubicBezTo>
                  <a:pt x="96" y="108"/>
                  <a:pt x="98" y="108"/>
                  <a:pt x="99" y="107"/>
                </a:cubicBezTo>
                <a:cubicBezTo>
                  <a:pt x="108" y="98"/>
                  <a:pt x="108" y="98"/>
                  <a:pt x="108" y="98"/>
                </a:cubicBezTo>
                <a:cubicBezTo>
                  <a:pt x="109" y="97"/>
                  <a:pt x="109" y="95"/>
                  <a:pt x="107" y="93"/>
                </a:cubicBezTo>
                <a:cubicBezTo>
                  <a:pt x="100" y="87"/>
                  <a:pt x="100" y="87"/>
                  <a:pt x="100" y="87"/>
                </a:cubicBezTo>
                <a:cubicBezTo>
                  <a:pt x="104" y="81"/>
                  <a:pt x="106" y="76"/>
                  <a:pt x="108" y="69"/>
                </a:cubicBezTo>
                <a:cubicBezTo>
                  <a:pt x="117" y="69"/>
                  <a:pt x="117" y="69"/>
                  <a:pt x="117" y="69"/>
                </a:cubicBezTo>
                <a:cubicBezTo>
                  <a:pt x="119" y="69"/>
                  <a:pt x="121" y="68"/>
                  <a:pt x="121" y="66"/>
                </a:cubicBezTo>
                <a:cubicBezTo>
                  <a:pt x="121" y="54"/>
                  <a:pt x="121" y="54"/>
                  <a:pt x="121" y="54"/>
                </a:cubicBezTo>
                <a:cubicBezTo>
                  <a:pt x="121" y="52"/>
                  <a:pt x="119" y="51"/>
                  <a:pt x="117" y="51"/>
                </a:cubicBezTo>
                <a:close/>
                <a:moveTo>
                  <a:pt x="61" y="82"/>
                </a:moveTo>
                <a:cubicBezTo>
                  <a:pt x="48" y="82"/>
                  <a:pt x="38" y="72"/>
                  <a:pt x="38" y="60"/>
                </a:cubicBezTo>
                <a:cubicBezTo>
                  <a:pt x="38" y="48"/>
                  <a:pt x="48" y="38"/>
                  <a:pt x="61" y="38"/>
                </a:cubicBezTo>
                <a:cubicBezTo>
                  <a:pt x="73" y="38"/>
                  <a:pt x="83" y="48"/>
                  <a:pt x="83" y="60"/>
                </a:cubicBezTo>
                <a:cubicBezTo>
                  <a:pt x="83" y="72"/>
                  <a:pt x="73" y="82"/>
                  <a:pt x="61" y="82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5174934" y="4210981"/>
            <a:ext cx="239744" cy="269843"/>
          </a:xfrm>
          <a:custGeom>
            <a:rect l="l" t="t" r="r" b="b"/>
            <a:pathLst>
              <a:path w="91" h="102">
                <a:moveTo>
                  <a:pt x="76" y="45"/>
                </a:moveTo>
                <a:cubicBezTo>
                  <a:pt x="65" y="52"/>
                  <a:pt x="54" y="52"/>
                  <a:pt x="50" y="52"/>
                </a:cubicBezTo>
                <a:cubicBezTo>
                  <a:pt x="11" y="102"/>
                  <a:pt x="11" y="102"/>
                  <a:pt x="11" y="102"/>
                </a:cubicBezTo>
                <a:cubicBezTo>
                  <a:pt x="0" y="93"/>
                  <a:pt x="0" y="93"/>
                  <a:pt x="0" y="93"/>
                </a:cubicBezTo>
                <a:cubicBezTo>
                  <a:pt x="43" y="47"/>
                  <a:pt x="43" y="47"/>
                  <a:pt x="43" y="47"/>
                </a:cubicBezTo>
                <a:cubicBezTo>
                  <a:pt x="42" y="43"/>
                  <a:pt x="40" y="32"/>
                  <a:pt x="45" y="19"/>
                </a:cubicBezTo>
                <a:cubicBezTo>
                  <a:pt x="52" y="4"/>
                  <a:pt x="70" y="0"/>
                  <a:pt x="70" y="0"/>
                </a:cubicBezTo>
                <a:cubicBezTo>
                  <a:pt x="67" y="22"/>
                  <a:pt x="67" y="22"/>
                  <a:pt x="67" y="22"/>
                </a:cubicBezTo>
                <a:cubicBezTo>
                  <a:pt x="68" y="21"/>
                  <a:pt x="69" y="21"/>
                  <a:pt x="70" y="22"/>
                </a:cubicBezTo>
                <a:cubicBezTo>
                  <a:pt x="70" y="22"/>
                  <a:pt x="70" y="23"/>
                  <a:pt x="70" y="24"/>
                </a:cubicBezTo>
                <a:cubicBezTo>
                  <a:pt x="91" y="17"/>
                  <a:pt x="91" y="17"/>
                  <a:pt x="91" y="17"/>
                </a:cubicBezTo>
                <a:cubicBezTo>
                  <a:pt x="91" y="17"/>
                  <a:pt x="90" y="36"/>
                  <a:pt x="76" y="45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836987" y="4396146"/>
            <a:ext cx="461677" cy="429292"/>
          </a:xfrm>
          <a:custGeom>
            <a:rect l="l" t="t" r="r" b="b"/>
            <a:pathLst>
              <a:path w="175" h="163">
                <a:moveTo>
                  <a:pt x="77" y="0"/>
                </a:moveTo>
                <a:cubicBezTo>
                  <a:pt x="95" y="0"/>
                  <a:pt x="112" y="6"/>
                  <a:pt x="127" y="16"/>
                </a:cubicBezTo>
                <a:cubicBezTo>
                  <a:pt x="107" y="40"/>
                  <a:pt x="107" y="40"/>
                  <a:pt x="107" y="40"/>
                </a:cubicBezTo>
                <a:cubicBezTo>
                  <a:pt x="100" y="36"/>
                  <a:pt x="92" y="34"/>
                  <a:pt x="84" y="34"/>
                </a:cubicBezTo>
                <a:cubicBezTo>
                  <a:pt x="59" y="34"/>
                  <a:pt x="41" y="54"/>
                  <a:pt x="44" y="80"/>
                </a:cubicBezTo>
                <a:cubicBezTo>
                  <a:pt x="47" y="105"/>
                  <a:pt x="70" y="125"/>
                  <a:pt x="96" y="125"/>
                </a:cubicBezTo>
                <a:cubicBezTo>
                  <a:pt x="121" y="125"/>
                  <a:pt x="138" y="105"/>
                  <a:pt x="135" y="80"/>
                </a:cubicBezTo>
                <a:cubicBezTo>
                  <a:pt x="134" y="71"/>
                  <a:pt x="130" y="63"/>
                  <a:pt x="125" y="56"/>
                </a:cubicBezTo>
                <a:cubicBezTo>
                  <a:pt x="145" y="32"/>
                  <a:pt x="145" y="32"/>
                  <a:pt x="145" y="32"/>
                </a:cubicBezTo>
                <a:cubicBezTo>
                  <a:pt x="158" y="46"/>
                  <a:pt x="166" y="63"/>
                  <a:pt x="169" y="82"/>
                </a:cubicBezTo>
                <a:cubicBezTo>
                  <a:pt x="175" y="127"/>
                  <a:pt x="143" y="163"/>
                  <a:pt x="98" y="163"/>
                </a:cubicBezTo>
                <a:cubicBezTo>
                  <a:pt x="53" y="163"/>
                  <a:pt x="12" y="127"/>
                  <a:pt x="6" y="82"/>
                </a:cubicBezTo>
                <a:cubicBezTo>
                  <a:pt x="0" y="37"/>
                  <a:pt x="31" y="0"/>
                  <a:pt x="77" y="0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4976433" y="4512066"/>
            <a:ext cx="195167" cy="181737"/>
          </a:xfrm>
          <a:custGeom>
            <a:rect l="l" t="t" r="r" b="b"/>
            <a:pathLst>
              <a:path w="74" h="69">
                <a:moveTo>
                  <a:pt x="42" y="69"/>
                </a:moveTo>
                <a:cubicBezTo>
                  <a:pt x="23" y="69"/>
                  <a:pt x="5" y="54"/>
                  <a:pt x="3" y="35"/>
                </a:cubicBezTo>
                <a:cubicBezTo>
                  <a:pt x="0" y="16"/>
                  <a:pt x="14" y="0"/>
                  <a:pt x="33" y="0"/>
                </a:cubicBezTo>
                <a:cubicBezTo>
                  <a:pt x="38" y="0"/>
                  <a:pt x="44" y="2"/>
                  <a:pt x="49" y="4"/>
                </a:cubicBezTo>
                <a:cubicBezTo>
                  <a:pt x="48" y="6"/>
                  <a:pt x="48" y="9"/>
                  <a:pt x="49" y="11"/>
                </a:cubicBezTo>
                <a:cubicBezTo>
                  <a:pt x="36" y="30"/>
                  <a:pt x="36" y="30"/>
                  <a:pt x="36" y="30"/>
                </a:cubicBezTo>
                <a:cubicBezTo>
                  <a:pt x="42" y="35"/>
                  <a:pt x="42" y="35"/>
                  <a:pt x="42" y="35"/>
                </a:cubicBezTo>
                <a:cubicBezTo>
                  <a:pt x="59" y="20"/>
                  <a:pt x="59" y="20"/>
                  <a:pt x="59" y="20"/>
                </a:cubicBezTo>
                <a:cubicBezTo>
                  <a:pt x="59" y="20"/>
                  <a:pt x="60" y="20"/>
                  <a:pt x="60" y="20"/>
                </a:cubicBezTo>
                <a:cubicBezTo>
                  <a:pt x="62" y="20"/>
                  <a:pt x="64" y="19"/>
                  <a:pt x="66" y="18"/>
                </a:cubicBezTo>
                <a:cubicBezTo>
                  <a:pt x="69" y="23"/>
                  <a:pt x="71" y="29"/>
                  <a:pt x="72" y="35"/>
                </a:cubicBezTo>
                <a:cubicBezTo>
                  <a:pt x="74" y="54"/>
                  <a:pt x="61" y="69"/>
                  <a:pt x="42" y="69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5084541" y="4461869"/>
            <a:ext cx="113728" cy="129349"/>
          </a:xfrm>
          <a:custGeom>
            <a:rect l="l" t="t" r="r" b="b"/>
            <a:pathLst>
              <a:path w="43" h="49">
                <a:moveTo>
                  <a:pt x="13" y="31"/>
                </a:moveTo>
                <a:cubicBezTo>
                  <a:pt x="11" y="28"/>
                  <a:pt x="12" y="25"/>
                  <a:pt x="14" y="22"/>
                </a:cubicBezTo>
                <a:cubicBezTo>
                  <a:pt x="32" y="0"/>
                  <a:pt x="32" y="0"/>
                  <a:pt x="32" y="0"/>
                </a:cubicBezTo>
                <a:cubicBezTo>
                  <a:pt x="43" y="9"/>
                  <a:pt x="43" y="9"/>
                  <a:pt x="43" y="9"/>
                </a:cubicBezTo>
                <a:cubicBezTo>
                  <a:pt x="24" y="32"/>
                  <a:pt x="24" y="32"/>
                  <a:pt x="24" y="32"/>
                </a:cubicBezTo>
                <a:cubicBezTo>
                  <a:pt x="22" y="34"/>
                  <a:pt x="19" y="35"/>
                  <a:pt x="17" y="34"/>
                </a:cubicBezTo>
                <a:cubicBezTo>
                  <a:pt x="1" y="49"/>
                  <a:pt x="1" y="49"/>
                  <a:pt x="1" y="49"/>
                </a:cubicBezTo>
                <a:cubicBezTo>
                  <a:pt x="0" y="48"/>
                  <a:pt x="0" y="48"/>
                  <a:pt x="0" y="48"/>
                </a:cubicBezTo>
                <a:lnTo>
                  <a:pt x="13" y="31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3782073" y="2655299"/>
            <a:ext cx="168233" cy="183703"/>
          </a:xfrm>
          <a:custGeom>
            <a:rect l="l" t="t" r="r" b="b"/>
            <a:pathLst>
              <a:path w="125" h="140">
                <a:moveTo>
                  <a:pt x="0" y="57"/>
                </a:moveTo>
                <a:lnTo>
                  <a:pt x="48" y="0"/>
                </a:lnTo>
                <a:lnTo>
                  <a:pt x="126" y="85"/>
                </a:lnTo>
                <a:lnTo>
                  <a:pt x="78" y="140"/>
                </a:lnTo>
                <a:lnTo>
                  <a:pt x="0" y="57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3564454" y="2751018"/>
            <a:ext cx="296432" cy="326720"/>
          </a:xfrm>
          <a:custGeom>
            <a:rect l="l" t="t" r="r" b="b"/>
            <a:pathLst>
              <a:path w="94" h="105">
                <a:moveTo>
                  <a:pt x="70" y="0"/>
                </a:moveTo>
                <a:cubicBezTo>
                  <a:pt x="63" y="9"/>
                  <a:pt x="63" y="9"/>
                  <a:pt x="63" y="9"/>
                </a:cubicBezTo>
                <a:cubicBezTo>
                  <a:pt x="21" y="30"/>
                  <a:pt x="21" y="30"/>
                  <a:pt x="21" y="30"/>
                </a:cubicBezTo>
                <a:cubicBezTo>
                  <a:pt x="20" y="30"/>
                  <a:pt x="14" y="33"/>
                  <a:pt x="12" y="37"/>
                </a:cubicBezTo>
                <a:cubicBezTo>
                  <a:pt x="10" y="40"/>
                  <a:pt x="2" y="67"/>
                  <a:pt x="1" y="70"/>
                </a:cubicBezTo>
                <a:cubicBezTo>
                  <a:pt x="0" y="71"/>
                  <a:pt x="0" y="75"/>
                  <a:pt x="0" y="77"/>
                </a:cubicBezTo>
                <a:cubicBezTo>
                  <a:pt x="0" y="78"/>
                  <a:pt x="2" y="93"/>
                  <a:pt x="3" y="102"/>
                </a:cubicBezTo>
                <a:cubicBezTo>
                  <a:pt x="3" y="103"/>
                  <a:pt x="3" y="103"/>
                  <a:pt x="3" y="103"/>
                </a:cubicBezTo>
                <a:cubicBezTo>
                  <a:pt x="3" y="103"/>
                  <a:pt x="3" y="103"/>
                  <a:pt x="3" y="103"/>
                </a:cubicBezTo>
                <a:cubicBezTo>
                  <a:pt x="3" y="103"/>
                  <a:pt x="3" y="104"/>
                  <a:pt x="4" y="105"/>
                </a:cubicBezTo>
                <a:cubicBezTo>
                  <a:pt x="4" y="81"/>
                  <a:pt x="4" y="81"/>
                  <a:pt x="4" y="81"/>
                </a:cubicBezTo>
                <a:cubicBezTo>
                  <a:pt x="20" y="81"/>
                  <a:pt x="20" y="81"/>
                  <a:pt x="20" y="81"/>
                </a:cubicBezTo>
                <a:cubicBezTo>
                  <a:pt x="20" y="75"/>
                  <a:pt x="20" y="75"/>
                  <a:pt x="20" y="75"/>
                </a:cubicBezTo>
                <a:cubicBezTo>
                  <a:pt x="30" y="58"/>
                  <a:pt x="30" y="58"/>
                  <a:pt x="30" y="58"/>
                </a:cubicBezTo>
                <a:cubicBezTo>
                  <a:pt x="32" y="59"/>
                  <a:pt x="37" y="61"/>
                  <a:pt x="40" y="62"/>
                </a:cubicBezTo>
                <a:cubicBezTo>
                  <a:pt x="39" y="64"/>
                  <a:pt x="37" y="68"/>
                  <a:pt x="37" y="69"/>
                </a:cubicBezTo>
                <a:cubicBezTo>
                  <a:pt x="36" y="71"/>
                  <a:pt x="30" y="78"/>
                  <a:pt x="27" y="83"/>
                </a:cubicBezTo>
                <a:cubicBezTo>
                  <a:pt x="25" y="85"/>
                  <a:pt x="24" y="90"/>
                  <a:pt x="28" y="93"/>
                </a:cubicBezTo>
                <a:cubicBezTo>
                  <a:pt x="29" y="94"/>
                  <a:pt x="31" y="95"/>
                  <a:pt x="33" y="95"/>
                </a:cubicBezTo>
                <a:cubicBezTo>
                  <a:pt x="37" y="95"/>
                  <a:pt x="41" y="92"/>
                  <a:pt x="41" y="92"/>
                </a:cubicBezTo>
                <a:cubicBezTo>
                  <a:pt x="41" y="92"/>
                  <a:pt x="41" y="92"/>
                  <a:pt x="41" y="92"/>
                </a:cubicBezTo>
                <a:cubicBezTo>
                  <a:pt x="41" y="92"/>
                  <a:pt x="41" y="92"/>
                  <a:pt x="41" y="92"/>
                </a:cubicBezTo>
                <a:cubicBezTo>
                  <a:pt x="41" y="91"/>
                  <a:pt x="56" y="74"/>
                  <a:pt x="63" y="71"/>
                </a:cubicBezTo>
                <a:cubicBezTo>
                  <a:pt x="69" y="68"/>
                  <a:pt x="87" y="54"/>
                  <a:pt x="87" y="36"/>
                </a:cubicBezTo>
                <a:cubicBezTo>
                  <a:pt x="94" y="26"/>
                  <a:pt x="94" y="26"/>
                  <a:pt x="94" y="26"/>
                </a:cubicBezTo>
                <a:lnTo>
                  <a:pt x="7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3390861" y="3012170"/>
            <a:ext cx="467288" cy="345102"/>
          </a:xfrm>
          <a:custGeom>
            <a:rect l="l" t="t" r="r" b="b"/>
            <a:pathLst>
              <a:path w="148" h="110">
                <a:moveTo>
                  <a:pt x="124" y="49"/>
                </a:moveTo>
                <a:cubicBezTo>
                  <a:pt x="124" y="104"/>
                  <a:pt x="124" y="104"/>
                  <a:pt x="124" y="104"/>
                </a:cubicBezTo>
                <a:cubicBezTo>
                  <a:pt x="117" y="104"/>
                  <a:pt x="117" y="104"/>
                  <a:pt x="117" y="104"/>
                </a:cubicBezTo>
                <a:cubicBezTo>
                  <a:pt x="117" y="29"/>
                  <a:pt x="117" y="29"/>
                  <a:pt x="117" y="29"/>
                </a:cubicBezTo>
                <a:cubicBezTo>
                  <a:pt x="93" y="29"/>
                  <a:pt x="93" y="29"/>
                  <a:pt x="93" y="29"/>
                </a:cubicBezTo>
                <a:cubicBezTo>
                  <a:pt x="93" y="104"/>
                  <a:pt x="93" y="104"/>
                  <a:pt x="93" y="104"/>
                </a:cubicBezTo>
                <a:cubicBezTo>
                  <a:pt x="86" y="104"/>
                  <a:pt x="86" y="104"/>
                  <a:pt x="86" y="104"/>
                </a:cubicBezTo>
                <a:cubicBezTo>
                  <a:pt x="86" y="14"/>
                  <a:pt x="86" y="14"/>
                  <a:pt x="86" y="14"/>
                </a:cubicBezTo>
                <a:cubicBezTo>
                  <a:pt x="83" y="13"/>
                  <a:pt x="81" y="12"/>
                  <a:pt x="80" y="10"/>
                </a:cubicBezTo>
                <a:cubicBezTo>
                  <a:pt x="77" y="7"/>
                  <a:pt x="77" y="3"/>
                  <a:pt x="78" y="0"/>
                </a:cubicBezTo>
                <a:cubicBezTo>
                  <a:pt x="62" y="0"/>
                  <a:pt x="62" y="0"/>
                  <a:pt x="62" y="0"/>
                </a:cubicBezTo>
                <a:cubicBezTo>
                  <a:pt x="62" y="104"/>
                  <a:pt x="62" y="104"/>
                  <a:pt x="62" y="104"/>
                </a:cubicBezTo>
                <a:cubicBezTo>
                  <a:pt x="55" y="104"/>
                  <a:pt x="55" y="104"/>
                  <a:pt x="55" y="104"/>
                </a:cubicBezTo>
                <a:cubicBezTo>
                  <a:pt x="55" y="36"/>
                  <a:pt x="55" y="36"/>
                  <a:pt x="55" y="36"/>
                </a:cubicBezTo>
                <a:cubicBezTo>
                  <a:pt x="31" y="36"/>
                  <a:pt x="31" y="36"/>
                  <a:pt x="31" y="36"/>
                </a:cubicBezTo>
                <a:cubicBezTo>
                  <a:pt x="31" y="104"/>
                  <a:pt x="31" y="104"/>
                  <a:pt x="31" y="104"/>
                </a:cubicBezTo>
                <a:cubicBezTo>
                  <a:pt x="24" y="104"/>
                  <a:pt x="24" y="104"/>
                  <a:pt x="24" y="104"/>
                </a:cubicBezTo>
                <a:cubicBezTo>
                  <a:pt x="24" y="66"/>
                  <a:pt x="24" y="66"/>
                  <a:pt x="24" y="66"/>
                </a:cubicBezTo>
                <a:cubicBezTo>
                  <a:pt x="0" y="66"/>
                  <a:pt x="0" y="66"/>
                  <a:pt x="0" y="66"/>
                </a:cubicBezTo>
                <a:cubicBezTo>
                  <a:pt x="0" y="104"/>
                  <a:pt x="0" y="104"/>
                  <a:pt x="0" y="104"/>
                </a:cubicBezTo>
                <a:cubicBezTo>
                  <a:pt x="0" y="111"/>
                  <a:pt x="0" y="111"/>
                  <a:pt x="0" y="111"/>
                </a:cubicBezTo>
                <a:cubicBezTo>
                  <a:pt x="148" y="111"/>
                  <a:pt x="148" y="111"/>
                  <a:pt x="148" y="111"/>
                </a:cubicBezTo>
                <a:cubicBezTo>
                  <a:pt x="148" y="104"/>
                  <a:pt x="148" y="104"/>
                  <a:pt x="148" y="104"/>
                </a:cubicBezTo>
                <a:cubicBezTo>
                  <a:pt x="148" y="49"/>
                  <a:pt x="148" y="49"/>
                  <a:pt x="148" y="49"/>
                </a:cubicBezTo>
                <a:lnTo>
                  <a:pt x="124" y="49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TextBox 37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背景介绍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7809821" y="1823726"/>
            <a:ext cx="3286271" cy="187509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当前市场竞争激烈，企业需要制定有效的营销策略来吸引和留住客户。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7809821" y="4249198"/>
            <a:ext cx="3286271" cy="187509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营销决策模型是帮助企业进行科学决策的重要工具，通过实验验证其有效性。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27474" y="2630710"/>
            <a:ext cx="2226278" cy="222627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3728313" y="2422931"/>
            <a:ext cx="1246133" cy="0"/>
          </a:xfrm>
          <a:prstGeom prst="line">
            <a:avLst/>
          </a:prstGeom>
          <a:ln w="12700">
            <a:solidFill>
              <a:schemeClr val="accent1"/>
            </a:solidFill>
            <a:prstDash val="dash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>
            <a:off x="4309187" y="3726659"/>
            <a:ext cx="665253" cy="0"/>
          </a:xfrm>
          <a:prstGeom prst="line">
            <a:avLst/>
          </a:prstGeom>
          <a:ln w="12700">
            <a:solidFill>
              <a:schemeClr val="accent4"/>
            </a:solidFill>
            <a:prstDash val="dash"/>
            <a:tailEnd type="oval"/>
          </a:ln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</p:cxnSp>
      <p:cxnSp>
        <p:nvCxnSpPr>
          <p:cNvPr id="5" name="Connector 5"/>
          <p:cNvCxnSpPr/>
          <p:nvPr/>
        </p:nvCxnSpPr>
        <p:spPr>
          <a:xfrm>
            <a:off x="3728313" y="5030388"/>
            <a:ext cx="1246133" cy="0"/>
          </a:xfrm>
          <a:prstGeom prst="line">
            <a:avLst/>
          </a:prstGeom>
          <a:ln w="12700">
            <a:solidFill>
              <a:schemeClr val="accent1"/>
            </a:solidFill>
            <a:prstDash val="dash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6" name="AutoShape 6"/>
          <p:cNvSpPr/>
          <p:nvPr/>
        </p:nvSpPr>
        <p:spPr>
          <a:xfrm>
            <a:off x="3098006" y="4715256"/>
            <a:ext cx="630365" cy="63026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242405" y="4895659"/>
            <a:ext cx="283845" cy="220980"/>
          </a:xfrm>
          <a:custGeom>
            <a:rect l="l" t="t" r="r" b="b"/>
            <a:pathLst>
              <a:path w="141" h="110">
                <a:moveTo>
                  <a:pt x="92" y="95"/>
                </a:moveTo>
                <a:cubicBezTo>
                  <a:pt x="105" y="92"/>
                  <a:pt x="117" y="87"/>
                  <a:pt x="126" y="77"/>
                </a:cubicBezTo>
                <a:cubicBezTo>
                  <a:pt x="137" y="66"/>
                  <a:pt x="141" y="53"/>
                  <a:pt x="136" y="38"/>
                </a:cubicBezTo>
                <a:cubicBezTo>
                  <a:pt x="132" y="25"/>
                  <a:pt x="123" y="17"/>
                  <a:pt x="111" y="10"/>
                </a:cubicBezTo>
                <a:cubicBezTo>
                  <a:pt x="100" y="4"/>
                  <a:pt x="87" y="1"/>
                  <a:pt x="75" y="1"/>
                </a:cubicBezTo>
                <a:cubicBezTo>
                  <a:pt x="54" y="0"/>
                  <a:pt x="35" y="5"/>
                  <a:pt x="20" y="19"/>
                </a:cubicBezTo>
                <a:cubicBezTo>
                  <a:pt x="1" y="35"/>
                  <a:pt x="0" y="59"/>
                  <a:pt x="17" y="77"/>
                </a:cubicBezTo>
                <a:cubicBezTo>
                  <a:pt x="20" y="81"/>
                  <a:pt x="25" y="84"/>
                  <a:pt x="30" y="88"/>
                </a:cubicBezTo>
                <a:cubicBezTo>
                  <a:pt x="30" y="88"/>
                  <a:pt x="30" y="88"/>
                  <a:pt x="29" y="88"/>
                </a:cubicBezTo>
                <a:cubicBezTo>
                  <a:pt x="27" y="94"/>
                  <a:pt x="23" y="99"/>
                  <a:pt x="19" y="103"/>
                </a:cubicBezTo>
                <a:cubicBezTo>
                  <a:pt x="17" y="105"/>
                  <a:pt x="16" y="106"/>
                  <a:pt x="17" y="108"/>
                </a:cubicBezTo>
                <a:cubicBezTo>
                  <a:pt x="18" y="110"/>
                  <a:pt x="20" y="110"/>
                  <a:pt x="22" y="110"/>
                </a:cubicBezTo>
                <a:cubicBezTo>
                  <a:pt x="33" y="108"/>
                  <a:pt x="43" y="104"/>
                  <a:pt x="53" y="98"/>
                </a:cubicBezTo>
                <a:cubicBezTo>
                  <a:pt x="54" y="97"/>
                  <a:pt x="56" y="96"/>
                  <a:pt x="58" y="97"/>
                </a:cubicBezTo>
                <a:cubicBezTo>
                  <a:pt x="69" y="98"/>
                  <a:pt x="81" y="98"/>
                  <a:pt x="92" y="95"/>
                </a:cubicBezTo>
                <a:close/>
                <a:moveTo>
                  <a:pt x="55" y="84"/>
                </a:moveTo>
                <a:cubicBezTo>
                  <a:pt x="53" y="84"/>
                  <a:pt x="51" y="84"/>
                  <a:pt x="50" y="85"/>
                </a:cubicBezTo>
                <a:cubicBezTo>
                  <a:pt x="47" y="87"/>
                  <a:pt x="45" y="88"/>
                  <a:pt x="43" y="90"/>
                </a:cubicBezTo>
                <a:cubicBezTo>
                  <a:pt x="43" y="89"/>
                  <a:pt x="42" y="89"/>
                  <a:pt x="42" y="89"/>
                </a:cubicBezTo>
                <a:cubicBezTo>
                  <a:pt x="43" y="87"/>
                  <a:pt x="44" y="85"/>
                  <a:pt x="45" y="82"/>
                </a:cubicBezTo>
                <a:cubicBezTo>
                  <a:pt x="42" y="80"/>
                  <a:pt x="40" y="79"/>
                  <a:pt x="37" y="77"/>
                </a:cubicBezTo>
                <a:cubicBezTo>
                  <a:pt x="31" y="74"/>
                  <a:pt x="26" y="70"/>
                  <a:pt x="22" y="64"/>
                </a:cubicBezTo>
                <a:cubicBezTo>
                  <a:pt x="14" y="53"/>
                  <a:pt x="16" y="40"/>
                  <a:pt x="25" y="30"/>
                </a:cubicBezTo>
                <a:cubicBezTo>
                  <a:pt x="35" y="20"/>
                  <a:pt x="48" y="15"/>
                  <a:pt x="62" y="14"/>
                </a:cubicBezTo>
                <a:cubicBezTo>
                  <a:pt x="76" y="12"/>
                  <a:pt x="90" y="14"/>
                  <a:pt x="103" y="20"/>
                </a:cubicBezTo>
                <a:cubicBezTo>
                  <a:pt x="112" y="24"/>
                  <a:pt x="119" y="30"/>
                  <a:pt x="123" y="38"/>
                </a:cubicBezTo>
                <a:cubicBezTo>
                  <a:pt x="128" y="47"/>
                  <a:pt x="127" y="56"/>
                  <a:pt x="121" y="64"/>
                </a:cubicBezTo>
                <a:cubicBezTo>
                  <a:pt x="113" y="75"/>
                  <a:pt x="102" y="81"/>
                  <a:pt x="89" y="84"/>
                </a:cubicBezTo>
                <a:cubicBezTo>
                  <a:pt x="78" y="86"/>
                  <a:pt x="66" y="86"/>
                  <a:pt x="55" y="84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3371564" y="4966240"/>
            <a:ext cx="223552" cy="198882"/>
          </a:xfrm>
          <a:custGeom>
            <a:rect l="l" t="t" r="r" b="b"/>
            <a:pathLst>
              <a:path w="110" h="99">
                <a:moveTo>
                  <a:pt x="94" y="90"/>
                </a:moveTo>
                <a:cubicBezTo>
                  <a:pt x="91" y="86"/>
                  <a:pt x="87" y="82"/>
                  <a:pt x="85" y="77"/>
                </a:cubicBezTo>
                <a:cubicBezTo>
                  <a:pt x="100" y="68"/>
                  <a:pt x="111" y="56"/>
                  <a:pt x="110" y="38"/>
                </a:cubicBezTo>
                <a:cubicBezTo>
                  <a:pt x="110" y="20"/>
                  <a:pt x="99" y="9"/>
                  <a:pt x="84" y="0"/>
                </a:cubicBezTo>
                <a:cubicBezTo>
                  <a:pt x="85" y="1"/>
                  <a:pt x="85" y="2"/>
                  <a:pt x="85" y="3"/>
                </a:cubicBezTo>
                <a:cubicBezTo>
                  <a:pt x="86" y="9"/>
                  <a:pt x="87" y="15"/>
                  <a:pt x="86" y="21"/>
                </a:cubicBezTo>
                <a:cubicBezTo>
                  <a:pt x="84" y="35"/>
                  <a:pt x="77" y="46"/>
                  <a:pt x="66" y="55"/>
                </a:cubicBezTo>
                <a:cubicBezTo>
                  <a:pt x="54" y="66"/>
                  <a:pt x="39" y="71"/>
                  <a:pt x="23" y="74"/>
                </a:cubicBezTo>
                <a:cubicBezTo>
                  <a:pt x="16" y="75"/>
                  <a:pt x="8" y="75"/>
                  <a:pt x="0" y="75"/>
                </a:cubicBezTo>
                <a:cubicBezTo>
                  <a:pt x="3" y="77"/>
                  <a:pt x="7" y="79"/>
                  <a:pt x="10" y="81"/>
                </a:cubicBezTo>
                <a:cubicBezTo>
                  <a:pt x="26" y="87"/>
                  <a:pt x="42" y="88"/>
                  <a:pt x="58" y="86"/>
                </a:cubicBezTo>
                <a:cubicBezTo>
                  <a:pt x="60" y="86"/>
                  <a:pt x="61" y="86"/>
                  <a:pt x="62" y="87"/>
                </a:cubicBezTo>
                <a:cubicBezTo>
                  <a:pt x="72" y="93"/>
                  <a:pt x="82" y="97"/>
                  <a:pt x="94" y="99"/>
                </a:cubicBezTo>
                <a:cubicBezTo>
                  <a:pt x="95" y="99"/>
                  <a:pt x="97" y="98"/>
                  <a:pt x="98" y="97"/>
                </a:cubicBezTo>
                <a:cubicBezTo>
                  <a:pt x="98" y="97"/>
                  <a:pt x="98" y="95"/>
                  <a:pt x="97" y="93"/>
                </a:cubicBezTo>
                <a:cubicBezTo>
                  <a:pt x="97" y="92"/>
                  <a:pt x="95" y="91"/>
                  <a:pt x="94" y="9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3098006" y="2107787"/>
            <a:ext cx="630365" cy="63026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3310033" y="2255329"/>
            <a:ext cx="234601" cy="304229"/>
          </a:xfrm>
          <a:custGeom>
            <a:rect l="l" t="t" r="r" b="b"/>
            <a:pathLst>
              <a:path w="438150" h="568325">
                <a:moveTo>
                  <a:pt x="344255" y="320246"/>
                </a:moveTo>
                <a:cubicBezTo>
                  <a:pt x="393080" y="312737"/>
                  <a:pt x="434394" y="346528"/>
                  <a:pt x="438150" y="399092"/>
                </a:cubicBezTo>
                <a:cubicBezTo>
                  <a:pt x="438150" y="399092"/>
                  <a:pt x="438150" y="402847"/>
                  <a:pt x="438150" y="406601"/>
                </a:cubicBezTo>
                <a:cubicBezTo>
                  <a:pt x="438150" y="451656"/>
                  <a:pt x="438150" y="496711"/>
                  <a:pt x="438150" y="545520"/>
                </a:cubicBezTo>
                <a:cubicBezTo>
                  <a:pt x="438150" y="545520"/>
                  <a:pt x="438150" y="545520"/>
                  <a:pt x="438150" y="549275"/>
                </a:cubicBezTo>
                <a:cubicBezTo>
                  <a:pt x="438150" y="549275"/>
                  <a:pt x="438150" y="549275"/>
                  <a:pt x="284162" y="549275"/>
                </a:cubicBezTo>
                <a:cubicBezTo>
                  <a:pt x="284162" y="549275"/>
                  <a:pt x="284162" y="545520"/>
                  <a:pt x="284162" y="545520"/>
                </a:cubicBezTo>
                <a:cubicBezTo>
                  <a:pt x="284162" y="496711"/>
                  <a:pt x="284162" y="451656"/>
                  <a:pt x="284162" y="402847"/>
                </a:cubicBezTo>
                <a:cubicBezTo>
                  <a:pt x="284162" y="361546"/>
                  <a:pt x="310453" y="327755"/>
                  <a:pt x="344255" y="320246"/>
                </a:cubicBezTo>
                <a:close/>
                <a:moveTo>
                  <a:pt x="352879" y="200025"/>
                </a:moveTo>
                <a:cubicBezTo>
                  <a:pt x="352879" y="200025"/>
                  <a:pt x="352879" y="200025"/>
                  <a:pt x="356621" y="200025"/>
                </a:cubicBezTo>
                <a:cubicBezTo>
                  <a:pt x="356621" y="200025"/>
                  <a:pt x="356621" y="200025"/>
                  <a:pt x="367847" y="200025"/>
                </a:cubicBezTo>
                <a:cubicBezTo>
                  <a:pt x="371589" y="200025"/>
                  <a:pt x="375330" y="203767"/>
                  <a:pt x="379072" y="203767"/>
                </a:cubicBezTo>
                <a:cubicBezTo>
                  <a:pt x="401524" y="211251"/>
                  <a:pt x="412750" y="237445"/>
                  <a:pt x="409008" y="263638"/>
                </a:cubicBezTo>
                <a:cubicBezTo>
                  <a:pt x="405266" y="286090"/>
                  <a:pt x="386556" y="304800"/>
                  <a:pt x="360363" y="304800"/>
                </a:cubicBezTo>
                <a:cubicBezTo>
                  <a:pt x="337911" y="304800"/>
                  <a:pt x="319201" y="286090"/>
                  <a:pt x="311717" y="263638"/>
                </a:cubicBezTo>
                <a:cubicBezTo>
                  <a:pt x="307975" y="233703"/>
                  <a:pt x="326685" y="207509"/>
                  <a:pt x="352879" y="200025"/>
                </a:cubicBezTo>
                <a:close/>
                <a:moveTo>
                  <a:pt x="100853" y="196018"/>
                </a:moveTo>
                <a:cubicBezTo>
                  <a:pt x="175559" y="180975"/>
                  <a:pt x="246529" y="241146"/>
                  <a:pt x="254000" y="320120"/>
                </a:cubicBezTo>
                <a:cubicBezTo>
                  <a:pt x="254000" y="323881"/>
                  <a:pt x="254000" y="327642"/>
                  <a:pt x="254000" y="331402"/>
                </a:cubicBezTo>
                <a:cubicBezTo>
                  <a:pt x="254000" y="406616"/>
                  <a:pt x="254000" y="481829"/>
                  <a:pt x="254000" y="557043"/>
                </a:cubicBezTo>
                <a:cubicBezTo>
                  <a:pt x="254000" y="557043"/>
                  <a:pt x="254000" y="557043"/>
                  <a:pt x="254000" y="568325"/>
                </a:cubicBezTo>
                <a:cubicBezTo>
                  <a:pt x="254000" y="568325"/>
                  <a:pt x="254000" y="568325"/>
                  <a:pt x="0" y="568325"/>
                </a:cubicBezTo>
                <a:cubicBezTo>
                  <a:pt x="0" y="564564"/>
                  <a:pt x="0" y="564564"/>
                  <a:pt x="0" y="560804"/>
                </a:cubicBezTo>
                <a:cubicBezTo>
                  <a:pt x="0" y="485590"/>
                  <a:pt x="0" y="406616"/>
                  <a:pt x="0" y="327642"/>
                </a:cubicBezTo>
                <a:cubicBezTo>
                  <a:pt x="0" y="263710"/>
                  <a:pt x="44823" y="211060"/>
                  <a:pt x="100853" y="196018"/>
                </a:cubicBezTo>
                <a:close/>
                <a:moveTo>
                  <a:pt x="112091" y="0"/>
                </a:moveTo>
                <a:cubicBezTo>
                  <a:pt x="115818" y="0"/>
                  <a:pt x="115818" y="0"/>
                  <a:pt x="115818" y="0"/>
                </a:cubicBezTo>
                <a:cubicBezTo>
                  <a:pt x="115818" y="0"/>
                  <a:pt x="115818" y="0"/>
                  <a:pt x="138181" y="0"/>
                </a:cubicBezTo>
                <a:cubicBezTo>
                  <a:pt x="141909" y="0"/>
                  <a:pt x="149363" y="3762"/>
                  <a:pt x="153090" y="3762"/>
                </a:cubicBezTo>
                <a:cubicBezTo>
                  <a:pt x="190362" y="18808"/>
                  <a:pt x="212725" y="60187"/>
                  <a:pt x="205271" y="101566"/>
                </a:cubicBezTo>
                <a:cubicBezTo>
                  <a:pt x="197816" y="139183"/>
                  <a:pt x="164272" y="169276"/>
                  <a:pt x="127000" y="169276"/>
                </a:cubicBezTo>
                <a:cubicBezTo>
                  <a:pt x="89728" y="173038"/>
                  <a:pt x="56184" y="142944"/>
                  <a:pt x="48729" y="101566"/>
                </a:cubicBezTo>
                <a:cubicBezTo>
                  <a:pt x="41275" y="52664"/>
                  <a:pt x="71092" y="7523"/>
                  <a:pt x="112091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678841" y="3411474"/>
            <a:ext cx="630365" cy="630269"/>
          </a:xfrm>
          <a:prstGeom prst="ellipse">
            <a:avLst/>
          </a:pr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3842099" y="3598926"/>
            <a:ext cx="284702" cy="284702"/>
          </a:xfrm>
          <a:custGeom>
            <a:rect l="l" t="t" r="r" b="b"/>
            <a:pathLst>
              <a:path w="184" h="184">
                <a:moveTo>
                  <a:pt x="92" y="184"/>
                </a:moveTo>
                <a:cubicBezTo>
                  <a:pt x="143" y="184"/>
                  <a:pt x="184" y="143"/>
                  <a:pt x="184" y="92"/>
                </a:cubicBezTo>
                <a:cubicBezTo>
                  <a:pt x="184" y="76"/>
                  <a:pt x="180" y="62"/>
                  <a:pt x="173" y="49"/>
                </a:cubicBezTo>
                <a:cubicBezTo>
                  <a:pt x="172" y="49"/>
                  <a:pt x="172" y="49"/>
                  <a:pt x="171" y="49"/>
                </a:cubicBezTo>
                <a:cubicBezTo>
                  <a:pt x="170" y="49"/>
                  <a:pt x="170" y="49"/>
                  <a:pt x="170" y="49"/>
                </a:cubicBezTo>
                <a:cubicBezTo>
                  <a:pt x="158" y="48"/>
                  <a:pt x="158" y="48"/>
                  <a:pt x="158" y="48"/>
                </a:cubicBezTo>
                <a:cubicBezTo>
                  <a:pt x="149" y="56"/>
                  <a:pt x="149" y="56"/>
                  <a:pt x="149" y="56"/>
                </a:cubicBezTo>
                <a:cubicBezTo>
                  <a:pt x="156" y="67"/>
                  <a:pt x="160" y="79"/>
                  <a:pt x="160" y="92"/>
                </a:cubicBezTo>
                <a:cubicBezTo>
                  <a:pt x="160" y="129"/>
                  <a:pt x="129" y="160"/>
                  <a:pt x="92" y="160"/>
                </a:cubicBezTo>
                <a:cubicBezTo>
                  <a:pt x="55" y="160"/>
                  <a:pt x="24" y="129"/>
                  <a:pt x="24" y="92"/>
                </a:cubicBezTo>
                <a:cubicBezTo>
                  <a:pt x="24" y="55"/>
                  <a:pt x="55" y="24"/>
                  <a:pt x="92" y="24"/>
                </a:cubicBezTo>
                <a:cubicBezTo>
                  <a:pt x="105" y="24"/>
                  <a:pt x="117" y="28"/>
                  <a:pt x="128" y="35"/>
                </a:cubicBezTo>
                <a:cubicBezTo>
                  <a:pt x="135" y="27"/>
                  <a:pt x="135" y="27"/>
                  <a:pt x="135" y="27"/>
                </a:cubicBezTo>
                <a:cubicBezTo>
                  <a:pt x="134" y="14"/>
                  <a:pt x="134" y="14"/>
                  <a:pt x="134" y="14"/>
                </a:cubicBezTo>
                <a:cubicBezTo>
                  <a:pt x="134" y="12"/>
                  <a:pt x="134" y="11"/>
                  <a:pt x="134" y="10"/>
                </a:cubicBezTo>
                <a:cubicBezTo>
                  <a:pt x="122" y="4"/>
                  <a:pt x="107" y="0"/>
                  <a:pt x="92" y="0"/>
                </a:cubicBezTo>
                <a:cubicBezTo>
                  <a:pt x="41" y="0"/>
                  <a:pt x="0" y="41"/>
                  <a:pt x="0" y="92"/>
                </a:cubicBezTo>
                <a:cubicBezTo>
                  <a:pt x="0" y="143"/>
                  <a:pt x="41" y="184"/>
                  <a:pt x="92" y="184"/>
                </a:cubicBezTo>
                <a:close/>
                <a:moveTo>
                  <a:pt x="92" y="184"/>
                </a:moveTo>
                <a:cubicBezTo>
                  <a:pt x="92" y="184"/>
                  <a:pt x="92" y="184"/>
                  <a:pt x="92" y="184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3914965" y="3671697"/>
            <a:ext cx="139065" cy="139065"/>
          </a:xfrm>
          <a:custGeom>
            <a:rect l="l" t="t" r="r" b="b"/>
            <a:pathLst>
              <a:path w="90" h="90">
                <a:moveTo>
                  <a:pt x="45" y="21"/>
                </a:moveTo>
                <a:cubicBezTo>
                  <a:pt x="46" y="21"/>
                  <a:pt x="46" y="21"/>
                  <a:pt x="47" y="21"/>
                </a:cubicBezTo>
                <a:cubicBezTo>
                  <a:pt x="64" y="4"/>
                  <a:pt x="64" y="4"/>
                  <a:pt x="64" y="4"/>
                </a:cubicBezTo>
                <a:cubicBezTo>
                  <a:pt x="64" y="4"/>
                  <a:pt x="64" y="4"/>
                  <a:pt x="64" y="4"/>
                </a:cubicBezTo>
                <a:cubicBezTo>
                  <a:pt x="58" y="1"/>
                  <a:pt x="52" y="0"/>
                  <a:pt x="45" y="0"/>
                </a:cubicBezTo>
                <a:cubicBezTo>
                  <a:pt x="20" y="0"/>
                  <a:pt x="0" y="20"/>
                  <a:pt x="0" y="45"/>
                </a:cubicBezTo>
                <a:cubicBezTo>
                  <a:pt x="0" y="70"/>
                  <a:pt x="20" y="90"/>
                  <a:pt x="45" y="90"/>
                </a:cubicBezTo>
                <a:cubicBezTo>
                  <a:pt x="70" y="90"/>
                  <a:pt x="90" y="70"/>
                  <a:pt x="90" y="45"/>
                </a:cubicBezTo>
                <a:cubicBezTo>
                  <a:pt x="90" y="38"/>
                  <a:pt x="89" y="32"/>
                  <a:pt x="86" y="26"/>
                </a:cubicBezTo>
                <a:cubicBezTo>
                  <a:pt x="86" y="26"/>
                  <a:pt x="86" y="26"/>
                  <a:pt x="86" y="26"/>
                </a:cubicBezTo>
                <a:cubicBezTo>
                  <a:pt x="69" y="43"/>
                  <a:pt x="69" y="43"/>
                  <a:pt x="69" y="43"/>
                </a:cubicBezTo>
                <a:cubicBezTo>
                  <a:pt x="69" y="44"/>
                  <a:pt x="69" y="44"/>
                  <a:pt x="69" y="45"/>
                </a:cubicBezTo>
                <a:cubicBezTo>
                  <a:pt x="69" y="58"/>
                  <a:pt x="58" y="69"/>
                  <a:pt x="45" y="69"/>
                </a:cubicBezTo>
                <a:cubicBezTo>
                  <a:pt x="32" y="69"/>
                  <a:pt x="21" y="58"/>
                  <a:pt x="21" y="45"/>
                </a:cubicBezTo>
                <a:cubicBezTo>
                  <a:pt x="21" y="32"/>
                  <a:pt x="32" y="21"/>
                  <a:pt x="45" y="21"/>
                </a:cubicBezTo>
                <a:close/>
                <a:moveTo>
                  <a:pt x="45" y="21"/>
                </a:moveTo>
                <a:cubicBezTo>
                  <a:pt x="45" y="21"/>
                  <a:pt x="45" y="21"/>
                  <a:pt x="45" y="21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3998309" y="3569779"/>
            <a:ext cx="157544" cy="157544"/>
          </a:xfrm>
          <a:custGeom>
            <a:rect l="l" t="t" r="r" b="b"/>
            <a:pathLst>
              <a:path w="102" h="102">
                <a:moveTo>
                  <a:pt x="86" y="28"/>
                </a:moveTo>
                <a:cubicBezTo>
                  <a:pt x="91" y="23"/>
                  <a:pt x="91" y="23"/>
                  <a:pt x="91" y="23"/>
                </a:cubicBezTo>
                <a:cubicBezTo>
                  <a:pt x="93" y="20"/>
                  <a:pt x="93" y="17"/>
                  <a:pt x="91" y="14"/>
                </a:cubicBezTo>
                <a:cubicBezTo>
                  <a:pt x="87" y="11"/>
                  <a:pt x="87" y="11"/>
                  <a:pt x="87" y="11"/>
                </a:cubicBezTo>
                <a:cubicBezTo>
                  <a:pt x="86" y="10"/>
                  <a:pt x="85" y="9"/>
                  <a:pt x="83" y="9"/>
                </a:cubicBezTo>
                <a:cubicBezTo>
                  <a:pt x="82" y="9"/>
                  <a:pt x="80" y="10"/>
                  <a:pt x="79" y="11"/>
                </a:cubicBezTo>
                <a:cubicBezTo>
                  <a:pt x="74" y="17"/>
                  <a:pt x="74" y="17"/>
                  <a:pt x="74" y="17"/>
                </a:cubicBezTo>
                <a:cubicBezTo>
                  <a:pt x="72" y="2"/>
                  <a:pt x="72" y="2"/>
                  <a:pt x="72" y="2"/>
                </a:cubicBezTo>
                <a:cubicBezTo>
                  <a:pt x="72" y="0"/>
                  <a:pt x="71" y="0"/>
                  <a:pt x="70" y="0"/>
                </a:cubicBezTo>
                <a:cubicBezTo>
                  <a:pt x="70" y="0"/>
                  <a:pt x="69" y="0"/>
                  <a:pt x="69" y="0"/>
                </a:cubicBezTo>
                <a:cubicBezTo>
                  <a:pt x="47" y="23"/>
                  <a:pt x="47" y="23"/>
                  <a:pt x="47" y="23"/>
                </a:cubicBezTo>
                <a:cubicBezTo>
                  <a:pt x="45" y="25"/>
                  <a:pt x="44" y="28"/>
                  <a:pt x="44" y="30"/>
                </a:cubicBezTo>
                <a:cubicBezTo>
                  <a:pt x="44" y="31"/>
                  <a:pt x="44" y="31"/>
                  <a:pt x="44" y="31"/>
                </a:cubicBezTo>
                <a:cubicBezTo>
                  <a:pt x="45" y="45"/>
                  <a:pt x="45" y="45"/>
                  <a:pt x="45" y="45"/>
                </a:cubicBezTo>
                <a:cubicBezTo>
                  <a:pt x="37" y="53"/>
                  <a:pt x="37" y="53"/>
                  <a:pt x="37" y="53"/>
                </a:cubicBezTo>
                <a:cubicBezTo>
                  <a:pt x="22" y="68"/>
                  <a:pt x="22" y="68"/>
                  <a:pt x="22" y="68"/>
                </a:cubicBezTo>
                <a:cubicBezTo>
                  <a:pt x="22" y="68"/>
                  <a:pt x="22" y="68"/>
                  <a:pt x="22" y="68"/>
                </a:cubicBezTo>
                <a:cubicBezTo>
                  <a:pt x="8" y="82"/>
                  <a:pt x="8" y="82"/>
                  <a:pt x="8" y="82"/>
                </a:cubicBezTo>
                <a:cubicBezTo>
                  <a:pt x="2" y="89"/>
                  <a:pt x="2" y="89"/>
                  <a:pt x="2" y="89"/>
                </a:cubicBezTo>
                <a:cubicBezTo>
                  <a:pt x="1" y="90"/>
                  <a:pt x="0" y="91"/>
                  <a:pt x="0" y="92"/>
                </a:cubicBezTo>
                <a:cubicBezTo>
                  <a:pt x="0" y="97"/>
                  <a:pt x="0" y="97"/>
                  <a:pt x="0" y="97"/>
                </a:cubicBezTo>
                <a:cubicBezTo>
                  <a:pt x="0" y="100"/>
                  <a:pt x="2" y="102"/>
                  <a:pt x="5" y="102"/>
                </a:cubicBezTo>
                <a:cubicBezTo>
                  <a:pt x="5" y="102"/>
                  <a:pt x="5" y="102"/>
                  <a:pt x="5" y="102"/>
                </a:cubicBezTo>
                <a:cubicBezTo>
                  <a:pt x="10" y="102"/>
                  <a:pt x="10" y="102"/>
                  <a:pt x="10" y="102"/>
                </a:cubicBezTo>
                <a:cubicBezTo>
                  <a:pt x="11" y="102"/>
                  <a:pt x="12" y="101"/>
                  <a:pt x="13" y="100"/>
                </a:cubicBezTo>
                <a:cubicBezTo>
                  <a:pt x="57" y="56"/>
                  <a:pt x="57" y="56"/>
                  <a:pt x="57" y="56"/>
                </a:cubicBezTo>
                <a:cubicBezTo>
                  <a:pt x="70" y="57"/>
                  <a:pt x="70" y="57"/>
                  <a:pt x="70" y="57"/>
                </a:cubicBezTo>
                <a:cubicBezTo>
                  <a:pt x="71" y="57"/>
                  <a:pt x="71" y="57"/>
                  <a:pt x="71" y="57"/>
                </a:cubicBezTo>
                <a:cubicBezTo>
                  <a:pt x="71" y="57"/>
                  <a:pt x="71" y="57"/>
                  <a:pt x="71" y="57"/>
                </a:cubicBezTo>
                <a:cubicBezTo>
                  <a:pt x="74" y="57"/>
                  <a:pt x="77" y="56"/>
                  <a:pt x="78" y="54"/>
                </a:cubicBezTo>
                <a:cubicBezTo>
                  <a:pt x="101" y="32"/>
                  <a:pt x="101" y="32"/>
                  <a:pt x="101" y="32"/>
                </a:cubicBezTo>
                <a:cubicBezTo>
                  <a:pt x="102" y="31"/>
                  <a:pt x="101" y="29"/>
                  <a:pt x="100" y="29"/>
                </a:cubicBezTo>
                <a:lnTo>
                  <a:pt x="86" y="28"/>
                </a:lnTo>
                <a:close/>
                <a:moveTo>
                  <a:pt x="86" y="28"/>
                </a:moveTo>
                <a:cubicBezTo>
                  <a:pt x="86" y="28"/>
                  <a:pt x="86" y="28"/>
                  <a:pt x="86" y="28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 rot="16200000" flipH="1">
            <a:off x="7464743" y="-536734"/>
            <a:ext cx="1203293" cy="5919311"/>
          </a:xfrm>
          <a:custGeom>
            <a:rect l="l" t="t" r="r" b="b"/>
            <a:pathLst>
              <a:path w="1632490" h="8030341">
                <a:moveTo>
                  <a:pt x="1632490" y="7785467"/>
                </a:moveTo>
                <a:lnTo>
                  <a:pt x="1632490" y="244875"/>
                </a:lnTo>
                <a:lnTo>
                  <a:pt x="816246" y="0"/>
                </a:lnTo>
                <a:lnTo>
                  <a:pt x="1" y="244875"/>
                </a:lnTo>
                <a:lnTo>
                  <a:pt x="1" y="6297784"/>
                </a:lnTo>
                <a:lnTo>
                  <a:pt x="0" y="6297785"/>
                </a:lnTo>
                <a:lnTo>
                  <a:pt x="1" y="6297785"/>
                </a:lnTo>
                <a:lnTo>
                  <a:pt x="1" y="6297785"/>
                </a:lnTo>
                <a:lnTo>
                  <a:pt x="0" y="6297785"/>
                </a:lnTo>
                <a:lnTo>
                  <a:pt x="0" y="7785468"/>
                </a:lnTo>
                <a:lnTo>
                  <a:pt x="816246" y="8030341"/>
                </a:lnTo>
                <a:lnTo>
                  <a:pt x="1632490" y="7785468"/>
                </a:lnTo>
                <a:lnTo>
                  <a:pt x="1632490" y="7785467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 rot="16200000" flipH="1">
            <a:off x="4751927" y="2176082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 rot="5400000">
            <a:off x="10177558" y="2176082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5650706" y="2152763"/>
            <a:ext cx="542925" cy="542925"/>
          </a:xfrm>
          <a:prstGeom prst="rect">
            <a:avLst/>
          </a:prstGeom>
        </p:spPr>
        <p:txBody>
          <a:bodyPr vert="horz" wrap="none" lIns="0" tIns="0" rIns="0" bIns="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3675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9" name="Freeform 19"/>
          <p:cNvSpPr/>
          <p:nvPr/>
        </p:nvSpPr>
        <p:spPr>
          <a:xfrm rot="16200000" flipH="1">
            <a:off x="7464743" y="766953"/>
            <a:ext cx="1203293" cy="5919311"/>
          </a:xfrm>
          <a:custGeom>
            <a:rect l="l" t="t" r="r" b="b"/>
            <a:pathLst>
              <a:path w="1632490" h="8030341">
                <a:moveTo>
                  <a:pt x="1632490" y="7785467"/>
                </a:moveTo>
                <a:lnTo>
                  <a:pt x="1632490" y="244875"/>
                </a:lnTo>
                <a:lnTo>
                  <a:pt x="816246" y="0"/>
                </a:lnTo>
                <a:lnTo>
                  <a:pt x="1" y="244875"/>
                </a:lnTo>
                <a:lnTo>
                  <a:pt x="1" y="6297784"/>
                </a:lnTo>
                <a:lnTo>
                  <a:pt x="0" y="6297785"/>
                </a:lnTo>
                <a:lnTo>
                  <a:pt x="1" y="6297785"/>
                </a:lnTo>
                <a:lnTo>
                  <a:pt x="1" y="6297785"/>
                </a:lnTo>
                <a:lnTo>
                  <a:pt x="0" y="6297785"/>
                </a:lnTo>
                <a:lnTo>
                  <a:pt x="0" y="7785468"/>
                </a:lnTo>
                <a:lnTo>
                  <a:pt x="816246" y="8030341"/>
                </a:lnTo>
                <a:lnTo>
                  <a:pt x="1632490" y="7785468"/>
                </a:lnTo>
                <a:lnTo>
                  <a:pt x="1632490" y="7785467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 rot="16200000" flipH="1">
            <a:off x="4751927" y="3479768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 rot="5400000">
            <a:off x="10177558" y="3479768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TextBox 22"/>
          <p:cNvSpPr txBox="1"/>
          <p:nvPr/>
        </p:nvSpPr>
        <p:spPr>
          <a:xfrm>
            <a:off x="5650706" y="3472386"/>
            <a:ext cx="542925" cy="542925"/>
          </a:xfrm>
          <a:prstGeom prst="rect">
            <a:avLst/>
          </a:prstGeom>
        </p:spPr>
        <p:txBody>
          <a:bodyPr vert="horz" wrap="none" lIns="0" tIns="0" rIns="0" bIns="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3675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3" name="Freeform 23"/>
          <p:cNvSpPr/>
          <p:nvPr/>
        </p:nvSpPr>
        <p:spPr>
          <a:xfrm rot="16200000" flipH="1">
            <a:off x="7464743" y="2070735"/>
            <a:ext cx="1203293" cy="5919311"/>
          </a:xfrm>
          <a:custGeom>
            <a:rect l="l" t="t" r="r" b="b"/>
            <a:pathLst>
              <a:path w="1632490" h="8030341">
                <a:moveTo>
                  <a:pt x="1632490" y="7785467"/>
                </a:moveTo>
                <a:lnTo>
                  <a:pt x="1632490" y="244875"/>
                </a:lnTo>
                <a:lnTo>
                  <a:pt x="816246" y="0"/>
                </a:lnTo>
                <a:lnTo>
                  <a:pt x="1" y="244875"/>
                </a:lnTo>
                <a:lnTo>
                  <a:pt x="1" y="6297784"/>
                </a:lnTo>
                <a:lnTo>
                  <a:pt x="0" y="6297785"/>
                </a:lnTo>
                <a:lnTo>
                  <a:pt x="1" y="6297785"/>
                </a:lnTo>
                <a:lnTo>
                  <a:pt x="1" y="6297785"/>
                </a:lnTo>
                <a:lnTo>
                  <a:pt x="0" y="6297785"/>
                </a:lnTo>
                <a:lnTo>
                  <a:pt x="0" y="7785468"/>
                </a:lnTo>
                <a:lnTo>
                  <a:pt x="816246" y="8030341"/>
                </a:lnTo>
                <a:lnTo>
                  <a:pt x="1632490" y="7785468"/>
                </a:lnTo>
                <a:lnTo>
                  <a:pt x="1632490" y="7785467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Freeform 24"/>
          <p:cNvSpPr/>
          <p:nvPr/>
        </p:nvSpPr>
        <p:spPr>
          <a:xfrm rot="16200000" flipH="1">
            <a:off x="4751927" y="4783550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Freeform 25"/>
          <p:cNvSpPr/>
          <p:nvPr/>
        </p:nvSpPr>
        <p:spPr>
          <a:xfrm rot="5400000">
            <a:off x="10177558" y="4783550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TextBox 26"/>
          <p:cNvSpPr txBox="1"/>
          <p:nvPr/>
        </p:nvSpPr>
        <p:spPr>
          <a:xfrm>
            <a:off x="5650706" y="4802600"/>
            <a:ext cx="542925" cy="542925"/>
          </a:xfrm>
          <a:prstGeom prst="rect">
            <a:avLst/>
          </a:prstGeom>
        </p:spPr>
        <p:txBody>
          <a:bodyPr vert="horz" wrap="none" lIns="0" tIns="0" rIns="0" bIns="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3675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7" name="Freeform 27"/>
          <p:cNvSpPr/>
          <p:nvPr/>
        </p:nvSpPr>
        <p:spPr>
          <a:xfrm>
            <a:off x="1877711" y="3429001"/>
            <a:ext cx="725805" cy="725805"/>
          </a:xfrm>
          <a:custGeom>
            <a:rect l="l" t="t" r="r" b="b"/>
            <a:pathLst>
              <a:path w="442" h="445">
                <a:moveTo>
                  <a:pt x="70" y="400"/>
                </a:moveTo>
                <a:lnTo>
                  <a:pt x="70" y="400"/>
                </a:lnTo>
                <a:cubicBezTo>
                  <a:pt x="70" y="426"/>
                  <a:pt x="98" y="444"/>
                  <a:pt x="124" y="444"/>
                </a:cubicBezTo>
                <a:cubicBezTo>
                  <a:pt x="151" y="444"/>
                  <a:pt x="168" y="426"/>
                  <a:pt x="168" y="400"/>
                </a:cubicBezTo>
                <a:cubicBezTo>
                  <a:pt x="168" y="373"/>
                  <a:pt x="151" y="346"/>
                  <a:pt x="124" y="346"/>
                </a:cubicBezTo>
                <a:cubicBezTo>
                  <a:pt x="98" y="346"/>
                  <a:pt x="70" y="373"/>
                  <a:pt x="70" y="400"/>
                </a:cubicBezTo>
                <a:close/>
                <a:moveTo>
                  <a:pt x="319" y="400"/>
                </a:moveTo>
                <a:lnTo>
                  <a:pt x="319" y="400"/>
                </a:lnTo>
                <a:cubicBezTo>
                  <a:pt x="319" y="426"/>
                  <a:pt x="345" y="444"/>
                  <a:pt x="372" y="444"/>
                </a:cubicBezTo>
                <a:cubicBezTo>
                  <a:pt x="399" y="444"/>
                  <a:pt x="417" y="426"/>
                  <a:pt x="417" y="400"/>
                </a:cubicBezTo>
                <a:cubicBezTo>
                  <a:pt x="417" y="373"/>
                  <a:pt x="399" y="346"/>
                  <a:pt x="372" y="346"/>
                </a:cubicBezTo>
                <a:cubicBezTo>
                  <a:pt x="345" y="346"/>
                  <a:pt x="319" y="373"/>
                  <a:pt x="319" y="400"/>
                </a:cubicBezTo>
                <a:close/>
                <a:moveTo>
                  <a:pt x="159" y="284"/>
                </a:moveTo>
                <a:lnTo>
                  <a:pt x="159" y="284"/>
                </a:lnTo>
                <a:cubicBezTo>
                  <a:pt x="434" y="204"/>
                  <a:pt x="434" y="204"/>
                  <a:pt x="434" y="204"/>
                </a:cubicBezTo>
                <a:cubicBezTo>
                  <a:pt x="443" y="204"/>
                  <a:pt x="443" y="195"/>
                  <a:pt x="443" y="187"/>
                </a:cubicBezTo>
                <a:cubicBezTo>
                  <a:pt x="443" y="54"/>
                  <a:pt x="443" y="54"/>
                  <a:pt x="443" y="54"/>
                </a:cubicBezTo>
                <a:cubicBezTo>
                  <a:pt x="98" y="54"/>
                  <a:pt x="98" y="54"/>
                  <a:pt x="98" y="54"/>
                </a:cubicBezTo>
                <a:cubicBezTo>
                  <a:pt x="98" y="10"/>
                  <a:pt x="98" y="10"/>
                  <a:pt x="98" y="10"/>
                </a:cubicBezTo>
                <a:lnTo>
                  <a:pt x="89" y="0"/>
                </a:lnTo>
                <a:cubicBezTo>
                  <a:pt x="9" y="0"/>
                  <a:pt x="9" y="0"/>
                  <a:pt x="9" y="0"/>
                </a:cubicBezTo>
                <a:cubicBezTo>
                  <a:pt x="0" y="0"/>
                  <a:pt x="0" y="10"/>
                  <a:pt x="0" y="10"/>
                </a:cubicBezTo>
                <a:cubicBezTo>
                  <a:pt x="0" y="54"/>
                  <a:pt x="0" y="54"/>
                  <a:pt x="0" y="54"/>
                </a:cubicBezTo>
                <a:cubicBezTo>
                  <a:pt x="45" y="54"/>
                  <a:pt x="45" y="54"/>
                  <a:pt x="45" y="54"/>
                </a:cubicBezTo>
                <a:cubicBezTo>
                  <a:pt x="98" y="275"/>
                  <a:pt x="98" y="275"/>
                  <a:pt x="98" y="275"/>
                </a:cubicBezTo>
                <a:cubicBezTo>
                  <a:pt x="98" y="302"/>
                  <a:pt x="98" y="302"/>
                  <a:pt x="98" y="302"/>
                </a:cubicBezTo>
                <a:cubicBezTo>
                  <a:pt x="98" y="338"/>
                  <a:pt x="98" y="338"/>
                  <a:pt x="98" y="338"/>
                </a:cubicBezTo>
                <a:cubicBezTo>
                  <a:pt x="98" y="346"/>
                  <a:pt x="106" y="346"/>
                  <a:pt x="106" y="346"/>
                </a:cubicBezTo>
                <a:cubicBezTo>
                  <a:pt x="124" y="346"/>
                  <a:pt x="124" y="346"/>
                  <a:pt x="124" y="346"/>
                </a:cubicBezTo>
                <a:cubicBezTo>
                  <a:pt x="372" y="346"/>
                  <a:pt x="372" y="346"/>
                  <a:pt x="372" y="346"/>
                </a:cubicBezTo>
                <a:cubicBezTo>
                  <a:pt x="434" y="346"/>
                  <a:pt x="434" y="346"/>
                  <a:pt x="434" y="346"/>
                </a:cubicBezTo>
                <a:cubicBezTo>
                  <a:pt x="443" y="346"/>
                  <a:pt x="443" y="346"/>
                  <a:pt x="443" y="338"/>
                </a:cubicBezTo>
                <a:cubicBezTo>
                  <a:pt x="443" y="302"/>
                  <a:pt x="443" y="302"/>
                  <a:pt x="443" y="302"/>
                </a:cubicBezTo>
                <a:cubicBezTo>
                  <a:pt x="168" y="302"/>
                  <a:pt x="168" y="302"/>
                  <a:pt x="168" y="302"/>
                </a:cubicBezTo>
                <a:cubicBezTo>
                  <a:pt x="133" y="302"/>
                  <a:pt x="133" y="284"/>
                  <a:pt x="159" y="284"/>
                </a:cubicBezTo>
                <a:close/>
              </a:path>
            </a:pathLst>
          </a:custGeom>
          <a:solidFill>
            <a:srgbClr val="FFFEFE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342361" y="1913983"/>
            <a:ext cx="4203080" cy="1017878"/>
          </a:xfrm>
          <a:prstGeom prst="rect">
            <a:avLst/>
          </a:prstGeom>
          <a:noFill/>
        </p:spPr>
        <p:txBody>
          <a:bodyPr wrap="square" lIns="68770" tIns="68770" rIns="34385" bIns="6877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500">
                <a:solidFill>
                  <a:srgbClr val="000404"/>
                </a:solidFill>
                <a:latin typeface="Microsoft Yahei"/>
                <a:ea typeface="Microsoft Yahei"/>
                <a:cs typeface="Microsoft Yahei"/>
              </a:rPr>
              <a:t>验证营销决策模型在实际应用中的效果。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6329284" y="3234910"/>
            <a:ext cx="4203080" cy="1017878"/>
          </a:xfrm>
          <a:prstGeom prst="rect">
            <a:avLst/>
          </a:prstGeom>
          <a:noFill/>
        </p:spPr>
        <p:txBody>
          <a:bodyPr wrap="square" lIns="68770" tIns="68770" rIns="34385" bIns="6877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500">
                <a:solidFill>
                  <a:srgbClr val="000404"/>
                </a:solidFill>
                <a:latin typeface="Microsoft Yahei"/>
                <a:ea typeface="Microsoft Yahei"/>
                <a:cs typeface="Microsoft Yahei"/>
              </a:rPr>
              <a:t>分析不同营销策略对客户行为的影响。</a:t>
            </a:r>
            <a:endParaRPr lang="en-US" sz="1100"/>
          </a:p>
        </p:txBody>
      </p:sp>
      <p:sp>
        <p:nvSpPr>
          <p:cNvPr id="30" name="AutoShape 30"/>
          <p:cNvSpPr/>
          <p:nvPr/>
        </p:nvSpPr>
        <p:spPr>
          <a:xfrm>
            <a:off x="6329284" y="4521452"/>
            <a:ext cx="4203080" cy="1017878"/>
          </a:xfrm>
          <a:prstGeom prst="rect">
            <a:avLst/>
          </a:prstGeom>
          <a:noFill/>
        </p:spPr>
        <p:txBody>
          <a:bodyPr wrap="square" lIns="68770" tIns="68770" rIns="34385" bIns="6877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500">
                <a:solidFill>
                  <a:srgbClr val="000404"/>
                </a:solidFill>
                <a:latin typeface="Microsoft Yahei"/>
                <a:ea typeface="Microsoft Yahei"/>
                <a:cs typeface="Microsoft Yahei"/>
              </a:rPr>
              <a:t>优化企业营销策略，提高客户满意度和忠诚度。</a:t>
            </a:r>
            <a:endParaRPr lang="en-US" sz="1100"/>
          </a:p>
        </p:txBody>
      </p:sp>
      <p:sp>
        <p:nvSpPr>
          <p:cNvPr id="31" name="AutoShape 31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AutoShape 46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AutoShape 47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AutoShape 48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9" name="AutoShape 49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AutoShape 50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TextBox 51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实验目的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61074" y="-36576"/>
            <a:ext cx="8576967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accent3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565436" y="1311817"/>
            <a:ext cx="8683321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636415" y="2872202"/>
            <a:ext cx="7601626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1"/>
                </a:solidFill>
                <a:latin typeface="Microsoft Yahei"/>
                <a:ea typeface="Microsoft Yahei"/>
                <a:cs typeface="Microsoft Yahei"/>
              </a:rPr>
              <a:t>营销决策模型概述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4385648" y="3298301"/>
            <a:ext cx="7773409" cy="0"/>
          </a:xfrm>
          <a:prstGeom prst="line">
            <a:avLst/>
          </a:prstGeom>
          <a:ln w="14288">
            <a:solidFill>
              <a:schemeClr val="accent2">
                <a:lumMod val="60000"/>
                <a:lumOff val="40000"/>
              </a:schemeClr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>
            <a:off x="3684179" y="3236263"/>
            <a:ext cx="701468" cy="122998"/>
          </a:xfrm>
          <a:prstGeom prst="rect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631268" y="3236263"/>
            <a:ext cx="122998" cy="12299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314020" y="3236263"/>
            <a:ext cx="122998" cy="12299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1236382" y="582333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183471" y="582333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866223" y="582333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937851" y="5897569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TextBox 10"/>
          <p:cNvSpPr txBox="1"/>
          <p:nvPr/>
        </p:nvSpPr>
        <p:spPr>
          <a:xfrm>
            <a:off x="3560911" y="1781514"/>
            <a:ext cx="77724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营销决策模型是一种工具或框架，用于帮助企业制定和实施有效的营销策略。它基于一系列的原理、方法和工具，将复杂的营销问题简化为可操作和可量化的决策过程。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183471" y="4329642"/>
            <a:ext cx="78105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营销决策模型通常包括市场细分、目标市场选择、定位、产品策略、价格策略、促销策略和分销策略等方面。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TextBox 32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营销决策模型的定义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通过使用模型，企业可以更系统地分析和处理大量数据，从而更好地理解市场和消费者需求，提高决策的准确性和效率。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提高决策效率和准确性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模型可以帮助企业合理分配有限资源，将资源集中在最有潜力的市场和产品上，实现最大化的回报。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优化资源配置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通过制定有效的营销策略，企业可以更好地满足消费者需求，提高品牌知名度和忠诚度，从而在市场竞争中获得优势。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增强竞争优势</a:t>
            </a:r>
          </a:p>
        </p:txBody>
      </p:sp>
      <p:sp>
        <p:nvSpPr>
          <p:cNvPr id="15" name="AutoShape 15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营销决策模型的重要性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2476" r="12476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9995" r="19995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SWOT分析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PEST分析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4P营销组合模型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市场细分模型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常见的营销决策模型介绍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通过对企业的优势、劣势、机会和威胁进行分析，帮助企业制定合适的营销策略。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包括产品、价格、促销和分销四个方面，是营销决策中最基本的模型之一。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从政治、经济、社会和技术角度分析外部环境，为企业的战略制定提供依据。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将市场划分为不同的群体，以便企业能够选择最有吸引力的目标市场。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61074" y="-36576"/>
            <a:ext cx="8576967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accent3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565436" y="1311817"/>
            <a:ext cx="8683321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636415" y="2872202"/>
            <a:ext cx="7601626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1"/>
                </a:solidFill>
                <a:latin typeface="Microsoft Yahei"/>
                <a:ea typeface="Microsoft Yahei"/>
                <a:cs typeface="Microsoft Yahei"/>
              </a:rPr>
              <a:t>实验过程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实验目标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验证营销决策模型的有效性和适用性，提高营销决策的准确性和效率。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实验对象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选取了10家具有代表性的企业作为实验对象，涵盖了不同行业和规模。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实验方法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采用问卷调查、访谈和实地观察等多种方法收集数据，并对数据进行整理和分析。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7" name="AutoShape 17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TextBox 37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实验设计</a:t>
            </a:r>
          </a:p>
        </p:txBody>
      </p:sp>
      <p:sp>
        <p:nvSpPr>
          <p:cNvPr id="38" name="AutoShape 38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TextBox 42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https://d.book118.com/868017044117006036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351E00"/>
      </a:lt1>
      <a:dk2>
        <a:srgbClr val="FFF0DC"/>
      </a:dk2>
      <a:lt2>
        <a:srgbClr val="000000"/>
      </a:lt2>
      <a:accent1>
        <a:srgbClr val="FF960E"/>
      </a:accent1>
      <a:accent2>
        <a:srgbClr val="FF771B"/>
      </a:accent2>
      <a:accent3>
        <a:srgbClr val="C76900"/>
      </a:accent3>
      <a:accent4>
        <a:srgbClr val="FF6E40"/>
      </a:accent4>
      <a:accent5>
        <a:srgbClr val="FF855E"/>
      </a:accent5>
      <a:accent6>
        <a:srgbClr val="FFB69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63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2024-09-16T05:15:10.387</cp:lastPrinted>
  <dcterms:created xsi:type="dcterms:W3CDTF">2024-09-15T21:15:10Z</dcterms:created>
  <dcterms:modified xsi:type="dcterms:W3CDTF">2024-09-15T21:15:12Z</dcterms:modified>
</cp:coreProperties>
</file>