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74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27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9.xml" /><Relationship Id="rId11" Type="http://schemas.openxmlformats.org/officeDocument/2006/relationships/tags" Target="../tags/tag20.xml" /><Relationship Id="rId12" Type="http://schemas.openxmlformats.org/officeDocument/2006/relationships/tags" Target="../tags/tag2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3.xml" /><Relationship Id="rId3" Type="http://schemas.openxmlformats.org/officeDocument/2006/relationships/image" Target="../media/image3.png" /><Relationship Id="rId4" Type="http://schemas.openxmlformats.org/officeDocument/2006/relationships/tags" Target="../tags/tag14.xml" /><Relationship Id="rId5" Type="http://schemas.openxmlformats.org/officeDocument/2006/relationships/image" Target="../media/image4.png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tags" Target="../tags/tag17.xml" /><Relationship Id="rId9" Type="http://schemas.openxmlformats.org/officeDocument/2006/relationships/tags" Target="../tags/tag1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tags" Target="../tags/tag2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tags" Target="../tags/tag66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6FD116-3A70-40EC-AF53-78FEEE2C9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D2A059-D8BE-458C-9B20-6FBB9C694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8A411B-AC96-4A76-BC89-491523147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4B556E-F97C-42A0-81F8-6C1CEDCF9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B7D3C8-D0A1-4583-87C9-A18A65C66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36A60C-8E76-415D-943C-1203EE5AE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A3C31A-FB6F-4F47-9272-DEADB8173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E1BE20-A4EF-4373-9541-E8FD84434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01820E-25A4-4359-871C-94FB3C984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118C05-688B-4E69-9DEE-A0F30B565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84CEF8-D56A-410F-96F0-89E1AE439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可爱装饰_画板 1 副本_画板 1 副本_画板 1 副本_画板 1 副本_画板 1 副本 4_画板 1 副本 4_画板 1 副本 4_画板 1 副本 6"/>
          <p:cNvPicPr/>
          <p:nvPr userDrawn="1">
            <p:custDataLst>
              <p:tags r:id="rId2"/>
            </p:custDataLst>
          </p:nvPr>
        </p:nvPicPr>
        <p:blipFill>
          <a:blip r:embed="rId1"/>
          <a:srcRect r="69768" b="83949"/>
          <a:stretch>
            <a:fillRect/>
          </a:stretch>
        </p:blipFill>
        <p:spPr>
          <a:xfrm>
            <a:off x="0" y="0"/>
            <a:ext cx="3796826" cy="1147130"/>
          </a:xfrm>
          <a:prstGeom prst="rect">
            <a:avLst/>
          </a:prstGeom>
        </p:spPr>
      </p:pic>
      <p:pic>
        <p:nvPicPr>
          <p:cNvPr id="2097155" name="图片 12" descr="可爱装饰_画板 1 副本_画板 1 副本_画板 1 副本_画板 1 副本_画板 1 副本 4_画板 1 副本 4_画板 1 副本 4_画板 1 副本 6"/>
          <p:cNvPicPr/>
          <p:nvPr userDrawn="1">
            <p:custDataLst>
              <p:tags r:id="rId3"/>
            </p:custDataLst>
          </p:nvPr>
        </p:nvPicPr>
        <p:blipFill>
          <a:blip r:embed="rId1"/>
          <a:srcRect l="5689" t="44528" r="3688"/>
          <a:stretch>
            <a:fillRect/>
          </a:stretch>
        </p:blipFill>
        <p:spPr>
          <a:xfrm>
            <a:off x="514835" y="3055810"/>
            <a:ext cx="11162330" cy="3801555"/>
          </a:xfrm>
          <a:prstGeom prst="rect">
            <a:avLst/>
          </a:prstGeom>
        </p:spPr>
      </p:pic>
      <p:pic>
        <p:nvPicPr>
          <p:cNvPr id="2097157" name="图片 14" descr="可爱装饰_画板 1 副本_画板 1 副本_画板 1 副本_画板 1 副本_画板 1 副本 4_画板 1 副本 4_画板 1 副本 4_画板 1 副本 6"/>
          <p:cNvPicPr/>
          <p:nvPr userDrawn="1">
            <p:custDataLst>
              <p:tags r:id="rId4"/>
            </p:custDataLst>
          </p:nvPr>
        </p:nvPicPr>
        <p:blipFill>
          <a:blip r:embed="rId1"/>
          <a:srcRect l="72758" b="77037"/>
          <a:stretch>
            <a:fillRect/>
          </a:stretch>
        </p:blipFill>
        <p:spPr>
          <a:xfrm>
            <a:off x="8838565" y="635"/>
            <a:ext cx="3353435" cy="1590341"/>
          </a:xfrm>
          <a:prstGeom prst="rect">
            <a:avLst/>
          </a:prstGeom>
        </p:spPr>
      </p:pic>
      <p:sp>
        <p:nvSpPr>
          <p:cNvPr id="1048662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694800" y="1476000"/>
            <a:ext cx="10800000" cy="1447200"/>
          </a:xfrm>
          <a:noFill/>
          <a:ln>
            <a:noFill/>
          </a:ln>
        </p:spPr>
        <p:txBody>
          <a:bodyPr vert="horz" wrap="square" lIns="101600" tIns="38100" rIns="63500" bIns="38100" rtlCol="0" anchor="ctr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5400" i="0" u="none" strike="noStrike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>
            <a:lvl1pPr>
              <a:defRPr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>
            <a:lvl1pPr>
              <a:defRPr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标题 6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可爱1目录_画板 1 副本 7"/>
          <p:cNvPicPr/>
          <p:nvPr userDrawn="1">
            <p:custDataLst>
              <p:tags r:id="rId2"/>
            </p:custDataLst>
          </p:nvPr>
        </p:nvPicPr>
        <p:blipFill>
          <a:blip r:embed="rId1"/>
          <a:srcRect r="81248" b="55368"/>
          <a:stretch>
            <a:fillRect/>
          </a:stretch>
        </p:blipFill>
        <p:spPr>
          <a:xfrm>
            <a:off x="3810" y="0"/>
            <a:ext cx="2542222" cy="3355446"/>
          </a:xfrm>
          <a:prstGeom prst="rect">
            <a:avLst/>
          </a:prstGeom>
        </p:spPr>
      </p:pic>
      <p:pic>
        <p:nvPicPr>
          <p:cNvPr id="2097161" name="图片 10" descr="可爱1目录_画板 1 副本 8_画板 1 副本 8_画板 1 副本 8_画板 1 副本 8"/>
          <p:cNvPicPr/>
          <p:nvPr userDrawn="1">
            <p:custDataLst>
              <p:tags r:id="rId4"/>
            </p:custDataLst>
          </p:nvPr>
        </p:nvPicPr>
        <p:blipFill>
          <a:blip r:embed="rId3"/>
          <a:srcRect l="35891" t="12043" r="3893" b="1891"/>
          <a:stretch>
            <a:fillRect/>
          </a:stretch>
        </p:blipFill>
        <p:spPr>
          <a:xfrm>
            <a:off x="4676260" y="838553"/>
            <a:ext cx="7512552" cy="6019447"/>
          </a:xfrm>
          <a:prstGeom prst="rect">
            <a:avLst/>
          </a:prstGeom>
        </p:spPr>
      </p:pic>
      <p:pic>
        <p:nvPicPr>
          <p:cNvPr id="2097163" name="图片 11" descr="可爱1目录_画板 1 副本 8_画板 1 副本 8_画板 1 副本 7"/>
          <p:cNvPicPr/>
          <p:nvPr userDrawn="1">
            <p:custDataLst>
              <p:tags r:id="rId6"/>
            </p:custDataLst>
          </p:nvPr>
        </p:nvPicPr>
        <p:blipFill>
          <a:blip r:embed="rId5"/>
          <a:srcRect l="49158" t="9942" r="8624" b="6966"/>
          <a:stretch>
            <a:fillRect/>
          </a:stretch>
        </p:blipFill>
        <p:spPr>
          <a:xfrm>
            <a:off x="6453505" y="838200"/>
            <a:ext cx="4867910" cy="5414010"/>
          </a:xfrm>
          <a:prstGeom prst="rect">
            <a:avLst/>
          </a:prstGeom>
        </p:spPr>
      </p:pic>
      <p:cxnSp>
        <p:nvCxnSpPr>
          <p:cNvPr id="3145729" name="直接连接符 12"/>
          <p:cNvCxnSpPr/>
          <p:nvPr userDrawn="1">
            <p:custDataLst>
              <p:tags r:id="rId7"/>
            </p:custDataLst>
          </p:nvPr>
        </p:nvCxnSpPr>
        <p:spPr>
          <a:xfrm>
            <a:off x="935990" y="2516522"/>
            <a:ext cx="2698115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3"/>
          <p:cNvCxnSpPr/>
          <p:nvPr userDrawn="1">
            <p:custDataLst>
              <p:tags r:id="rId8"/>
            </p:custDataLst>
          </p:nvPr>
        </p:nvCxnSpPr>
        <p:spPr>
          <a:xfrm>
            <a:off x="933450" y="2516522"/>
            <a:ext cx="504825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0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933450" y="1575435"/>
            <a:ext cx="2503805" cy="807720"/>
          </a:xfrm>
        </p:spPr>
        <p:txBody>
          <a:bodyPr wrap="square" anchor="b">
            <a:normAutofit/>
          </a:bodyPr>
          <a:lstStyle>
            <a:lvl1pPr marL="0" indent="0" algn="l">
              <a:buFont typeface="Arial" pitchFamily="34" charset="0"/>
              <a:buNone/>
              <a:defRPr sz="48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9" descr="可爱1章节_画板 1 副本 9"/>
          <p:cNvPicPr/>
          <p:nvPr userDrawn="1">
            <p:custDataLst>
              <p:tags r:id="rId2"/>
            </p:custDataLst>
          </p:nvPr>
        </p:nvPicPr>
        <p:blipFill>
          <a:blip r:embed="rId1"/>
          <a:srcRect l="60137" b="46116"/>
          <a:stretch>
            <a:fillRect/>
          </a:stretch>
        </p:blipFill>
        <p:spPr>
          <a:xfrm>
            <a:off x="6661130" y="0"/>
            <a:ext cx="5530870" cy="4371718"/>
          </a:xfrm>
          <a:prstGeom prst="rect">
            <a:avLst/>
          </a:prstGeom>
        </p:spPr>
      </p:pic>
      <p:pic>
        <p:nvPicPr>
          <p:cNvPr id="2097167" name="图片 10" descr="可爱1章节_画板 1 副本 9"/>
          <p:cNvPicPr/>
          <p:nvPr userDrawn="1">
            <p:custDataLst>
              <p:tags r:id="rId3"/>
            </p:custDataLst>
          </p:nvPr>
        </p:nvPicPr>
        <p:blipFill>
          <a:blip r:embed="rId1"/>
          <a:srcRect t="33421" r="53433"/>
          <a:stretch>
            <a:fillRect/>
          </a:stretch>
        </p:blipFill>
        <p:spPr>
          <a:xfrm>
            <a:off x="795" y="2764437"/>
            <a:ext cx="4994470" cy="4093551"/>
          </a:xfrm>
          <a:prstGeom prst="rect">
            <a:avLst/>
          </a:prstGeom>
        </p:spPr>
      </p:pic>
      <p:sp>
        <p:nvSpPr>
          <p:cNvPr id="1048688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4617085" y="2413000"/>
            <a:ext cx="5527040" cy="1769110"/>
          </a:xfrm>
          <a:noFill/>
          <a:ln>
            <a:noFill/>
          </a:ln>
        </p:spPr>
        <p:txBody>
          <a:bodyPr vert="horz" wrap="square" lIns="101600" tIns="38100" rIns="76200" bIns="38100" rtlCol="0" anchor="ctr" anchorCtr="0">
            <a:normAutofit/>
          </a:bodyPr>
          <a:lstStyle>
            <a:lvl1pPr marL="0" indent="0">
              <a:buFont typeface="Arial" pitchFamily="34" charset="0"/>
              <a:buNone/>
              <a:defRPr kumimoji="0" lang="zh-CN" altLang="en-US" sz="5400" i="0" u="none" strike="noStrike" cap="none" spc="80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marR="0" lvl="0" fontAlgn="auto">
              <a:lnSpc>
                <a:spcPct val="120000"/>
              </a:lnSpc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90" name="节编号 3"/>
          <p:cNvSpPr txBox="1"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81150" y="2365375"/>
            <a:ext cx="2457450" cy="1769110"/>
          </a:xfrm>
          <a:noFill/>
        </p:spPr>
        <p:txBody>
          <a:bodyPr wrap="none" lIns="0" tIns="0" rIns="0" bIns="0" rtlCol="0" anchor="ctr" anchorCtr="0">
            <a:noAutofit/>
          </a:bodyPr>
          <a:lstStyle>
            <a:lvl1pPr marL="0" marR="0" indent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en-US" sz="6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2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cxnSp>
        <p:nvCxnSpPr>
          <p:cNvPr id="3145733" name="直接连接符 11"/>
          <p:cNvCxnSpPr/>
          <p:nvPr userDrawn="1">
            <p:custDataLst>
              <p:tags r:id="rId9"/>
            </p:custDataLst>
          </p:nvPr>
        </p:nvCxnSpPr>
        <p:spPr>
          <a:xfrm flipH="1">
            <a:off x="4352521" y="2918497"/>
            <a:ext cx="0" cy="720000"/>
          </a:xfrm>
          <a:prstGeom prst="line">
            <a:avLst/>
          </a:prstGeom>
          <a:ln w="952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内容占位符 2"/>
          <p:cNvSpPr>
            <a:spLocks noGrp="1"/>
          </p:cNvSpPr>
          <p:nvPr>
            <p:ph sz="half" idx="1"/>
            <p:custDataLst>
              <p:tags r:id="rId1"/>
            </p:custDataLst>
          </p:nvPr>
        </p:nvSpPr>
        <p:spPr>
          <a:xfrm>
            <a:off x="694800" y="1233488"/>
            <a:ext cx="5181600" cy="4944112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313200" y="1233488"/>
            <a:ext cx="5181600" cy="4944112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8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4800" y="1233488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4800" y="1843272"/>
            <a:ext cx="5157787" cy="4128388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33488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843272"/>
            <a:ext cx="5183188" cy="4128388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24" name="标题 9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694800" y="360000"/>
            <a:ext cx="10800000" cy="720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32" name="标题 5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6913" y="360000"/>
            <a:ext cx="10798174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6912" y="1233488"/>
            <a:ext cx="10809287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56" name="标题 3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1" descr="可爱装饰_画板 1 副本_画板 1 副本_画板 1 副本_画板 1 副本_画板 1 副本 4_画板 1 副本 4_画板 1 副本 4_画板 1 副本 6"/>
          <p:cNvPicPr/>
          <p:nvPr userDrawn="1">
            <p:custDataLst>
              <p:tags r:id="rId2"/>
            </p:custDataLst>
          </p:nvPr>
        </p:nvPicPr>
        <p:blipFill>
          <a:blip r:embed="rId1"/>
          <a:srcRect r="69768" b="83949"/>
          <a:stretch>
            <a:fillRect/>
          </a:stretch>
        </p:blipFill>
        <p:spPr>
          <a:xfrm>
            <a:off x="0" y="0"/>
            <a:ext cx="3796826" cy="1147130"/>
          </a:xfrm>
          <a:prstGeom prst="rect">
            <a:avLst/>
          </a:prstGeom>
        </p:spPr>
      </p:pic>
      <p:pic>
        <p:nvPicPr>
          <p:cNvPr id="2097171" name="图片 12" descr="可爱装饰_画板 1 副本_画板 1 副本_画板 1 副本_画板 1 副本_画板 1 副本 4_画板 1 副本 4_画板 1 副本 4_画板 1 副本 6"/>
          <p:cNvPicPr/>
          <p:nvPr userDrawn="1">
            <p:custDataLst>
              <p:tags r:id="rId3"/>
            </p:custDataLst>
          </p:nvPr>
        </p:nvPicPr>
        <p:blipFill>
          <a:blip r:embed="rId1"/>
          <a:srcRect l="5689" t="44528" r="3688"/>
          <a:stretch>
            <a:fillRect/>
          </a:stretch>
        </p:blipFill>
        <p:spPr>
          <a:xfrm>
            <a:off x="514835" y="3055810"/>
            <a:ext cx="11162330" cy="3801555"/>
          </a:xfrm>
          <a:prstGeom prst="rect">
            <a:avLst/>
          </a:prstGeom>
        </p:spPr>
      </p:pic>
      <p:pic>
        <p:nvPicPr>
          <p:cNvPr id="2097173" name="图片 14" descr="可爱装饰_画板 1 副本_画板 1 副本_画板 1 副本_画板 1 副本_画板 1 副本 4_画板 1 副本 4_画板 1 副本 4_画板 1 副本 6"/>
          <p:cNvPicPr/>
          <p:nvPr userDrawn="1">
            <p:custDataLst>
              <p:tags r:id="rId4"/>
            </p:custDataLst>
          </p:nvPr>
        </p:nvPicPr>
        <p:blipFill>
          <a:blip r:embed="rId1"/>
          <a:srcRect l="72758" b="77037"/>
          <a:stretch>
            <a:fillRect/>
          </a:stretch>
        </p:blipFill>
        <p:spPr>
          <a:xfrm>
            <a:off x="8838565" y="635"/>
            <a:ext cx="3353435" cy="1590341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694800" y="1474264"/>
            <a:ext cx="10800000" cy="1445655"/>
          </a:xfrm>
          <a:noFill/>
        </p:spPr>
        <p:txBody>
          <a:bodyPr vert="horz" wrap="square" lIns="101600" tIns="38100" rIns="76200" bIns="38100" rtlCol="0" anchor="ctr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5000" i="0" u="none" strike="noStrike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tags" Target="../tags/tag68.xml" /><Relationship Id="rId14" Type="http://schemas.openxmlformats.org/officeDocument/2006/relationships/tags" Target="../tags/tag69.xml" /><Relationship Id="rId15" Type="http://schemas.openxmlformats.org/officeDocument/2006/relationships/tags" Target="../tags/tag70.xml" /><Relationship Id="rId16" Type="http://schemas.openxmlformats.org/officeDocument/2006/relationships/tags" Target="../tags/tag71.xml" /><Relationship Id="rId17" Type="http://schemas.openxmlformats.org/officeDocument/2006/relationships/tags" Target="../tags/tag7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0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2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94799" y="1233488"/>
            <a:ext cx="10811401" cy="4944112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94800" y="6356350"/>
            <a:ext cx="2743200" cy="365125"/>
          </a:xfrm>
          <a:prstGeom prst="rect">
            <a:avLst/>
          </a:prstGeom>
        </p:spPr>
        <p:txBody>
          <a:bodyPr vert="horz" wrap="non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wrap="none" lIns="0" tIns="0" rIns="0" bIns="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763000" y="6356350"/>
            <a:ext cx="2743200" cy="365125"/>
          </a:xfrm>
          <a:prstGeom prst="rect">
            <a:avLst/>
          </a:prstGeom>
        </p:spPr>
        <p:txBody>
          <a:bodyPr vert="horz" wrap="none" lIns="0" tIns="0" rIns="0" bIns="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0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2733" r:id="rId2"/>
    <p:sldLayoutId id="2147492734" r:id="rId3"/>
    <p:sldLayoutId id="2147492735" r:id="rId4"/>
    <p:sldLayoutId id="2147492736" r:id="rId5"/>
    <p:sldLayoutId id="2147492737" r:id="rId6"/>
    <p:sldLayoutId id="2147492738" r:id="rId7"/>
    <p:sldLayoutId id="2147492739" r:id="rId8"/>
    <p:sldLayoutId id="2147492740" r:id="rId9"/>
    <p:sldLayoutId id="2147492741" r:id="rId10"/>
    <p:sldLayoutId id="214749274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3.xml" /><Relationship Id="rId3" Type="http://schemas.openxmlformats.org/officeDocument/2006/relationships/tags" Target="../tags/tag7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0.xml" /><Relationship Id="rId11" Type="http://schemas.openxmlformats.org/officeDocument/2006/relationships/tags" Target="../tags/tag101.xml" /><Relationship Id="rId12" Type="http://schemas.openxmlformats.org/officeDocument/2006/relationships/tags" Target="../tags/tag102.xml" /><Relationship Id="rId13" Type="http://schemas.openxmlformats.org/officeDocument/2006/relationships/tags" Target="../tags/tag103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14" Type="http://schemas.openxmlformats.org/officeDocument/2006/relationships/tags" Target="../tags/tag132.xml" /><Relationship Id="rId15" Type="http://schemas.openxmlformats.org/officeDocument/2006/relationships/tags" Target="../tags/tag133.xml" /><Relationship Id="rId16" Type="http://schemas.openxmlformats.org/officeDocument/2006/relationships/tags" Target="../tags/tag134.xml" /><Relationship Id="rId17" Type="http://schemas.openxmlformats.org/officeDocument/2006/relationships/tags" Target="../tags/tag13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tags" Target="../tags/tag139.xml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18" Type="http://schemas.openxmlformats.org/officeDocument/2006/relationships/tags" Target="../tags/tag189.xml" /><Relationship Id="rId19" Type="http://schemas.openxmlformats.org/officeDocument/2006/relationships/tags" Target="../tags/tag190.xml" /><Relationship Id="rId2" Type="http://schemas.openxmlformats.org/officeDocument/2006/relationships/tags" Target="../tags/tag173.xml" /><Relationship Id="rId20" Type="http://schemas.openxmlformats.org/officeDocument/2006/relationships/tags" Target="../tags/tag191.xml" /><Relationship Id="rId21" Type="http://schemas.openxmlformats.org/officeDocument/2006/relationships/tags" Target="../tags/tag192.xml" /><Relationship Id="rId22" Type="http://schemas.openxmlformats.org/officeDocument/2006/relationships/tags" Target="../tags/tag193.xml" /><Relationship Id="rId23" Type="http://schemas.openxmlformats.org/officeDocument/2006/relationships/tags" Target="../tags/tag194.xml" /><Relationship Id="rId24" Type="http://schemas.openxmlformats.org/officeDocument/2006/relationships/tags" Target="../tags/tag195.xml" /><Relationship Id="rId25" Type="http://schemas.openxmlformats.org/officeDocument/2006/relationships/tags" Target="../tags/tag196.xml" /><Relationship Id="rId26" Type="http://schemas.openxmlformats.org/officeDocument/2006/relationships/tags" Target="../tags/tag197.xml" /><Relationship Id="rId27" Type="http://schemas.openxmlformats.org/officeDocument/2006/relationships/tags" Target="../tags/tag198.xml" /><Relationship Id="rId28" Type="http://schemas.openxmlformats.org/officeDocument/2006/relationships/tags" Target="../tags/tag199.xml" /><Relationship Id="rId29" Type="http://schemas.openxmlformats.org/officeDocument/2006/relationships/tags" Target="../tags/tag200.xml" /><Relationship Id="rId3" Type="http://schemas.openxmlformats.org/officeDocument/2006/relationships/tags" Target="../tags/tag174.xml" /><Relationship Id="rId30" Type="http://schemas.openxmlformats.org/officeDocument/2006/relationships/tags" Target="../tags/tag201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tags" Target="../tags/tag223.xml" /><Relationship Id="rId15" Type="http://schemas.openxmlformats.org/officeDocument/2006/relationships/tags" Target="../tags/tag224.xml" /><Relationship Id="rId16" Type="http://schemas.openxmlformats.org/officeDocument/2006/relationships/tags" Target="../tags/tag225.xml" /><Relationship Id="rId17" Type="http://schemas.openxmlformats.org/officeDocument/2006/relationships/tags" Target="../tags/tag226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2604004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694800" y="1476000"/>
            <a:ext cx="10800000" cy="1447200"/>
          </a:xfrm>
        </p:spPr>
        <p:txBody>
          <a:bodyPr/>
          <a:lstStyle/>
          <a:p>
            <a:r>
              <a:rPr lang="zh-CN" altLang="en-US"/>
              <a:t>学龄前儿童春季疫苗接种计划</a:t>
            </a:r>
            <a:endParaRPr lang="zh-CN" altLang="en-US"/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6" name="序号"/>
          <p:cNvSpPr txBox="1"/>
          <p:nvPr>
            <p:custDataLst>
              <p:tags r:id="rId3"/>
            </p:custDataLst>
          </p:nvPr>
        </p:nvSpPr>
        <p:spPr>
          <a:xfrm>
            <a:off x="575413" y="271144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00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01</a:t>
            </a:r>
            <a:endParaRPr lang="en-US" sz="2400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78" name="项标题"/>
          <p:cNvSpPr txBox="1"/>
          <p:nvPr>
            <p:custDataLst>
              <p:tags r:id="rId4"/>
            </p:custDataLst>
          </p:nvPr>
        </p:nvSpPr>
        <p:spPr>
          <a:xfrm>
            <a:off x="1366691" y="2711440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学龄前儿童疫苗接种的重要性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575413" y="3218237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00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02</a:t>
            </a:r>
            <a:endParaRPr lang="en-US" sz="2400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1366691" y="3218237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春季疫苗接种的安排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575413" y="3725034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00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03</a:t>
            </a:r>
            <a:endParaRPr lang="en-US" sz="2400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1366691" y="3725034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疫苗接种的注意事项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8" name="序号"/>
          <p:cNvSpPr txBox="1"/>
          <p:nvPr>
            <p:custDataLst>
              <p:tags r:id="rId9"/>
            </p:custDataLst>
          </p:nvPr>
        </p:nvSpPr>
        <p:spPr>
          <a:xfrm>
            <a:off x="575413" y="4231831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00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04</a:t>
            </a:r>
            <a:endParaRPr lang="en-US" sz="2400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0"/>
            </p:custDataLst>
          </p:nvPr>
        </p:nvSpPr>
        <p:spPr>
          <a:xfrm>
            <a:off x="1366691" y="423183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家长在疫苗接种中的责任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2" name="序号"/>
          <p:cNvSpPr txBox="1"/>
          <p:nvPr>
            <p:custDataLst>
              <p:tags r:id="rId11"/>
            </p:custDataLst>
          </p:nvPr>
        </p:nvSpPr>
        <p:spPr>
          <a:xfrm>
            <a:off x="575413" y="4738628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00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05</a:t>
            </a:r>
            <a:endParaRPr lang="en-US" sz="2400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2"/>
            </p:custDataLst>
          </p:nvPr>
        </p:nvSpPr>
        <p:spPr>
          <a:xfrm>
            <a:off x="1366691" y="4738628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疫苗接种的宣传与教育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575413" y="5245426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00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06</a:t>
            </a:r>
            <a:endParaRPr lang="en-US" sz="2400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4"/>
            </p:custDataLst>
          </p:nvPr>
        </p:nvSpPr>
        <p:spPr>
          <a:xfrm>
            <a:off x="1366691" y="5245426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总结与展望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/>
              <a:t>学龄前儿童疫苗接种的重要性</a:t>
            </a:r>
            <a:endParaRPr lang="zh-CN" altLang="en-US"/>
          </a:p>
        </p:txBody>
      </p:sp>
      <p:sp>
        <p:nvSpPr>
          <p:cNvPr id="10488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预防传染病</a:t>
            </a:r>
            <a:endParaRPr lang="zh-CN" altLang="en-US"/>
          </a:p>
        </p:txBody>
      </p:sp>
      <p:sp>
        <p:nvSpPr>
          <p:cNvPr id="1048866" name="矩形 38"/>
          <p:cNvSpPr/>
          <p:nvPr>
            <p:custDataLst>
              <p:tags r:id="rId2"/>
            </p:custDataLst>
          </p:nvPr>
        </p:nvSpPr>
        <p:spPr>
          <a:xfrm rot="204112">
            <a:off x="1357416" y="1233488"/>
            <a:ext cx="4206662" cy="219568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8" name="矩形 39"/>
          <p:cNvSpPr/>
          <p:nvPr>
            <p:custDataLst>
              <p:tags r:id="rId3"/>
            </p:custDataLst>
          </p:nvPr>
        </p:nvSpPr>
        <p:spPr>
          <a:xfrm>
            <a:off x="1362276" y="1234182"/>
            <a:ext cx="4206662" cy="219568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0" name="TextBox 2"/>
          <p:cNvSpPr txBox="1"/>
          <p:nvPr>
            <p:custDataLst>
              <p:tags r:id="rId4"/>
            </p:custDataLst>
          </p:nvPr>
        </p:nvSpPr>
        <p:spPr>
          <a:xfrm>
            <a:off x="1606010" y="1405699"/>
            <a:ext cx="3737249" cy="181307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学龄前儿童免疫系统尚未完全发育，容易感染传染病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872" name="矩形 100"/>
          <p:cNvSpPr/>
          <p:nvPr>
            <p:custDataLst>
              <p:tags r:id="rId5"/>
            </p:custDataLst>
          </p:nvPr>
        </p:nvSpPr>
        <p:spPr>
          <a:xfrm rot="204112">
            <a:off x="6631367" y="1233488"/>
            <a:ext cx="4206662" cy="219568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4" name="矩形 101"/>
          <p:cNvSpPr/>
          <p:nvPr>
            <p:custDataLst>
              <p:tags r:id="rId6"/>
            </p:custDataLst>
          </p:nvPr>
        </p:nvSpPr>
        <p:spPr>
          <a:xfrm>
            <a:off x="6636922" y="1234182"/>
            <a:ext cx="4206662" cy="21956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6" name="TextBox 2"/>
          <p:cNvSpPr txBox="1"/>
          <p:nvPr>
            <p:custDataLst>
              <p:tags r:id="rId7"/>
            </p:custDataLst>
          </p:nvPr>
        </p:nvSpPr>
        <p:spPr>
          <a:xfrm>
            <a:off x="6881350" y="1405699"/>
            <a:ext cx="3737249" cy="181307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疫苗接种可以有效预防儿童常见传染病，如麻疹、风疹、水痘等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878" name="矩形 122"/>
          <p:cNvSpPr/>
          <p:nvPr>
            <p:custDataLst>
              <p:tags r:id="rId8"/>
            </p:custDataLst>
          </p:nvPr>
        </p:nvSpPr>
        <p:spPr>
          <a:xfrm rot="204112">
            <a:off x="1357416" y="3981220"/>
            <a:ext cx="4206662" cy="219568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矩形 123"/>
          <p:cNvSpPr/>
          <p:nvPr>
            <p:custDataLst>
              <p:tags r:id="rId9"/>
            </p:custDataLst>
          </p:nvPr>
        </p:nvSpPr>
        <p:spPr>
          <a:xfrm>
            <a:off x="1362276" y="3981914"/>
            <a:ext cx="4206662" cy="219568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TextBox 2"/>
          <p:cNvSpPr txBox="1"/>
          <p:nvPr>
            <p:custDataLst>
              <p:tags r:id="rId10"/>
            </p:custDataLst>
          </p:nvPr>
        </p:nvSpPr>
        <p:spPr>
          <a:xfrm>
            <a:off x="1605316" y="4153431"/>
            <a:ext cx="3737249" cy="181307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疫苗接种对于保护儿童健康、维护社会公共卫生安全具有重要意义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884" name="矩形 89"/>
          <p:cNvSpPr/>
          <p:nvPr>
            <p:custDataLst>
              <p:tags r:id="rId11"/>
            </p:custDataLst>
          </p:nvPr>
        </p:nvSpPr>
        <p:spPr>
          <a:xfrm rot="204112">
            <a:off x="6631367" y="3981220"/>
            <a:ext cx="4206662" cy="219568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矩形 90"/>
          <p:cNvSpPr/>
          <p:nvPr>
            <p:custDataLst>
              <p:tags r:id="rId12"/>
            </p:custDataLst>
          </p:nvPr>
        </p:nvSpPr>
        <p:spPr>
          <a:xfrm>
            <a:off x="6636922" y="3981914"/>
            <a:ext cx="4206662" cy="219568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TextBox 2"/>
          <p:cNvSpPr txBox="1"/>
          <p:nvPr>
            <p:custDataLst>
              <p:tags r:id="rId13"/>
            </p:custDataLst>
          </p:nvPr>
        </p:nvSpPr>
        <p:spPr>
          <a:xfrm>
            <a:off x="6879961" y="4153431"/>
            <a:ext cx="3737249" cy="181307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及时接种疫苗是预防传染病的最有效手段之一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保障儿童健康</a:t>
            </a:r>
            <a:endParaRPr lang="zh-CN" altLang="en-US"/>
          </a:p>
        </p:txBody>
      </p:sp>
      <p:sp>
        <p:nvSpPr>
          <p:cNvPr id="1048924" name="对角圆角矩形 15"/>
          <p:cNvSpPr/>
          <p:nvPr>
            <p:custDataLst>
              <p:tags r:id="rId2"/>
            </p:custDataLst>
          </p:nvPr>
        </p:nvSpPr>
        <p:spPr>
          <a:xfrm>
            <a:off x="1328607" y="4041942"/>
            <a:ext cx="9543940" cy="8044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6" name="对角圆角矩形 16"/>
          <p:cNvSpPr/>
          <p:nvPr>
            <p:custDataLst>
              <p:tags r:id="rId3"/>
            </p:custDataLst>
          </p:nvPr>
        </p:nvSpPr>
        <p:spPr>
          <a:xfrm>
            <a:off x="1328607" y="3895857"/>
            <a:ext cx="580860" cy="55426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8" name="直角三角形 17"/>
          <p:cNvSpPr/>
          <p:nvPr>
            <p:custDataLst>
              <p:tags r:id="rId4"/>
            </p:custDataLst>
          </p:nvPr>
        </p:nvSpPr>
        <p:spPr>
          <a:xfrm>
            <a:off x="1909597" y="3896527"/>
            <a:ext cx="87516" cy="14585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0" name="文本框 27"/>
          <p:cNvSpPr txBox="1"/>
          <p:nvPr>
            <p:custDataLst>
              <p:tags r:id="rId5"/>
            </p:custDataLst>
          </p:nvPr>
        </p:nvSpPr>
        <p:spPr>
          <a:xfrm>
            <a:off x="1947124" y="4053334"/>
            <a:ext cx="8623226" cy="79056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促进儿童生长发育：健康的儿童更容易保持良好的身体状态，有利于其生长发育。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2" name="对角圆角矩形 52"/>
          <p:cNvSpPr/>
          <p:nvPr>
            <p:custDataLst>
              <p:tags r:id="rId6"/>
            </p:custDataLst>
          </p:nvPr>
        </p:nvSpPr>
        <p:spPr>
          <a:xfrm>
            <a:off x="1328607" y="1380243"/>
            <a:ext cx="9543940" cy="8044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4" name="对角圆角矩形 53"/>
          <p:cNvSpPr/>
          <p:nvPr>
            <p:custDataLst>
              <p:tags r:id="rId7"/>
            </p:custDataLst>
          </p:nvPr>
        </p:nvSpPr>
        <p:spPr>
          <a:xfrm>
            <a:off x="1328607" y="1233488"/>
            <a:ext cx="580860" cy="55426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6" name="直角三角形 54"/>
          <p:cNvSpPr/>
          <p:nvPr>
            <p:custDataLst>
              <p:tags r:id="rId8"/>
            </p:custDataLst>
          </p:nvPr>
        </p:nvSpPr>
        <p:spPr>
          <a:xfrm>
            <a:off x="1909597" y="1234158"/>
            <a:ext cx="87516" cy="14585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8" name="文本框 56"/>
          <p:cNvSpPr txBox="1"/>
          <p:nvPr>
            <p:custDataLst>
              <p:tags r:id="rId9"/>
            </p:custDataLst>
          </p:nvPr>
        </p:nvSpPr>
        <p:spPr>
          <a:xfrm>
            <a:off x="1947124" y="1383594"/>
            <a:ext cx="8623226" cy="79056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预防传染病：疫苗接种是预防传染病的有效手段，特别是针对一些高发疾病，如麻疹、流感等。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对角圆角矩形 5"/>
          <p:cNvSpPr/>
          <p:nvPr>
            <p:custDataLst>
              <p:tags r:id="rId10"/>
            </p:custDataLst>
          </p:nvPr>
        </p:nvSpPr>
        <p:spPr>
          <a:xfrm>
            <a:off x="1328607" y="2711093"/>
            <a:ext cx="9543940" cy="8044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2" name="对角圆角矩形 6"/>
          <p:cNvSpPr/>
          <p:nvPr>
            <p:custDataLst>
              <p:tags r:id="rId11"/>
            </p:custDataLst>
          </p:nvPr>
        </p:nvSpPr>
        <p:spPr>
          <a:xfrm>
            <a:off x="1328607" y="2564337"/>
            <a:ext cx="580860" cy="55426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4" name="直角三角形 7"/>
          <p:cNvSpPr/>
          <p:nvPr>
            <p:custDataLst>
              <p:tags r:id="rId12"/>
            </p:custDataLst>
          </p:nvPr>
        </p:nvSpPr>
        <p:spPr>
          <a:xfrm>
            <a:off x="1909597" y="2565678"/>
            <a:ext cx="87516" cy="14585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6" name="文本框 8"/>
          <p:cNvSpPr txBox="1"/>
          <p:nvPr>
            <p:custDataLst>
              <p:tags r:id="rId13"/>
            </p:custDataLst>
          </p:nvPr>
        </p:nvSpPr>
        <p:spPr>
          <a:xfrm>
            <a:off x="1947124" y="2722485"/>
            <a:ext cx="8623226" cy="79056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保障儿童健康：通过疫苗接种，可以降低儿童患病的可能性，减少因疾病带来的身体不适和心理压力。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对角圆角矩形 9"/>
          <p:cNvSpPr/>
          <p:nvPr>
            <p:custDataLst>
              <p:tags r:id="rId14"/>
            </p:custDataLst>
          </p:nvPr>
        </p:nvSpPr>
        <p:spPr>
          <a:xfrm>
            <a:off x="1328607" y="5373462"/>
            <a:ext cx="9543940" cy="8044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0" name="对角圆角矩形 10"/>
          <p:cNvSpPr/>
          <p:nvPr>
            <p:custDataLst>
              <p:tags r:id="rId15"/>
            </p:custDataLst>
          </p:nvPr>
        </p:nvSpPr>
        <p:spPr>
          <a:xfrm>
            <a:off x="1328607" y="5226706"/>
            <a:ext cx="580860" cy="55426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2" name="直角三角形 11"/>
          <p:cNvSpPr/>
          <p:nvPr>
            <p:custDataLst>
              <p:tags r:id="rId16"/>
            </p:custDataLst>
          </p:nvPr>
        </p:nvSpPr>
        <p:spPr>
          <a:xfrm>
            <a:off x="1909597" y="5227376"/>
            <a:ext cx="87516" cy="14585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4" name="文本框 12"/>
          <p:cNvSpPr txBox="1"/>
          <p:nvPr>
            <p:custDataLst>
              <p:tags r:id="rId17"/>
            </p:custDataLst>
          </p:nvPr>
        </p:nvSpPr>
        <p:spPr>
          <a:xfrm>
            <a:off x="1947124" y="5384183"/>
            <a:ext cx="8623226" cy="79056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维护社会稳定：儿童是社会的未来和希望，保障儿童的健康也有助于维护社会的稳定和健康发展。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维护社会稳定</a:t>
            </a:r>
            <a:endParaRPr lang="zh-CN" altLang="en-US"/>
          </a:p>
        </p:txBody>
      </p:sp>
      <p:sp>
        <p:nvSpPr>
          <p:cNvPr id="1048990" name="圆角矩形 5"/>
          <p:cNvSpPr/>
          <p:nvPr>
            <p:custDataLst>
              <p:tags r:id="rId2"/>
            </p:custDataLst>
          </p:nvPr>
        </p:nvSpPr>
        <p:spPr>
          <a:xfrm>
            <a:off x="717952" y="1418673"/>
            <a:ext cx="2516841" cy="4619423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圆角矩形 3"/>
          <p:cNvSpPr/>
          <p:nvPr>
            <p:custDataLst>
              <p:tags r:id="rId3"/>
            </p:custDataLst>
          </p:nvPr>
        </p:nvSpPr>
        <p:spPr>
          <a:xfrm>
            <a:off x="694799" y="1372992"/>
            <a:ext cx="2516841" cy="4619423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文本框 5"/>
          <p:cNvSpPr txBox="1"/>
          <p:nvPr>
            <p:custDataLst>
              <p:tags r:id="rId4"/>
            </p:custDataLst>
          </p:nvPr>
        </p:nvSpPr>
        <p:spPr>
          <a:xfrm>
            <a:off x="868763" y="1741570"/>
            <a:ext cx="2168288" cy="303748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预防传染病爆发：学龄前儿童疫苗接种可以有效预防传染病，降低医疗负担，维护社会稳定。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圆角矩形 16"/>
          <p:cNvSpPr/>
          <p:nvPr>
            <p:custDataLst>
              <p:tags r:id="rId5"/>
            </p:custDataLst>
          </p:nvPr>
        </p:nvSpPr>
        <p:spPr>
          <a:xfrm>
            <a:off x="875020" y="4956768"/>
            <a:ext cx="677707" cy="678333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8998" name="圆角矩形 12"/>
          <p:cNvSpPr/>
          <p:nvPr>
            <p:custDataLst>
              <p:tags r:id="rId6"/>
            </p:custDataLst>
          </p:nvPr>
        </p:nvSpPr>
        <p:spPr>
          <a:xfrm>
            <a:off x="3476965" y="1418673"/>
            <a:ext cx="2516841" cy="4619423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圆角矩形 13"/>
          <p:cNvSpPr/>
          <p:nvPr>
            <p:custDataLst>
              <p:tags r:id="rId7"/>
            </p:custDataLst>
          </p:nvPr>
        </p:nvSpPr>
        <p:spPr>
          <a:xfrm>
            <a:off x="3448180" y="1372992"/>
            <a:ext cx="2516841" cy="4619423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圆角矩形 15"/>
          <p:cNvSpPr/>
          <p:nvPr>
            <p:custDataLst>
              <p:tags r:id="rId8"/>
            </p:custDataLst>
          </p:nvPr>
        </p:nvSpPr>
        <p:spPr>
          <a:xfrm>
            <a:off x="3677837" y="4961774"/>
            <a:ext cx="677707" cy="678333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004" name="文本框 10"/>
          <p:cNvSpPr txBox="1"/>
          <p:nvPr>
            <p:custDataLst>
              <p:tags r:id="rId9"/>
            </p:custDataLst>
          </p:nvPr>
        </p:nvSpPr>
        <p:spPr>
          <a:xfrm>
            <a:off x="3623395" y="1746576"/>
            <a:ext cx="2167036" cy="3037480"/>
          </a:xfrm>
          <a:prstGeom prst="rect">
            <a:avLst/>
          </a:prstGeom>
          <a:noFill/>
        </p:spPr>
        <p:txBody>
          <a:bodyPr wrap="square" rtlCol="0" anchor="t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保障儿童健康：疫苗接种是保障学龄前儿童健康成长的重要措施，能够降低儿童患病风险，减少因病致贫的现象。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圆角矩形 5"/>
          <p:cNvSpPr/>
          <p:nvPr>
            <p:custDataLst>
              <p:tags r:id="rId10"/>
            </p:custDataLst>
          </p:nvPr>
        </p:nvSpPr>
        <p:spPr>
          <a:xfrm>
            <a:off x="6230347" y="1418673"/>
            <a:ext cx="2516841" cy="4619423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圆角矩形 3"/>
          <p:cNvSpPr/>
          <p:nvPr>
            <p:custDataLst>
              <p:tags r:id="rId11"/>
            </p:custDataLst>
          </p:nvPr>
        </p:nvSpPr>
        <p:spPr>
          <a:xfrm>
            <a:off x="6207193" y="1372992"/>
            <a:ext cx="2516841" cy="4619423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文本框 23"/>
          <p:cNvSpPr txBox="1"/>
          <p:nvPr>
            <p:custDataLst>
              <p:tags r:id="rId12"/>
            </p:custDataLst>
          </p:nvPr>
        </p:nvSpPr>
        <p:spPr>
          <a:xfrm>
            <a:off x="6381157" y="1741570"/>
            <a:ext cx="2168288" cy="3037480"/>
          </a:xfrm>
          <a:prstGeom prst="rect">
            <a:avLst/>
          </a:prstGeom>
          <a:noFill/>
        </p:spPr>
        <p:txBody>
          <a:bodyPr wrap="square" rtlCol="0" anchor="t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促进家庭和谐：学龄前儿童疫苗接种计划的实施，有助于家庭成员的相互理解和支持，共同为孩子的健康保驾护航。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圆角矩形 16"/>
          <p:cNvSpPr/>
          <p:nvPr>
            <p:custDataLst>
              <p:tags r:id="rId13"/>
            </p:custDataLst>
          </p:nvPr>
        </p:nvSpPr>
        <p:spPr>
          <a:xfrm>
            <a:off x="6387415" y="4956768"/>
            <a:ext cx="677707" cy="678333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014" name="圆角矩形 12"/>
          <p:cNvSpPr/>
          <p:nvPr>
            <p:custDataLst>
              <p:tags r:id="rId14"/>
            </p:custDataLst>
          </p:nvPr>
        </p:nvSpPr>
        <p:spPr>
          <a:xfrm>
            <a:off x="8989360" y="1418673"/>
            <a:ext cx="2516841" cy="4619423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圆角矩形 13"/>
          <p:cNvSpPr/>
          <p:nvPr>
            <p:custDataLst>
              <p:tags r:id="rId15"/>
            </p:custDataLst>
          </p:nvPr>
        </p:nvSpPr>
        <p:spPr>
          <a:xfrm>
            <a:off x="8960574" y="1372992"/>
            <a:ext cx="2516841" cy="4619423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圆角矩形 15"/>
          <p:cNvSpPr/>
          <p:nvPr>
            <p:custDataLst>
              <p:tags r:id="rId16"/>
            </p:custDataLst>
          </p:nvPr>
        </p:nvSpPr>
        <p:spPr>
          <a:xfrm>
            <a:off x="9190231" y="4961774"/>
            <a:ext cx="677707" cy="678333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020" name="文本框 32"/>
          <p:cNvSpPr txBox="1"/>
          <p:nvPr>
            <p:custDataLst>
              <p:tags r:id="rId17"/>
            </p:custDataLst>
          </p:nvPr>
        </p:nvSpPr>
        <p:spPr>
          <a:xfrm>
            <a:off x="9135789" y="1746576"/>
            <a:ext cx="2167036" cy="3037480"/>
          </a:xfrm>
          <a:prstGeom prst="rect">
            <a:avLst/>
          </a:prstGeom>
          <a:noFill/>
        </p:spPr>
        <p:txBody>
          <a:bodyPr wrap="square" rtlCol="0" anchor="t" anchorCtr="0">
            <a:normAutofit fontScale="7565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提升社会福祉：学龄前儿童疫苗接种计划的落实，有助于提升社会整体健康水平，降低社会医疗成本，增加社会福祉。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9259"/>
          </a:bodyPr>
          <a:lstStyle/>
          <a:p>
            <a:r>
              <a:rPr lang="zh-CN" altLang="en-US"/>
              <a:t>春季疫苗接种的安排</a:t>
            </a:r>
            <a:endParaRPr lang="zh-CN" altLang="en-US"/>
          </a:p>
        </p:txBody>
      </p:sp>
      <p:sp>
        <p:nvSpPr>
          <p:cNvPr id="10490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接种时间</a:t>
            </a:r>
            <a:endParaRPr lang="zh-CN" altLang="en-US"/>
          </a:p>
        </p:txBody>
      </p:sp>
      <p:sp>
        <p:nvSpPr>
          <p:cNvPr id="104909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1510" y="1483829"/>
            <a:ext cx="843309" cy="2453849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2353" y="4217470"/>
            <a:ext cx="801682" cy="220193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任意多边形 18"/>
          <p:cNvSpPr/>
          <p:nvPr>
            <p:custDataLst>
              <p:tags r:id="rId4"/>
            </p:custDataLst>
          </p:nvPr>
        </p:nvSpPr>
        <p:spPr>
          <a:xfrm>
            <a:off x="6441889" y="2285983"/>
            <a:ext cx="2201933" cy="332299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任意多边形 19"/>
          <p:cNvSpPr/>
          <p:nvPr>
            <p:custDataLst>
              <p:tags r:id="rId5"/>
            </p:custDataLst>
          </p:nvPr>
        </p:nvSpPr>
        <p:spPr>
          <a:xfrm flipV="1">
            <a:off x="6316197" y="1655629"/>
            <a:ext cx="2453849" cy="117919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9480" y="1484460"/>
            <a:ext cx="843309" cy="245241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1587" y="4217470"/>
            <a:ext cx="801682" cy="220193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任意多边形 4"/>
          <p:cNvSpPr/>
          <p:nvPr>
            <p:custDataLst>
              <p:tags r:id="rId8"/>
            </p:custDataLst>
          </p:nvPr>
        </p:nvSpPr>
        <p:spPr>
          <a:xfrm>
            <a:off x="821123" y="2285983"/>
            <a:ext cx="2201933" cy="332299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任意多边形 5"/>
          <p:cNvSpPr/>
          <p:nvPr>
            <p:custDataLst>
              <p:tags r:id="rId9"/>
            </p:custDataLst>
          </p:nvPr>
        </p:nvSpPr>
        <p:spPr>
          <a:xfrm flipV="1">
            <a:off x="694799" y="1655629"/>
            <a:ext cx="2452414" cy="117919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1123" y="2985184"/>
            <a:ext cx="2201933" cy="198390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3-5月为最佳接种时间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41889" y="2985184"/>
            <a:ext cx="2201933" cy="198390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避免在疾病流行期间接种疫苗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82815" y="1497093"/>
            <a:ext cx="843309" cy="245241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4290" y="4230103"/>
            <a:ext cx="801682" cy="220193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任意多边形 11"/>
          <p:cNvSpPr/>
          <p:nvPr>
            <p:custDataLst>
              <p:tags r:id="rId14"/>
            </p:custDataLst>
          </p:nvPr>
        </p:nvSpPr>
        <p:spPr>
          <a:xfrm>
            <a:off x="3703826" y="2297984"/>
            <a:ext cx="2201933" cy="332299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任意多边形 12"/>
          <p:cNvSpPr/>
          <p:nvPr>
            <p:custDataLst>
              <p:tags r:id="rId15"/>
            </p:custDataLst>
          </p:nvPr>
        </p:nvSpPr>
        <p:spPr>
          <a:xfrm flipV="1">
            <a:off x="3578134" y="1668893"/>
            <a:ext cx="2452414" cy="117919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8941" y="1521726"/>
            <a:ext cx="843309" cy="245241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80416" y="4253472"/>
            <a:ext cx="801682" cy="220336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任意多边形 25"/>
          <p:cNvSpPr/>
          <p:nvPr>
            <p:custDataLst>
              <p:tags r:id="rId18"/>
            </p:custDataLst>
          </p:nvPr>
        </p:nvSpPr>
        <p:spPr>
          <a:xfrm>
            <a:off x="9179320" y="2322617"/>
            <a:ext cx="2203368" cy="332299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任意多边形 26"/>
          <p:cNvSpPr/>
          <p:nvPr>
            <p:custDataLst>
              <p:tags r:id="rId19"/>
            </p:custDataLst>
          </p:nvPr>
        </p:nvSpPr>
        <p:spPr>
          <a:xfrm flipV="1">
            <a:off x="9054260" y="1693526"/>
            <a:ext cx="2452414" cy="117919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9952" y="3021818"/>
            <a:ext cx="2201933" cy="198390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接种后需观察30分钟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3826" y="2997185"/>
            <a:ext cx="2201933" cy="198390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按照医生建议的时间表进行接种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接种地点</a:t>
            </a:r>
            <a:endParaRPr lang="zh-CN" altLang="en-US"/>
          </a:p>
        </p:txBody>
      </p:sp>
      <p:sp>
        <p:nvSpPr>
          <p:cNvPr id="1049166" name="弧形 58"/>
          <p:cNvSpPr/>
          <p:nvPr>
            <p:custDataLst>
              <p:tags r:id="rId2"/>
            </p:custDataLst>
          </p:nvPr>
        </p:nvSpPr>
        <p:spPr>
          <a:xfrm>
            <a:off x="8086239" y="1995563"/>
            <a:ext cx="3420753" cy="3420753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弧形 57"/>
          <p:cNvSpPr/>
          <p:nvPr>
            <p:custDataLst>
              <p:tags r:id="rId3"/>
            </p:custDataLst>
          </p:nvPr>
        </p:nvSpPr>
        <p:spPr>
          <a:xfrm>
            <a:off x="694799" y="1995563"/>
            <a:ext cx="3420753" cy="3420753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椭圆 22"/>
          <p:cNvSpPr/>
          <p:nvPr>
            <p:custDataLst>
              <p:tags r:id="rId4"/>
            </p:custDataLst>
          </p:nvPr>
        </p:nvSpPr>
        <p:spPr>
          <a:xfrm>
            <a:off x="8422507" y="2267165"/>
            <a:ext cx="2876758" cy="2876758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椭圆 23"/>
          <p:cNvSpPr/>
          <p:nvPr>
            <p:custDataLst>
              <p:tags r:id="rId5"/>
            </p:custDataLst>
          </p:nvPr>
        </p:nvSpPr>
        <p:spPr>
          <a:xfrm>
            <a:off x="8803119" y="2324441"/>
            <a:ext cx="388356" cy="38835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正文"/>
          <p:cNvSpPr txBox="1"/>
          <p:nvPr>
            <p:custDataLst>
              <p:tags r:id="rId6"/>
            </p:custDataLst>
          </p:nvPr>
        </p:nvSpPr>
        <p:spPr>
          <a:xfrm>
            <a:off x="8868710" y="3097674"/>
            <a:ext cx="1984180" cy="13648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私立儿科诊所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76" name="椭圆 24"/>
          <p:cNvSpPr/>
          <p:nvPr>
            <p:custDataLst>
              <p:tags r:id="rId7"/>
            </p:custDataLst>
          </p:nvPr>
        </p:nvSpPr>
        <p:spPr>
          <a:xfrm>
            <a:off x="6025209" y="2267165"/>
            <a:ext cx="2876758" cy="2876758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椭圆 25"/>
          <p:cNvSpPr/>
          <p:nvPr>
            <p:custDataLst>
              <p:tags r:id="rId8"/>
            </p:custDataLst>
          </p:nvPr>
        </p:nvSpPr>
        <p:spPr>
          <a:xfrm>
            <a:off x="6404897" y="2324441"/>
            <a:ext cx="388356" cy="38835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正文"/>
          <p:cNvSpPr txBox="1"/>
          <p:nvPr>
            <p:custDataLst>
              <p:tags r:id="rId9"/>
            </p:custDataLst>
          </p:nvPr>
        </p:nvSpPr>
        <p:spPr>
          <a:xfrm>
            <a:off x="6471411" y="3097674"/>
            <a:ext cx="1984180" cy="13648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大型综合医院儿科门诊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椭圆 7"/>
          <p:cNvSpPr/>
          <p:nvPr>
            <p:custDataLst>
              <p:tags r:id="rId10"/>
            </p:custDataLst>
          </p:nvPr>
        </p:nvSpPr>
        <p:spPr>
          <a:xfrm>
            <a:off x="3627910" y="2267165"/>
            <a:ext cx="2876758" cy="2876758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椭圆 9"/>
          <p:cNvSpPr/>
          <p:nvPr>
            <p:custDataLst>
              <p:tags r:id="rId11"/>
            </p:custDataLst>
          </p:nvPr>
        </p:nvSpPr>
        <p:spPr>
          <a:xfrm>
            <a:off x="4007598" y="2324441"/>
            <a:ext cx="388356" cy="38835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正文"/>
          <p:cNvSpPr txBox="1"/>
          <p:nvPr>
            <p:custDataLst>
              <p:tags r:id="rId12"/>
            </p:custDataLst>
          </p:nvPr>
        </p:nvSpPr>
        <p:spPr>
          <a:xfrm>
            <a:off x="4074113" y="3097674"/>
            <a:ext cx="1984180" cy="13648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儿童医院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88" name="椭圆 5"/>
          <p:cNvSpPr/>
          <p:nvPr>
            <p:custDataLst>
              <p:tags r:id="rId13"/>
            </p:custDataLst>
          </p:nvPr>
        </p:nvSpPr>
        <p:spPr>
          <a:xfrm>
            <a:off x="958086" y="2267165"/>
            <a:ext cx="2876758" cy="2876758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椭圆 4"/>
          <p:cNvSpPr/>
          <p:nvPr>
            <p:custDataLst>
              <p:tags r:id="rId14"/>
            </p:custDataLst>
          </p:nvPr>
        </p:nvSpPr>
        <p:spPr>
          <a:xfrm>
            <a:off x="1337774" y="2324441"/>
            <a:ext cx="388356" cy="38835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正文"/>
          <p:cNvSpPr txBox="1"/>
          <p:nvPr>
            <p:custDataLst>
              <p:tags r:id="rId15"/>
            </p:custDataLst>
          </p:nvPr>
        </p:nvSpPr>
        <p:spPr>
          <a:xfrm>
            <a:off x="1404289" y="3097674"/>
            <a:ext cx="1984180" cy="13648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社区卫生服务中心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接种对象</a:t>
            </a:r>
            <a:endParaRPr lang="zh-CN" altLang="en-US"/>
          </a:p>
        </p:txBody>
      </p:sp>
      <p:sp>
        <p:nvSpPr>
          <p:cNvPr id="1049228" name="椭圆 262"/>
          <p:cNvSpPr/>
          <p:nvPr>
            <p:custDataLst>
              <p:tags r:id="rId2"/>
            </p:custDataLst>
          </p:nvPr>
        </p:nvSpPr>
        <p:spPr>
          <a:xfrm>
            <a:off x="2474583" y="3954186"/>
            <a:ext cx="7251330" cy="189711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0" name="椭圆 263"/>
          <p:cNvSpPr/>
          <p:nvPr>
            <p:custDataLst>
              <p:tags r:id="rId3"/>
            </p:custDataLst>
          </p:nvPr>
        </p:nvSpPr>
        <p:spPr>
          <a:xfrm>
            <a:off x="3314554" y="4033416"/>
            <a:ext cx="5497848" cy="1629174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2" name="椭圆 264"/>
          <p:cNvSpPr/>
          <p:nvPr>
            <p:custDataLst>
              <p:tags r:id="rId4"/>
            </p:custDataLst>
          </p:nvPr>
        </p:nvSpPr>
        <p:spPr>
          <a:xfrm>
            <a:off x="4101060" y="4266598"/>
            <a:ext cx="3923949" cy="116278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4" name="椭圆 265"/>
          <p:cNvSpPr/>
          <p:nvPr>
            <p:custDataLst>
              <p:tags r:id="rId5"/>
            </p:custDataLst>
          </p:nvPr>
        </p:nvSpPr>
        <p:spPr>
          <a:xfrm>
            <a:off x="4765822" y="4463708"/>
            <a:ext cx="2594179" cy="76873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6" name="椭圆 266"/>
          <p:cNvSpPr/>
          <p:nvPr>
            <p:custDataLst>
              <p:tags r:id="rId6"/>
            </p:custDataLst>
          </p:nvPr>
        </p:nvSpPr>
        <p:spPr>
          <a:xfrm>
            <a:off x="5447332" y="4665326"/>
            <a:ext cx="1492184" cy="442179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3555" y="4591893"/>
            <a:ext cx="0" cy="83527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8" name="椭圆 268"/>
          <p:cNvSpPr/>
          <p:nvPr>
            <p:custDataLst>
              <p:tags r:id="rId8"/>
            </p:custDataLst>
          </p:nvPr>
        </p:nvSpPr>
        <p:spPr>
          <a:xfrm flipV="1">
            <a:off x="2833375" y="4408311"/>
            <a:ext cx="172360" cy="172353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0" name="椭圆 269"/>
          <p:cNvSpPr/>
          <p:nvPr>
            <p:custDataLst>
              <p:tags r:id="rId9"/>
            </p:custDataLst>
          </p:nvPr>
        </p:nvSpPr>
        <p:spPr>
          <a:xfrm flipV="1">
            <a:off x="2874600" y="4450181"/>
            <a:ext cx="89305" cy="89301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2" name="椭圆 270"/>
          <p:cNvSpPr/>
          <p:nvPr>
            <p:custDataLst>
              <p:tags r:id="rId10"/>
            </p:custDataLst>
          </p:nvPr>
        </p:nvSpPr>
        <p:spPr>
          <a:xfrm flipV="1">
            <a:off x="7770135" y="3605701"/>
            <a:ext cx="103759" cy="10375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22311" y="3719071"/>
            <a:ext cx="0" cy="189711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4" name="椭圆 272"/>
          <p:cNvSpPr/>
          <p:nvPr>
            <p:custDataLst>
              <p:tags r:id="rId12"/>
            </p:custDataLst>
          </p:nvPr>
        </p:nvSpPr>
        <p:spPr>
          <a:xfrm flipV="1">
            <a:off x="4047596" y="3482024"/>
            <a:ext cx="382052" cy="38204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7620" y="3895568"/>
            <a:ext cx="0" cy="10024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23409" y="3587665"/>
            <a:ext cx="0" cy="83527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6" name="椭圆 275"/>
          <p:cNvSpPr/>
          <p:nvPr>
            <p:custDataLst>
              <p:tags r:id="rId15"/>
            </p:custDataLst>
          </p:nvPr>
        </p:nvSpPr>
        <p:spPr>
          <a:xfrm flipV="1">
            <a:off x="7033228" y="3404082"/>
            <a:ext cx="172360" cy="172353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8" name="椭圆 276"/>
          <p:cNvSpPr/>
          <p:nvPr>
            <p:custDataLst>
              <p:tags r:id="rId16"/>
            </p:custDataLst>
          </p:nvPr>
        </p:nvSpPr>
        <p:spPr>
          <a:xfrm flipV="1">
            <a:off x="7074453" y="3445952"/>
            <a:ext cx="89305" cy="89301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0" name="椭圆 277"/>
          <p:cNvSpPr/>
          <p:nvPr>
            <p:custDataLst>
              <p:tags r:id="rId17"/>
            </p:custDataLst>
          </p:nvPr>
        </p:nvSpPr>
        <p:spPr>
          <a:xfrm flipV="1">
            <a:off x="3799598" y="4252427"/>
            <a:ext cx="103759" cy="10375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51775" y="4365797"/>
            <a:ext cx="0" cy="109695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2" name="椭圆 279"/>
          <p:cNvSpPr/>
          <p:nvPr>
            <p:custDataLst>
              <p:tags r:id="rId19"/>
            </p:custDataLst>
          </p:nvPr>
        </p:nvSpPr>
        <p:spPr>
          <a:xfrm flipV="1">
            <a:off x="8501888" y="4484965"/>
            <a:ext cx="260241" cy="26023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30718" y="4773544"/>
            <a:ext cx="0" cy="40696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4" name="椭圆 281"/>
          <p:cNvSpPr/>
          <p:nvPr>
            <p:custDataLst>
              <p:tags r:id="rId21"/>
            </p:custDataLst>
          </p:nvPr>
        </p:nvSpPr>
        <p:spPr>
          <a:xfrm flipV="1">
            <a:off x="4973238" y="4792224"/>
            <a:ext cx="322357" cy="322345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31699" y="5165830"/>
            <a:ext cx="0" cy="71210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6" name="图形 15"/>
          <p:cNvSpPr/>
          <p:nvPr>
            <p:custDataLst>
              <p:tags r:id="rId23"/>
            </p:custDataLst>
          </p:nvPr>
        </p:nvSpPr>
        <p:spPr>
          <a:xfrm>
            <a:off x="5039586" y="4861148"/>
            <a:ext cx="184324" cy="179605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8" name="图形 19"/>
          <p:cNvSpPr/>
          <p:nvPr>
            <p:custDataLst>
              <p:tags r:id="rId24"/>
            </p:custDataLst>
          </p:nvPr>
        </p:nvSpPr>
        <p:spPr>
          <a:xfrm>
            <a:off x="8568880" y="4557754"/>
            <a:ext cx="126235" cy="11367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0" name="图形 27"/>
          <p:cNvSpPr/>
          <p:nvPr>
            <p:custDataLst>
              <p:tags r:id="rId25"/>
            </p:custDataLst>
          </p:nvPr>
        </p:nvSpPr>
        <p:spPr>
          <a:xfrm>
            <a:off x="4149372" y="3604413"/>
            <a:ext cx="178516" cy="137298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2" name="任意多边形: 形状 286"/>
          <p:cNvSpPr/>
          <p:nvPr>
            <p:custDataLst>
              <p:tags r:id="rId26"/>
            </p:custDataLst>
          </p:nvPr>
        </p:nvSpPr>
        <p:spPr>
          <a:xfrm>
            <a:off x="5438314" y="3554169"/>
            <a:ext cx="1323832" cy="132383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4" name="正文"/>
          <p:cNvSpPr txBox="1"/>
          <p:nvPr>
            <p:custDataLst>
              <p:tags r:id="rId27"/>
            </p:custDataLst>
          </p:nvPr>
        </p:nvSpPr>
        <p:spPr>
          <a:xfrm>
            <a:off x="694799" y="3625670"/>
            <a:ext cx="2127052" cy="79724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学龄前儿童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正文"/>
          <p:cNvSpPr txBox="1"/>
          <p:nvPr>
            <p:custDataLst>
              <p:tags r:id="rId28"/>
            </p:custDataLst>
          </p:nvPr>
        </p:nvSpPr>
        <p:spPr>
          <a:xfrm>
            <a:off x="9379219" y="3625670"/>
            <a:ext cx="2127052" cy="79724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家长同意并陪同接种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正文"/>
          <p:cNvSpPr txBox="1"/>
          <p:nvPr>
            <p:custDataLst>
              <p:tags r:id="rId29"/>
            </p:custDataLst>
          </p:nvPr>
        </p:nvSpPr>
        <p:spPr>
          <a:xfrm>
            <a:off x="7057061" y="1532829"/>
            <a:ext cx="2127052" cy="79724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健康状况良好，无疾病症状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正文"/>
          <p:cNvSpPr txBox="1"/>
          <p:nvPr>
            <p:custDataLst>
              <p:tags r:id="rId30"/>
            </p:custDataLst>
          </p:nvPr>
        </p:nvSpPr>
        <p:spPr>
          <a:xfrm>
            <a:off x="3016957" y="1532829"/>
            <a:ext cx="2127052" cy="79724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按照年龄段划分，分批接种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疫苗种类及剂次</a:t>
            </a:r>
            <a:endParaRPr lang="zh-CN" altLang="en-US"/>
          </a:p>
        </p:txBody>
      </p:sp>
      <p:sp>
        <p:nvSpPr>
          <p:cNvPr id="1049306" name="任意多边形: 形状 47"/>
          <p:cNvSpPr/>
          <p:nvPr>
            <p:custDataLst>
              <p:tags r:id="rId2"/>
            </p:custDataLst>
          </p:nvPr>
        </p:nvSpPr>
        <p:spPr>
          <a:xfrm rot="10800000">
            <a:off x="822559" y="1923789"/>
            <a:ext cx="5026398" cy="3564408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08" name="矩形 48"/>
          <p:cNvSpPr/>
          <p:nvPr>
            <p:custDataLst>
              <p:tags r:id="rId3"/>
            </p:custDataLst>
          </p:nvPr>
        </p:nvSpPr>
        <p:spPr>
          <a:xfrm>
            <a:off x="694799" y="2437962"/>
            <a:ext cx="255431" cy="25739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文本框 52"/>
          <p:cNvSpPr txBox="1"/>
          <p:nvPr>
            <p:custDataLst>
              <p:tags r:id="rId4"/>
            </p:custDataLst>
          </p:nvPr>
        </p:nvSpPr>
        <p:spPr>
          <a:xfrm>
            <a:off x="1186426" y="2226280"/>
            <a:ext cx="4341516" cy="24034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3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疫苗种类：包括百白破疫苗、脊灰疫苗、麻疹疫苗等</a:t>
            </a:r>
            <a:endParaRPr lang="zh-CN" altLang="en-US" sz="3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12" name="任意多边形: 形状 19"/>
          <p:cNvSpPr/>
          <p:nvPr>
            <p:custDataLst>
              <p:tags r:id="rId5"/>
            </p:custDataLst>
          </p:nvPr>
        </p:nvSpPr>
        <p:spPr>
          <a:xfrm rot="10800000">
            <a:off x="6479710" y="1923789"/>
            <a:ext cx="5026398" cy="3564408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矩形 20"/>
          <p:cNvSpPr/>
          <p:nvPr>
            <p:custDataLst>
              <p:tags r:id="rId6"/>
            </p:custDataLst>
          </p:nvPr>
        </p:nvSpPr>
        <p:spPr>
          <a:xfrm>
            <a:off x="6351949" y="2437962"/>
            <a:ext cx="255431" cy="25739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文本框 3"/>
          <p:cNvSpPr txBox="1"/>
          <p:nvPr>
            <p:custDataLst>
              <p:tags r:id="rId7"/>
            </p:custDataLst>
          </p:nvPr>
        </p:nvSpPr>
        <p:spPr>
          <a:xfrm>
            <a:off x="6843576" y="2226280"/>
            <a:ext cx="4341516" cy="24034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3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剂次安排：按照国家免疫规划程序，儿童需要在不同年龄段接种多种剂次的疫苗</a:t>
            </a:r>
            <a:endParaRPr lang="zh-CN" altLang="en-US" sz="3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9259"/>
          </a:bodyPr>
          <a:lstStyle/>
          <a:p>
            <a:r>
              <a:rPr lang="zh-CN" altLang="en-US"/>
              <a:t>疫苗接种的注意事项</a:t>
            </a:r>
            <a:endParaRPr lang="zh-CN" altLang="en-US"/>
          </a:p>
        </p:txBody>
      </p:sp>
      <p:sp>
        <p:nvSpPr>
          <p:cNvPr id="10493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8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接种前的准备</a:t>
            </a:r>
            <a:endParaRPr lang="zh-CN" altLang="en-US"/>
          </a:p>
        </p:txBody>
      </p:sp>
      <p:sp>
        <p:nvSpPr>
          <p:cNvPr id="1049388" name="圆角矩形 5"/>
          <p:cNvSpPr/>
          <p:nvPr>
            <p:custDataLst>
              <p:tags r:id="rId2"/>
            </p:custDataLst>
          </p:nvPr>
        </p:nvSpPr>
        <p:spPr>
          <a:xfrm>
            <a:off x="717952" y="1418673"/>
            <a:ext cx="2516841" cy="4619423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圆角矩形 3"/>
          <p:cNvSpPr/>
          <p:nvPr>
            <p:custDataLst>
              <p:tags r:id="rId3"/>
            </p:custDataLst>
          </p:nvPr>
        </p:nvSpPr>
        <p:spPr>
          <a:xfrm>
            <a:off x="694799" y="1372992"/>
            <a:ext cx="2516841" cy="4619423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文本框 5"/>
          <p:cNvSpPr txBox="1"/>
          <p:nvPr>
            <p:custDataLst>
              <p:tags r:id="rId4"/>
            </p:custDataLst>
          </p:nvPr>
        </p:nvSpPr>
        <p:spPr>
          <a:xfrm>
            <a:off x="868763" y="1741570"/>
            <a:ext cx="2168288" cy="303748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确保儿童身体健康，无任何不适症状。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圆角矩形 16"/>
          <p:cNvSpPr/>
          <p:nvPr>
            <p:custDataLst>
              <p:tags r:id="rId5"/>
            </p:custDataLst>
          </p:nvPr>
        </p:nvSpPr>
        <p:spPr>
          <a:xfrm>
            <a:off x="875020" y="4956768"/>
            <a:ext cx="677707" cy="678333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9396" name="圆角矩形 12"/>
          <p:cNvSpPr/>
          <p:nvPr>
            <p:custDataLst>
              <p:tags r:id="rId6"/>
            </p:custDataLst>
          </p:nvPr>
        </p:nvSpPr>
        <p:spPr>
          <a:xfrm>
            <a:off x="3476965" y="1418673"/>
            <a:ext cx="2516841" cy="4619423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圆角矩形 13"/>
          <p:cNvSpPr/>
          <p:nvPr>
            <p:custDataLst>
              <p:tags r:id="rId7"/>
            </p:custDataLst>
          </p:nvPr>
        </p:nvSpPr>
        <p:spPr>
          <a:xfrm>
            <a:off x="3448180" y="1372992"/>
            <a:ext cx="2516841" cy="4619423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圆角矩形 15"/>
          <p:cNvSpPr/>
          <p:nvPr>
            <p:custDataLst>
              <p:tags r:id="rId8"/>
            </p:custDataLst>
          </p:nvPr>
        </p:nvSpPr>
        <p:spPr>
          <a:xfrm>
            <a:off x="3677837" y="4961774"/>
            <a:ext cx="677707" cy="678333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402" name="文本框 10"/>
          <p:cNvSpPr txBox="1"/>
          <p:nvPr>
            <p:custDataLst>
              <p:tags r:id="rId9"/>
            </p:custDataLst>
          </p:nvPr>
        </p:nvSpPr>
        <p:spPr>
          <a:xfrm>
            <a:off x="3623395" y="1746576"/>
            <a:ext cx="2167036" cy="303748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提前了解疫苗种类和接种程序，确保按时接种。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圆角矩形 5"/>
          <p:cNvSpPr/>
          <p:nvPr>
            <p:custDataLst>
              <p:tags r:id="rId10"/>
            </p:custDataLst>
          </p:nvPr>
        </p:nvSpPr>
        <p:spPr>
          <a:xfrm>
            <a:off x="6230347" y="1418673"/>
            <a:ext cx="2516841" cy="4619423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圆角矩形 3"/>
          <p:cNvSpPr/>
          <p:nvPr>
            <p:custDataLst>
              <p:tags r:id="rId11"/>
            </p:custDataLst>
          </p:nvPr>
        </p:nvSpPr>
        <p:spPr>
          <a:xfrm>
            <a:off x="6207193" y="1372992"/>
            <a:ext cx="2516841" cy="4619423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文本框 23"/>
          <p:cNvSpPr txBox="1"/>
          <p:nvPr>
            <p:custDataLst>
              <p:tags r:id="rId12"/>
            </p:custDataLst>
          </p:nvPr>
        </p:nvSpPr>
        <p:spPr>
          <a:xfrm>
            <a:off x="6381157" y="1741570"/>
            <a:ext cx="2168288" cy="303748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准备好儿童的相关证件和接种记录。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圆角矩形 16"/>
          <p:cNvSpPr/>
          <p:nvPr>
            <p:custDataLst>
              <p:tags r:id="rId13"/>
            </p:custDataLst>
          </p:nvPr>
        </p:nvSpPr>
        <p:spPr>
          <a:xfrm>
            <a:off x="6387415" y="4956768"/>
            <a:ext cx="677707" cy="678333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412" name="圆角矩形 12"/>
          <p:cNvSpPr/>
          <p:nvPr>
            <p:custDataLst>
              <p:tags r:id="rId14"/>
            </p:custDataLst>
          </p:nvPr>
        </p:nvSpPr>
        <p:spPr>
          <a:xfrm>
            <a:off x="8989360" y="1418673"/>
            <a:ext cx="2516841" cy="4619423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圆角矩形 13"/>
          <p:cNvSpPr/>
          <p:nvPr>
            <p:custDataLst>
              <p:tags r:id="rId15"/>
            </p:custDataLst>
          </p:nvPr>
        </p:nvSpPr>
        <p:spPr>
          <a:xfrm>
            <a:off x="8960574" y="1372992"/>
            <a:ext cx="2516841" cy="4619423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圆角矩形 15"/>
          <p:cNvSpPr/>
          <p:nvPr>
            <p:custDataLst>
              <p:tags r:id="rId16"/>
            </p:custDataLst>
          </p:nvPr>
        </p:nvSpPr>
        <p:spPr>
          <a:xfrm>
            <a:off x="9190231" y="4961774"/>
            <a:ext cx="677707" cy="678333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418" name="文本框 32"/>
          <p:cNvSpPr txBox="1"/>
          <p:nvPr>
            <p:custDataLst>
              <p:tags r:id="rId17"/>
            </p:custDataLst>
          </p:nvPr>
        </p:nvSpPr>
        <p:spPr>
          <a:xfrm>
            <a:off x="9135789" y="1746576"/>
            <a:ext cx="2167036" cy="303748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告知儿童家长接种疫苗的重要性和注意事项。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https://d.book118.com/868026040043006032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ASSEMBLE_CHIP_INDEX" val="3a1882032f7e4fb083ffc3682fa7c7b4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fdae42295c1bf6da9721d1"/>
  <p:tag name="KSO_WM_CHIP_XID" val="62fdae43295c1bf6da9721e3"/>
  <p:tag name="KSO_WM_TAG_VERSION" val="3.0"/>
  <p:tag name="KSO_WM_UNIT_COMPATIBLE" val="0"/>
  <p:tag name="KSO_WM_UNIT_DEC_AREA_ID" val="1dd0926dd1b147059484e099ccb24d29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ASSEMBLE_CHIP_INDEX" val="f1f35be4462a4d21a1f334649ebb6d0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fdae42295c1bf6da9721d1"/>
  <p:tag name="KSO_WM_CHIP_XID" val="62fdae43295c1bf6da9721e5"/>
  <p:tag name="KSO_WM_TAG_VERSION" val="3.0"/>
  <p:tag name="KSO_WM_UNIT_COMPATIBLE" val="0"/>
  <p:tag name="KSO_WM_UNIT_DEC_AREA_ID" val="9855f6f855fc434ab312ffea1f73d4b8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ASSEMBLE_CHIP_INDEX" val="2ad3e67802ed44398ea440028e4b536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fdae42295c1bf6da9721d1"/>
  <p:tag name="KSO_WM_CHIP_XID" val="62fdae43295c1bf6da9721e4"/>
  <p:tag name="KSO_WM_TAG_VERSION" val="3.0"/>
  <p:tag name="KSO_WM_UNIT_COMPATIBLE" val="0"/>
  <p:tag name="KSO_WM_UNIT_DEC_AREA_ID" val="4bdc4bbae4014f6d8ce3a1507aa352a2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3"/>
</p:tagLst>
</file>

<file path=ppt/tags/tag13.xml><?xml version="1.0" encoding="utf-8"?>
<p:tagLst xmlns:p="http://schemas.openxmlformats.org/presentationml/2006/main">
  <p:tag name="KSO_WM_ASSEMBLE_CHIP_INDEX" val="4e8f4e89fe8d4e1cb53570900d13b1f3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fdae42295c1bf6da9721d1"/>
  <p:tag name="KSO_WM_CHIP_XID" val="62fdae43295c1bf6da9721d3"/>
  <p:tag name="KSO_WM_TAG_VERSION" val="3.0"/>
  <p:tag name="KSO_WM_UNIT_COMPATIBLE" val="0"/>
  <p:tag name="KSO_WM_UNIT_DEC_AREA_ID" val="e8085504954c4dd2b9fa54213ff0875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ASSEMBLE_CHIP_INDEX" val="96aff38905694693a0c6b9f508583fc3"/>
  <p:tag name="KSO_WM_BEAUTIFY_FLAG" val="#wm#"/>
  <p:tag name="KSO_WM_CHIP_FILLAREA_FILL_RULE" val="{&quot;fill_align&quot;:&quot;rm&quot;,&quot;fill_effect&quot;:[],&quot;fill_mode&quot;:&quot;adaptive&quot;,&quot;sacle_strategy&quot;:&quot;stretch&quot;}"/>
  <p:tag name="KSO_WM_CHIP_GROUPID" val="62fdae42295c1bf6da9721d1"/>
  <p:tag name="KSO_WM_CHIP_XID" val="62fdae43295c1bf6da9721d4"/>
  <p:tag name="KSO_WM_TAG_VERSION" val="3.0"/>
  <p:tag name="KSO_WM_UNIT_COMPATIBLE" val="0"/>
  <p:tag name="KSO_WM_UNIT_DEC_AREA_ID" val="faa1d222027b42538f7e0c04aafcea84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ASSEMBLE_CHIP_INDEX" val="1cce433690604768ba2fda079e22cea0"/>
  <p:tag name="KSO_WM_BEAUTIFY_FLAG" val="#wm#"/>
  <p:tag name="KSO_WM_CHIP_FILLAREA_FILL_RULE" val="{&quot;fill_align&quot;:&quot;rm&quot;,&quot;fill_effect&quot;:[],&quot;fill_mode&quot;:&quot;adaptive&quot;,&quot;sacle_strategy&quot;:&quot;stretch&quot;}"/>
  <p:tag name="KSO_WM_CHIP_GROUPID" val="62fdae42295c1bf6da9721d1"/>
  <p:tag name="KSO_WM_CHIP_XID" val="62fdae43295c1bf6da9721d5"/>
  <p:tag name="KSO_WM_TAG_VERSION" val="3.0"/>
  <p:tag name="KSO_WM_UNIT_COMPATIBLE" val="0"/>
  <p:tag name="KSO_WM_UNIT_DEC_AREA_ID" val="15ccc4fe9d89427fb9e3dc3c01043c2a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ASSEMBLE_CHIP_INDEX" val="369ce261500d4c048cc166b7112aa946"/>
  <p:tag name="KSO_WM_BEAUTIFY_FLAG" val="#wm#"/>
  <p:tag name="KSO_WM_CHIP_FILLAREA_FILL_RULE" val="{&quot;fill_align&quot;:&quot;lm&quot;,&quot;fill_mode&quot;:&quot;fix&quot;,&quot;sacle_strategy&quot;:&quot;stretch&quot;}"/>
  <p:tag name="KSO_WM_CHIP_GROUPID" val="625cde1bfa96911f219257f2"/>
  <p:tag name="KSO_WM_CHIP_XID" val="625ce135fa96911f21925808"/>
  <p:tag name="KSO_WM_TAG_VERSION" val="3.0"/>
  <p:tag name="KSO_WM_UNIT_BLOCK" val="0"/>
  <p:tag name="KSO_WM_UNIT_COMPATIBLE" val="0"/>
  <p:tag name="KSO_WM_UNIT_DEC_AREA_ID" val="b74c7f50a2d342b28d134cd8453f5bfc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7.xml><?xml version="1.0" encoding="utf-8"?>
<p:tagLst xmlns:p="http://schemas.openxmlformats.org/presentationml/2006/main">
  <p:tag name="KSO_WM_ASSEMBLE_CHIP_INDEX" val="369ce261500d4c048cc166b7112aa946"/>
  <p:tag name="KSO_WM_BEAUTIFY_FLAG" val="#wm#"/>
  <p:tag name="KSO_WM_CHIP_FILLAREA_FILL_RULE" val="{&quot;fill_align&quot;:&quot;lm&quot;,&quot;fill_mode&quot;:&quot;fix&quot;,&quot;sacle_strategy&quot;:&quot;stretch&quot;}"/>
  <p:tag name="KSO_WM_CHIP_GROUPID" val="625cde1bfa96911f219257f2"/>
  <p:tag name="KSO_WM_CHIP_XID" val="625ce135fa96911f21925808"/>
  <p:tag name="KSO_WM_TAG_VERSION" val="3.0"/>
  <p:tag name="KSO_WM_UNIT_BLOCK" val="0"/>
  <p:tag name="KSO_WM_UNIT_COMPATIBLE" val="0"/>
  <p:tag name="KSO_WM_UNIT_DEC_AREA_ID" val="de9a5c9214a04d7e84ef8825db126ebf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-0.25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ASSEMBLE_CHIP_INDEX" val="63c6b346908b4dbcac252081f4cc8dfb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fdae42295c1bf6da9721d1"/>
  <p:tag name="KSO_WM_CHIP_XID" val="62fdae43295c1bf6da9721dc"/>
  <p:tag name="KSO_WM_TAG_VERSION" val="3.0"/>
  <p:tag name="KSO_WM_UNIT_COMPATIBLE" val="0"/>
  <p:tag name="KSO_WM_UNIT_DEC_AREA_ID" val="943cf930f41e437ca9c577501282f9a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ASSEMBLE_CHIP_INDEX" val="c9e9d47a0c504c959a4a9d63eb2c95c0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2fdae42295c1bf6da9721d1"/>
  <p:tag name="KSO_WM_CHIP_XID" val="62fdae43295c1bf6da9721dd"/>
  <p:tag name="KSO_WM_TAG_VERSION" val="3.0"/>
  <p:tag name="KSO_WM_UNIT_COMPATIBLE" val="0"/>
  <p:tag name="KSO_WM_UNIT_DEC_AREA_ID" val="54a4c20770544aa4a6a1173b5d9dae6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ASSEMBLE_CHIP_INDEX" val="6e261be86fd94d339519a2db4533c3ad"/>
  <p:tag name="KSO_WM_BEAUTIFY_FLAG" val="#wm#"/>
  <p:tag name="KSO_WM_CHIP_FILLAREA_FILL_RULE" val="{&quot;fill_align&quot;:&quot;lm&quot;,&quot;fill_mode&quot;:&quot;adaptive&quot;,&quot;sacle_strategy&quot;:&quot;smart&quot;}"/>
  <p:tag name="KSO_WM_CHIP_GROUPID" val="61555af01d6d42ce5af29625"/>
  <p:tag name="KSO_WM_CHIP_XID" val="61555af01d6d42ce5af29626"/>
  <p:tag name="KSO_WM_TAG_VERSION" val="3.0"/>
  <p:tag name="KSO_WM_UNIT_BLOCK" val="0"/>
  <p:tag name="KSO_WM_UNIT_COMPATIBLE" val="0"/>
  <p:tag name="KSO_WM_UNIT_DEC_AREA_ID" val="8686f55f779940f99b511bc2593ada52"/>
  <p:tag name="KSO_WM_UNIT_DEC_CHANGEPICRESERVED" val="0"/>
  <p:tag name="KSO_WM_UNIT_DEC_SUPPORTCHANGEPIC" val="0"/>
  <p:tag name="KSO_WM_UNIT_DECORATE_INFO" val="{&quot;DecorateInfoH&quot;:{&quot;IsAbs&quot;:false},&quot;DecorateInfoW&quot;:{&quot;IsAbs&quot;:true},&quot;DecorateInfoX&quot;:{&quot;IsAbs&quot;:true,&quot;Pos&quot;:2},&quot;DecorateInfoY&quot;:{&quot;IsAbs&quot;:true,&quot;Pos&quot;:1},&quot;ReferentInfo&quot;:{&quot;Id&quot;:&quot;b0ad2e299756440b8bf69ecc182ceff0;6d21606a4bdb446f9940734c3e910e82&quot;,&quot;X&quot;:{&quot;Pos&quot;:0},&quot;Y&quot;:{&quot;Pos&quot;:1}},&quot;whChangeMode&quot;:0}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LINE_FILL_TYPE" val="2"/>
  <p:tag name="KSO_WM_UNIT_LINE_FORE_SCHEMECOLOR_INDEX" val="13"/>
  <p:tag name="KSO_WM_UNIT_LINE_FORE_SCHEMECOLOR_INDEX_BRIGHTNESS" val="0"/>
  <p:tag name="KSO_WM_UNIT_SM_LIMIT_TYPE" val="4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3"/>
</p:tagLst>
</file>

<file path=ppt/tags/tag60.xml><?xml version="1.0" encoding="utf-8"?>
<p:tagLst xmlns:p="http://schemas.openxmlformats.org/presentationml/2006/main">
  <p:tag name="KSO_WM_ASSEMBLE_CHIP_INDEX" val="3a1882032f7e4fb083ffc3682fa7c7b4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fdae42295c1bf6da9721d1"/>
  <p:tag name="KSO_WM_CHIP_XID" val="62fdae43295c1bf6da9721e3"/>
  <p:tag name="KSO_WM_TAG_VERSION" val="3.0"/>
  <p:tag name="KSO_WM_UNIT_COMPATIBLE" val="0"/>
  <p:tag name="KSO_WM_UNIT_DEC_AREA_ID" val="1dd0926dd1b147059484e099ccb24d29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ASSEMBLE_CHIP_INDEX" val="f1f35be4462a4d21a1f334649ebb6d0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fdae42295c1bf6da9721d1"/>
  <p:tag name="KSO_WM_CHIP_XID" val="62fdae43295c1bf6da9721e5"/>
  <p:tag name="KSO_WM_TAG_VERSION" val="3.0"/>
  <p:tag name="KSO_WM_UNIT_COMPATIBLE" val="0"/>
  <p:tag name="KSO_WM_UNIT_DEC_AREA_ID" val="9855f6f855fc434ab312ffea1f73d4b8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ASSEMBLE_CHIP_INDEX" val="2ad3e67802ed44398ea440028e4b536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fdae42295c1bf6da9721d1"/>
  <p:tag name="KSO_WM_CHIP_XID" val="62fdae43295c1bf6da9721e4"/>
  <p:tag name="KSO_WM_TAG_VERSION" val="3.0"/>
  <p:tag name="KSO_WM_UNIT_COMPATIBLE" val="0"/>
  <p:tag name="KSO_WM_UNIT_DEC_AREA_ID" val="4bdc4bbae4014f6d8ce3a1507aa352a2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2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3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2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1527"/>
  <p:tag name="KSO_WM_TEMPLATE_MASTER_TYPE" val="0"/>
  <p:tag name="KSO_WM_TEMPLATE_SUBCATEGORY" val="29"/>
  <p:tag name="KSO_WM_TEMPLATE_THUMBS_INDEX" val="1、9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27"/>
  <p:tag name="KSO_WM_UNIT_COMPATIBLE" val="0"/>
  <p:tag name="KSO_WM_UNIT_DIAGRAM_ISNUMVISUAL" val="0"/>
  <p:tag name="KSO_WM_UNIT_DIAGRAM_ISREFERUNIT" val="0"/>
  <p:tag name="KSO_WM_UNIT_HIGHLIGHT" val="0"/>
  <p:tag name="KSO_WM_UNIT_ID" val="custom2023152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30"/>
</p:tagLst>
</file>

<file path=ppt/tags/tag74.xml><?xml version="1.0" encoding="utf-8"?>
<p:tagLst xmlns:p="http://schemas.openxmlformats.org/presentationml/2006/main">
  <p:tag name="KSO_WM_BEAUTIFY_FLAG" val="#wm#"/>
  <p:tag name="KSO_WM_SLIDE_ID" val="custom20231527_1"/>
  <p:tag name="KSO_WM_SLIDE_INDEX" val="1"/>
  <p:tag name="KSO_WM_SLIDE_ITEM_CNT" val="0"/>
  <p:tag name="KSO_WM_SLIDE_LAYOUT" val="a"/>
  <p:tag name="KSO_WM_SLIDE_LAYOUT_CNT" val="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1527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527"/>
  <p:tag name="KSO_WM_UNIT_COMPATIBLE" val="0"/>
  <p:tag name="KSO_WM_UNIT_DIAGRAM_ISNUMVISUAL" val="0"/>
  <p:tag name="KSO_WM_UNIT_DIAGRAM_ISREFERUNIT" val="0"/>
  <p:tag name="KSO_WM_UNIT_HIGHLIGHT" val="0"/>
  <p:tag name="KSO_WM_UNIT_ID" val="custom2023152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9.22645669291336,&quot;width&quot;:393.71448818897636}"/>
  <p:tag name="KSO_WM_TAG_VERSION" val="3.0"/>
  <p:tag name="KSO_WM_TEMPLATE_CATEGORY" val="custom"/>
  <p:tag name="KSO_WM_TEMPLATE_INDEX" val="20231527"/>
  <p:tag name="KSO_WM_UNIT_COMPATIBLE" val="0"/>
  <p:tag name="KSO_WM_UNIT_DIAGRAM_ISNUMVISUAL" val="0"/>
  <p:tag name="KSO_WM_UNIT_DIAGRAM_ISREFERUNIT" val="0"/>
  <p:tag name="KSO_WM_UNIT_HIGHLIGHT" val="0"/>
  <p:tag name="KSO_WM_UNIT_ID" val="custom20231527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9.22645669291336,&quot;width&quot;:393.71448818897636}"/>
  <p:tag name="KSO_WM_TAG_VERSION" val="3.0"/>
  <p:tag name="KSO_WM_TEMPLATE_CATEGORY" val="custom"/>
  <p:tag name="KSO_WM_TEMPLATE_INDEX" val="20231527"/>
  <p:tag name="KSO_WM_UNIT_COMPATIBLE" val="0"/>
  <p:tag name="KSO_WM_UNIT_DIAGRAM_ISNUMVISUAL" val="0"/>
  <p:tag name="KSO_WM_UNIT_DIAGRAM_ISREFERUNIT" val="0"/>
  <p:tag name="KSO_WM_UNIT_HIGHLIGHT" val="0"/>
  <p:tag name="KSO_WM_UNIT_ID" val="custom2023152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9.22645669291336,&quot;width&quot;:393.71448818897636}"/>
  <p:tag name="KSO_WM_TAG_VERSION" val="3.0"/>
  <p:tag name="KSO_WM_TEMPLATE_CATEGORY" val="custom"/>
  <p:tag name="KSO_WM_TEMPLATE_INDEX" val="20231527"/>
  <p:tag name="KSO_WM_UNIT_COMPATIBLE" val="0"/>
  <p:tag name="KSO_WM_UNIT_DIAGRAM_ISNUMVISUAL" val="0"/>
  <p:tag name="KSO_WM_UNIT_DIAGRAM_ISREFERUNIT" val="0"/>
  <p:tag name="KSO_WM_UNIT_HIGHLIGHT" val="0"/>
  <p:tag name="KSO_WM_UNIT_ID" val="custom20231527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9.22645669291336,&quot;width&quot;:393.71448818897636}"/>
  <p:tag name="KSO_WM_TAG_VERSION" val="3.0"/>
  <p:tag name="KSO_WM_TEMPLATE_CATEGORY" val="custom"/>
  <p:tag name="KSO_WM_TEMPLATE_INDEX" val="20231527"/>
  <p:tag name="KSO_WM_UNIT_COMPATIBLE" val="0"/>
  <p:tag name="KSO_WM_UNIT_DIAGRAM_ISNUMVISUAL" val="0"/>
  <p:tag name="KSO_WM_UNIT_DIAGRAM_ISREFERUNIT" val="0"/>
  <p:tag name="KSO_WM_UNIT_HIGHLIGHT" val="0"/>
  <p:tag name="KSO_WM_UNIT_ID" val="custom2023152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9.22645669291336,&quot;width&quot;:393.71448818897636}"/>
  <p:tag name="KSO_WM_TAG_VERSION" val="3.0"/>
  <p:tag name="KSO_WM_TEMPLATE_CATEGORY" val="custom"/>
  <p:tag name="KSO_WM_TEMPLATE_INDEX" val="20231527"/>
  <p:tag name="KSO_WM_UNIT_COMPATIBLE" val="0"/>
  <p:tag name="KSO_WM_UNIT_DIAGRAM_ISNUMVISUAL" val="0"/>
  <p:tag name="KSO_WM_UNIT_DIAGRAM_ISREFERUNIT" val="0"/>
  <p:tag name="KSO_WM_UNIT_HIGHLIGHT" val="0"/>
  <p:tag name="KSO_WM_UNIT_ID" val="custom20231527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9.22645669291336,&quot;width&quot;:393.71448818897636}"/>
  <p:tag name="KSO_WM_TAG_VERSION" val="3.0"/>
  <p:tag name="KSO_WM_TEMPLATE_CATEGORY" val="custom"/>
  <p:tag name="KSO_WM_TEMPLATE_INDEX" val="20231527"/>
  <p:tag name="KSO_WM_UNIT_COMPATIBLE" val="0"/>
  <p:tag name="KSO_WM_UNIT_DIAGRAM_ISNUMVISUAL" val="0"/>
  <p:tag name="KSO_WM_UNIT_DIAGRAM_ISREFERUNIT" val="0"/>
  <p:tag name="KSO_WM_UNIT_HIGHLIGHT" val="0"/>
  <p:tag name="KSO_WM_UNIT_ID" val="custom2023152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9.22645669291336,&quot;width&quot;:393.71448818897636}"/>
  <p:tag name="KSO_WM_TAG_VERSION" val="3.0"/>
  <p:tag name="KSO_WM_TEMPLATE_CATEGORY" val="custom"/>
  <p:tag name="KSO_WM_TEMPLATE_INDEX" val="20231527"/>
  <p:tag name="KSO_WM_UNIT_COMPATIBLE" val="0"/>
  <p:tag name="KSO_WM_UNIT_DIAGRAM_ISNUMVISUAL" val="0"/>
  <p:tag name="KSO_WM_UNIT_DIAGRAM_ISREFERUNIT" val="0"/>
  <p:tag name="KSO_WM_UNIT_HIGHLIGHT" val="0"/>
  <p:tag name="KSO_WM_UNIT_ID" val="custom20231527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9.22645669291336,&quot;width&quot;:393.71448818897636}"/>
  <p:tag name="KSO_WM_TAG_VERSION" val="3.0"/>
  <p:tag name="KSO_WM_TEMPLATE_CATEGORY" val="custom"/>
  <p:tag name="KSO_WM_TEMPLATE_INDEX" val="20231527"/>
  <p:tag name="KSO_WM_UNIT_COMPATIBLE" val="0"/>
  <p:tag name="KSO_WM_UNIT_DIAGRAM_ISNUMVISUAL" val="0"/>
  <p:tag name="KSO_WM_UNIT_DIAGRAM_ISREFERUNIT" val="0"/>
  <p:tag name="KSO_WM_UNIT_HIGHLIGHT" val="0"/>
  <p:tag name="KSO_WM_UNIT_ID" val="custom2023152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9.22645669291336,&quot;width&quot;:393.71448818897636}"/>
  <p:tag name="KSO_WM_TAG_VERSION" val="3.0"/>
  <p:tag name="KSO_WM_TEMPLATE_CATEGORY" val="custom"/>
  <p:tag name="KSO_WM_TEMPLATE_INDEX" val="20231527"/>
  <p:tag name="KSO_WM_UNIT_COMPATIBLE" val="0"/>
  <p:tag name="KSO_WM_UNIT_DIAGRAM_ISNUMVISUAL" val="0"/>
  <p:tag name="KSO_WM_UNIT_DIAGRAM_ISREFERUNIT" val="0"/>
  <p:tag name="KSO_WM_UNIT_HIGHLIGHT" val="0"/>
  <p:tag name="KSO_WM_UNIT_ID" val="custom20231527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9.22645669291336,&quot;width&quot;:393.71448818897636}"/>
  <p:tag name="KSO_WM_TAG_VERSION" val="3.0"/>
  <p:tag name="KSO_WM_TEMPLATE_CATEGORY" val="custom"/>
  <p:tag name="KSO_WM_TEMPLATE_INDEX" val="20231527"/>
  <p:tag name="KSO_WM_UNIT_COMPATIBLE" val="0"/>
  <p:tag name="KSO_WM_UNIT_DIAGRAM_ISNUMVISUAL" val="0"/>
  <p:tag name="KSO_WM_UNIT_DIAGRAM_ISREFERUNIT" val="0"/>
  <p:tag name="KSO_WM_UNIT_HIGHLIGHT" val="0"/>
  <p:tag name="KSO_WM_UNIT_ID" val="custom2023152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9.22645669291336,&quot;width&quot;:393.71448818897636}"/>
  <p:tag name="KSO_WM_TAG_VERSION" val="3.0"/>
  <p:tag name="KSO_WM_TEMPLATE_CATEGORY" val="custom"/>
  <p:tag name="KSO_WM_TEMPLATE_INDEX" val="20231527"/>
  <p:tag name="KSO_WM_UNIT_COMPATIBLE" val="0"/>
  <p:tag name="KSO_WM_UNIT_DIAGRAM_ISNUMVISUAL" val="0"/>
  <p:tag name="KSO_WM_UNIT_DIAGRAM_ISREFERUNIT" val="0"/>
  <p:tag name="KSO_WM_UNIT_HIGHLIGHT" val="0"/>
  <p:tag name="KSO_WM_UNIT_ID" val="custom20231527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9.22645669291336,&quot;width&quot;:393.71448818897636}"/>
  <p:tag name="KSO_WM_TAG_VERSION" val="3.0"/>
  <p:tag name="KSO_WM_TEMPLATE_CATEGORY" val="custom"/>
  <p:tag name="KSO_WM_TEMPLATE_INDEX" val="20231527"/>
  <p:tag name="KSO_WM_UNIT_COMPATIBLE" val="0"/>
  <p:tag name="KSO_WM_UNIT_DIAGRAM_ISNUMVISUAL" val="0"/>
  <p:tag name="KSO_WM_UNIT_DIAGRAM_ISREFERUNIT" val="0"/>
  <p:tag name="KSO_WM_UNIT_HIGHLIGHT" val="0"/>
  <p:tag name="KSO_WM_UNIT_ID" val="custom2023152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52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1527"/>
  <p:tag name="KSO_WM_TEMPLATE_MASTER_TYPE" val="0"/>
  <p:tag name="KSO_WM_TEMPLATE_SUBCATEGORY" val="29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27"/>
  <p:tag name="KSO_WM_UNIT_COMPATIBLE" val="0"/>
  <p:tag name="KSO_WM_UNIT_DIAGRAM_ISNUMVISUAL" val="0"/>
  <p:tag name="KSO_WM_UNIT_DIAGRAM_ISREFERUNIT" val="0"/>
  <p:tag name="KSO_WM_UNIT_HIGHLIGHT" val="0"/>
  <p:tag name="KSO_WM_UNIT_ID" val="custom202315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27"/>
  <p:tag name="KSO_WM_UNIT_COMPATIBLE" val="1"/>
  <p:tag name="KSO_WM_UNIT_DIAGRAM_ISNUMVISUAL" val="0"/>
  <p:tag name="KSO_WM_UNIT_DIAGRAM_ISREFERUNIT" val="0"/>
  <p:tag name="KSO_WM_UNIT_HIGHLIGHT" val="0"/>
  <p:tag name="KSO_WM_UNIT_ID" val="custom2023152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1.xml><?xml version="1.0" encoding="utf-8"?>
<p:tagLst xmlns:p="http://schemas.openxmlformats.org/presentationml/2006/main">
  <p:tag name="KSO_WM_BEAUTIFY_FLAG" val="#wm#"/>
  <p:tag name="KSO_WM_SLIDE_ID" val="custom2023152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527"/>
  <p:tag name="KSO_WM_TEMPLATE_MASTER_TYPE" val="0"/>
  <p:tag name="KSO_WM_TEMPLATE_SUBCATEGORY" val="29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27"/>
  <p:tag name="KSO_WM_UNIT_COMPATIBLE" val="0"/>
  <p:tag name="KSO_WM_UNIT_DIAGRAM_ISNUMVISUAL" val="0"/>
  <p:tag name="KSO_WM_UNIT_DIAGRAM_ISREFERUNIT" val="0"/>
  <p:tag name="KSO_WM_UNIT_HIGHLIGHT" val="0"/>
  <p:tag name="KSO_WM_UNIT_ID" val="custom202315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27"/>
  <p:tag name="KSO_WM_UNIT_COMPATIBLE" val="1"/>
  <p:tag name="KSO_WM_UNIT_DIAGRAM_ISNUMVISUAL" val="0"/>
  <p:tag name="KSO_WM_UNIT_DIAGRAM_ISREFERUNIT" val="0"/>
  <p:tag name="KSO_WM_UNIT_HIGHLIGHT" val="0"/>
  <p:tag name="KSO_WM_UNIT_ID" val="custom2023152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8.xml><?xml version="1.0" encoding="utf-8"?>
<p:tagLst xmlns:p="http://schemas.openxmlformats.org/presentationml/2006/main">
  <p:tag name="KSO_WM_BEAUTIFY_FLAG" val="#wm#"/>
  <p:tag name="KSO_WM_SLIDE_ID" val="custom2023152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527"/>
  <p:tag name="KSO_WM_TEMPLATE_MASTER_TYPE" val="0"/>
  <p:tag name="KSO_WM_TEMPLATE_SUBCATEGORY" val="29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1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1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1*l_h_i*1_2_1"/>
  <p:tag name="KSO_WM_UNIT_INDEX" val="1_2_1"/>
  <p:tag name="KSO_WM_UNIT_LAYERLEVEL" val="1_1_1"/>
  <p:tag name="KSO_WM_UNIT_LINE_FORE_SCHEMECOLOR_INDEX" val="7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1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27"/>
  <p:tag name="KSO_WM_UNIT_COMPATIBLE" val="0"/>
  <p:tag name="KSO_WM_UNIT_DIAGRAM_ISNUMVISUAL" val="0"/>
  <p:tag name="KSO_WM_UNIT_DIAGRAM_ISREFERUNIT" val="0"/>
  <p:tag name="KSO_WM_UNIT_HIGHLIGHT" val="0"/>
  <p:tag name="KSO_WM_UNIT_ID" val="custom202315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27"/>
  <p:tag name="KSO_WM_UNIT_COMPATIBLE" val="1"/>
  <p:tag name="KSO_WM_UNIT_DIAGRAM_ISNUMVISUAL" val="0"/>
  <p:tag name="KSO_WM_UNIT_DIAGRAM_ISREFERUNIT" val="0"/>
  <p:tag name="KSO_WM_UNIT_HIGHLIGHT" val="0"/>
  <p:tag name="KSO_WM_UNIT_ID" val="custom2023152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10.xml><?xml version="1.0" encoding="utf-8"?>
<p:tagLst xmlns:p="http://schemas.openxmlformats.org/presentationml/2006/main">
  <p:tag name="KSO_WM_BEAUTIFY_FLAG" val="#wm#"/>
  <p:tag name="KSO_WM_SLIDE_ID" val="custom2023152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527"/>
  <p:tag name="KSO_WM_TEMPLATE_MASTER_TYPE" val="0"/>
  <p:tag name="KSO_WM_TEMPLATE_SUBCATEGORY" val="29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">
      <a:dk1>
        <a:srgbClr val="000000"/>
      </a:dk1>
      <a:lt1>
        <a:srgbClr val="FFFFFF"/>
      </a:lt1>
      <a:dk2>
        <a:srgbClr val="413027"/>
      </a:dk2>
      <a:lt2>
        <a:srgbClr val="F2EEB1"/>
      </a:lt2>
      <a:accent1>
        <a:srgbClr val="B08C79"/>
      </a:accent1>
      <a:accent2>
        <a:srgbClr val="FF6174"/>
      </a:accent2>
      <a:accent3>
        <a:srgbClr val="FFB510"/>
      </a:accent3>
      <a:accent4>
        <a:srgbClr val="FF754F"/>
      </a:accent4>
      <a:accent5>
        <a:srgbClr val="B0C34F"/>
      </a:accent5>
      <a:accent6>
        <a:srgbClr val="777099"/>
      </a:accent6>
      <a:hlink>
        <a:srgbClr val="304FFE"/>
      </a:hlink>
      <a:folHlink>
        <a:srgbClr val="492067"/>
      </a:folHlink>
    </a:clrScheme>
    <a:fontScheme name="自定义 87">
      <a:majorFont>
        <a:latin typeface="汉仪圆叠体简"/>
        <a:ea typeface="汉仪圆叠体简"/>
        <a:cs typeface="Arial"/>
      </a:majorFont>
      <a:minorFont>
        <a:latin typeface="汉仪正圆-4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汉仪圆叠体简</vt:lpstr>
      <vt:lpstr>汉仪正圆-45W</vt:lpstr>
      <vt:lpstr>微软雅黑</vt:lpstr>
      <vt:lpstr>宋体</vt:lpstr>
      <vt:lpstr>Office Theme</vt:lpstr>
      <vt:lpstr>学龄前儿童春季疫苗接种计划</vt:lpstr>
      <vt:lpstr>目录</vt:lpstr>
      <vt:lpstr>学龄前儿童疫苗接种的重要性</vt:lpstr>
      <vt:lpstr>预防传染病</vt:lpstr>
      <vt:lpstr>保障儿童健康</vt:lpstr>
      <vt:lpstr>维护社会稳定</vt:lpstr>
      <vt:lpstr>春季疫苗接种的安排</vt:lpstr>
      <vt:lpstr>接种时间</vt:lpstr>
      <vt:lpstr>接种地点</vt:lpstr>
      <vt:lpstr>接种对象</vt:lpstr>
      <vt:lpstr>疫苗种类及剂次</vt:lpstr>
      <vt:lpstr>疫苗接种的注意事项</vt:lpstr>
      <vt:lpstr>接种前的准备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2024-09-09T16:31:44.295</cp:lastPrinted>
  <dcterms:created xsi:type="dcterms:W3CDTF">2024-09-09T08:31:44Z</dcterms:created>
  <dcterms:modified xsi:type="dcterms:W3CDTF">2024-09-09T08:31:46Z</dcterms:modified>
</cp:coreProperties>
</file>