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9B8A60-EDF8-454C-8CCD-1CA3564D8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78C43-0115-455A-A903-E280191DA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9EFB2A-6F3F-4FD0-9782-26C14E372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444FCC-8542-437C-B37D-19410D313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216C40-F955-4EC5-B190-8CB68ED71F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4E8A3B-AA50-400F-BAE3-EB99B9F7F9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F3FD10-B050-4DB8-96A5-477B445763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4560D6-6033-4C79-83C0-B0C12D991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A236A8-3368-4E64-BAEA-61F5C2FD31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7178D4-1170-43F4-800C-FA8C88478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AFF5A-2C92-427B-ACF3-05615554E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3013502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 name="picture 1"/>
          <p:cNvPicPr>
            <a:picLocks noChangeAspect="1"/>
          </p:cNvPicPr>
          <p:nvPr/>
        </p:nvPicPr>
        <p:blipFill>
          <a:blip r:embed="rId2"/>
          <a:stretch>
            <a:fillRect/>
          </a:stretch>
        </p:blipFill>
        <p:spPr>
          <a:xfrm rot="21600000">
            <a:off x="0" y="0"/>
            <a:ext cx="12192000" cy="6858000"/>
          </a:xfrm>
          <a:prstGeom prst="rect">
            <a:avLst/>
          </a:prstGeom>
        </p:spPr>
      </p:pic>
      <p:pic>
        <p:nvPicPr>
          <p:cNvPr id="2" name="picture 2"/>
          <p:cNvPicPr>
            <a:picLocks noChangeAspect="1"/>
          </p:cNvPicPr>
          <p:nvPr/>
        </p:nvPicPr>
        <p:blipFill>
          <a:blip r:embed="rId3"/>
          <a:stretch>
            <a:fillRect/>
          </a:stretch>
        </p:blipFill>
        <p:spPr>
          <a:xfrm rot="21600000">
            <a:off x="5994400" y="2324100"/>
            <a:ext cx="5757040" cy="4104245"/>
          </a:xfrm>
          <a:prstGeom prst="rect">
            <a:avLst/>
          </a:prstGeom>
        </p:spPr>
      </p:pic>
      <p:sp>
        <p:nvSpPr>
          <p:cNvPr id="3" name="textbox 3"/>
          <p:cNvSpPr/>
          <p:nvPr/>
        </p:nvSpPr>
        <p:spPr>
          <a:xfrm>
            <a:off x="1212681" y="1117160"/>
            <a:ext cx="5927090" cy="741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834"/>
              </a:lnSpc>
            </a:pPr>
            <a:endParaRPr lang="Arial" altLang="Arial" sz="100"/>
          </a:p>
          <a:p>
            <a:pPr marL="12700" algn="l" rtl="0" eaLnBrk="0">
              <a:lnSpc>
                <a:spcPct val="92000"/>
              </a:lnSpc>
            </a:pPr>
            <a:r>
              <a:rPr sz="5100" spc="70">
                <a:ln w="12700" cap="flat" cmpd="sng">
                  <a:solidFill>
                    <a:srgbClr val="000000">
                      <a:alpha val="100000"/>
                    </a:srgbClr>
                  </a:solidFill>
                  <a:miter lim="0"/>
                </a:ln>
                <a:solidFill>
                  <a:srgbClr val="083502">
                    <a:alpha val="100000"/>
                  </a:srgbClr>
                </a:solidFill>
                <a:latin typeface="Microsoft YaHei"/>
                <a:ea typeface="Microsoft YaHei"/>
                <a:cs typeface="Microsoft YaHei"/>
              </a:rPr>
              <a:t>智能美容仪器行业</a:t>
            </a:r>
            <a:r>
              <a:rPr sz="5100" spc="0">
                <a:ln w="12700" cap="flat" cmpd="sng">
                  <a:solidFill>
                    <a:srgbClr val="000000">
                      <a:alpha val="100000"/>
                    </a:srgbClr>
                  </a:solidFill>
                  <a:miter lim="0"/>
                </a:ln>
                <a:solidFill>
                  <a:srgbClr val="083502">
                    <a:alpha val="100000"/>
                  </a:srgbClr>
                </a:solidFill>
                <a:latin typeface="Microsoft YaHei"/>
                <a:ea typeface="Microsoft YaHei"/>
                <a:cs typeface="Microsoft YaHei"/>
              </a:rPr>
              <a:t>报</a:t>
            </a:r>
            <a:endParaRPr lang="Microsoft YaHei" altLang="Microsoft YaHei" sz="5100"/>
          </a:p>
        </p:txBody>
      </p:sp>
      <p:sp>
        <p:nvSpPr>
          <p:cNvPr id="4" name="path"/>
          <p:cNvSpPr/>
          <p:nvPr/>
        </p:nvSpPr>
        <p:spPr>
          <a:xfrm>
            <a:off x="10959927" y="429653"/>
            <a:ext cx="791511" cy="791507"/>
          </a:xfrm>
          <a:custGeom>
            <a:rect l="0" t="0" r="0" b="0"/>
            <a:pathLst>
              <a:path w="1246" h="1246">
                <a:moveTo>
                  <a:pt x="37" y="37"/>
                </a:moveTo>
                <a:cubicBezTo>
                  <a:pt x="684" y="37"/>
                  <a:pt x="1208" y="561"/>
                  <a:pt x="1208" y="1208"/>
                </a:cubicBezTo>
              </a:path>
            </a:pathLst>
          </a:custGeom>
          <a:noFill/>
          <a:ln w="47625" cap="flat">
            <a:solidFill>
              <a:srgbClr val="45AE3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 name="path"/>
          <p:cNvSpPr/>
          <p:nvPr/>
        </p:nvSpPr>
        <p:spPr>
          <a:xfrm>
            <a:off x="440560" y="429653"/>
            <a:ext cx="791507" cy="791509"/>
          </a:xfrm>
          <a:custGeom>
            <a:rect l="0" t="0" r="0" b="0"/>
            <a:pathLst>
              <a:path w="1246" h="1246">
                <a:moveTo>
                  <a:pt x="37" y="1208"/>
                </a:moveTo>
                <a:cubicBezTo>
                  <a:pt x="37" y="561"/>
                  <a:pt x="561" y="37"/>
                  <a:pt x="1208" y="37"/>
                </a:cubicBezTo>
              </a:path>
            </a:pathLst>
          </a:custGeom>
          <a:noFill/>
          <a:ln w="47625" cap="flat">
            <a:solidFill>
              <a:srgbClr val="45AE3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path"/>
          <p:cNvSpPr/>
          <p:nvPr/>
        </p:nvSpPr>
        <p:spPr>
          <a:xfrm>
            <a:off x="440560" y="5636837"/>
            <a:ext cx="791508" cy="791507"/>
          </a:xfrm>
          <a:custGeom>
            <a:rect l="0" t="0" r="0" b="0"/>
            <a:pathLst>
              <a:path w="1246" h="1246">
                <a:moveTo>
                  <a:pt x="1208" y="1208"/>
                </a:moveTo>
                <a:cubicBezTo>
                  <a:pt x="561" y="1208"/>
                  <a:pt x="37" y="684"/>
                  <a:pt x="37" y="37"/>
                </a:cubicBezTo>
              </a:path>
            </a:pathLst>
          </a:custGeom>
          <a:noFill/>
          <a:ln w="47625" cap="flat">
            <a:solidFill>
              <a:srgbClr val="45AE3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rect"/>
          <p:cNvSpPr/>
          <p:nvPr/>
        </p:nvSpPr>
        <p:spPr>
          <a:xfrm>
            <a:off x="1208256" y="6380720"/>
            <a:ext cx="9775486" cy="47625"/>
          </a:xfrm>
          <a:prstGeom prst="rect">
            <a:avLst/>
          </a:pr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rect"/>
          <p:cNvSpPr/>
          <p:nvPr/>
        </p:nvSpPr>
        <p:spPr>
          <a:xfrm>
            <a:off x="1208255" y="429653"/>
            <a:ext cx="9775486" cy="47625"/>
          </a:xfrm>
          <a:prstGeom prst="rect">
            <a:avLst/>
          </a:pr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textbox 9"/>
          <p:cNvSpPr/>
          <p:nvPr/>
        </p:nvSpPr>
        <p:spPr>
          <a:xfrm>
            <a:off x="1215310" y="2065536"/>
            <a:ext cx="666750" cy="7442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Arial" altLang="Arial" sz="100"/>
          </a:p>
          <a:p>
            <a:pPr marL="12700" algn="l" rtl="0" eaLnBrk="0">
              <a:lnSpc>
                <a:spcPct val="92000"/>
              </a:lnSpc>
            </a:pPr>
            <a:r>
              <a:rPr sz="5100" spc="0">
                <a:ln w="12700" cap="flat" cmpd="sng">
                  <a:solidFill>
                    <a:srgbClr val="000000">
                      <a:alpha val="100000"/>
                    </a:srgbClr>
                  </a:solidFill>
                  <a:miter lim="0"/>
                </a:ln>
                <a:solidFill>
                  <a:srgbClr val="083502">
                    <a:alpha val="100000"/>
                  </a:srgbClr>
                </a:solidFill>
                <a:latin typeface="Microsoft YaHei"/>
                <a:ea typeface="Microsoft YaHei"/>
                <a:cs typeface="Microsoft YaHei"/>
              </a:rPr>
              <a:t>告</a:t>
            </a:r>
            <a:endParaRPr lang="Microsoft YaHei" altLang="Microsoft YaHei" sz="5100"/>
          </a:p>
        </p:txBody>
      </p:sp>
      <p:sp>
        <p:nvSpPr>
          <p:cNvPr id="10" name="rect"/>
          <p:cNvSpPr/>
          <p:nvPr/>
        </p:nvSpPr>
        <p:spPr>
          <a:xfrm>
            <a:off x="11703814" y="1197349"/>
            <a:ext cx="47625" cy="4463301"/>
          </a:xfrm>
          <a:prstGeom prst="rect">
            <a:avLst/>
          </a:pr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rect"/>
          <p:cNvSpPr/>
          <p:nvPr/>
        </p:nvSpPr>
        <p:spPr>
          <a:xfrm>
            <a:off x="440560" y="1197349"/>
            <a:ext cx="47625" cy="4463300"/>
          </a:xfrm>
          <a:prstGeom prst="rect">
            <a:avLst/>
          </a:pr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path"/>
          <p:cNvSpPr/>
          <p:nvPr/>
        </p:nvSpPr>
        <p:spPr>
          <a:xfrm>
            <a:off x="1221802" y="4523252"/>
            <a:ext cx="365760" cy="365760"/>
          </a:xfrm>
          <a:custGeom>
            <a:rect l="0" t="0" r="0" b="0"/>
            <a:pathLst>
              <a:path w="576" h="576">
                <a:moveTo>
                  <a:pt x="0" y="288"/>
                </a:moveTo>
                <a:cubicBezTo>
                  <a:pt x="0" y="128"/>
                  <a:pt x="128" y="0"/>
                  <a:pt x="288" y="0"/>
                </a:cubicBezTo>
                <a:lnTo>
                  <a:pt x="288" y="0"/>
                </a:lnTo>
                <a:lnTo>
                  <a:pt x="288" y="0"/>
                </a:lnTo>
                <a:lnTo>
                  <a:pt x="288" y="0"/>
                </a:lnTo>
                <a:cubicBezTo>
                  <a:pt x="447" y="0"/>
                  <a:pt x="576" y="128"/>
                  <a:pt x="576" y="287"/>
                </a:cubicBezTo>
                <a:lnTo>
                  <a:pt x="576" y="287"/>
                </a:lnTo>
                <a:cubicBezTo>
                  <a:pt x="576" y="287"/>
                  <a:pt x="576" y="288"/>
                  <a:pt x="576" y="288"/>
                </a:cubicBezTo>
                <a:lnTo>
                  <a:pt x="576" y="288"/>
                </a:lnTo>
                <a:lnTo>
                  <a:pt x="576" y="287"/>
                </a:lnTo>
                <a:lnTo>
                  <a:pt x="576" y="287"/>
                </a:lnTo>
                <a:cubicBezTo>
                  <a:pt x="576" y="447"/>
                  <a:pt x="447" y="576"/>
                  <a:pt x="288" y="576"/>
                </a:cubicBezTo>
                <a:lnTo>
                  <a:pt x="288" y="576"/>
                </a:lnTo>
                <a:cubicBezTo>
                  <a:pt x="128" y="576"/>
                  <a:pt x="0" y="447"/>
                  <a:pt x="0" y="288"/>
                </a:cubicBezTo>
                <a:lnTo>
                  <a:pt x="0" y="288"/>
                </a:lnTo>
                <a:close/>
                <a:moveTo>
                  <a:pt x="144" y="288"/>
                </a:moveTo>
                <a:cubicBezTo>
                  <a:pt x="144" y="367"/>
                  <a:pt x="208" y="432"/>
                  <a:pt x="288" y="432"/>
                </a:cubicBezTo>
                <a:lnTo>
                  <a:pt x="288" y="432"/>
                </a:lnTo>
                <a:lnTo>
                  <a:pt x="288" y="431"/>
                </a:lnTo>
                <a:lnTo>
                  <a:pt x="288" y="431"/>
                </a:lnTo>
                <a:cubicBezTo>
                  <a:pt x="367" y="431"/>
                  <a:pt x="432" y="367"/>
                  <a:pt x="432" y="287"/>
                </a:cubicBezTo>
                <a:lnTo>
                  <a:pt x="432" y="287"/>
                </a:lnTo>
                <a:lnTo>
                  <a:pt x="432" y="287"/>
                </a:lnTo>
                <a:lnTo>
                  <a:pt x="432" y="287"/>
                </a:lnTo>
                <a:cubicBezTo>
                  <a:pt x="432" y="208"/>
                  <a:pt x="367" y="143"/>
                  <a:pt x="288" y="143"/>
                </a:cubicBezTo>
                <a:lnTo>
                  <a:pt x="288" y="143"/>
                </a:lnTo>
                <a:cubicBezTo>
                  <a:pt x="288" y="143"/>
                  <a:pt x="288" y="143"/>
                  <a:pt x="288" y="143"/>
                </a:cubicBezTo>
                <a:lnTo>
                  <a:pt x="288" y="143"/>
                </a:lnTo>
                <a:lnTo>
                  <a:pt x="288" y="143"/>
                </a:lnTo>
                <a:lnTo>
                  <a:pt x="288" y="143"/>
                </a:lnTo>
                <a:cubicBezTo>
                  <a:pt x="208" y="143"/>
                  <a:pt x="144" y="208"/>
                  <a:pt x="144" y="287"/>
                </a:cubicBezTo>
                <a:lnTo>
                  <a:pt x="144" y="288"/>
                </a:lnTo>
                <a:close/>
              </a:path>
            </a:pathLst>
          </a:custGeom>
          <a:solidFill>
            <a:srgbClr val="2A881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path"/>
          <p:cNvSpPr/>
          <p:nvPr/>
        </p:nvSpPr>
        <p:spPr>
          <a:xfrm>
            <a:off x="1221802" y="5065667"/>
            <a:ext cx="365760" cy="365760"/>
          </a:xfrm>
          <a:custGeom>
            <a:rect l="0" t="0" r="0" b="0"/>
            <a:pathLst>
              <a:path w="576" h="576">
                <a:moveTo>
                  <a:pt x="0" y="288"/>
                </a:moveTo>
                <a:cubicBezTo>
                  <a:pt x="0" y="128"/>
                  <a:pt x="128" y="0"/>
                  <a:pt x="288" y="0"/>
                </a:cubicBezTo>
                <a:lnTo>
                  <a:pt x="288" y="0"/>
                </a:lnTo>
                <a:lnTo>
                  <a:pt x="288" y="0"/>
                </a:lnTo>
                <a:lnTo>
                  <a:pt x="288" y="0"/>
                </a:lnTo>
                <a:cubicBezTo>
                  <a:pt x="447" y="0"/>
                  <a:pt x="576" y="128"/>
                  <a:pt x="576" y="288"/>
                </a:cubicBezTo>
                <a:lnTo>
                  <a:pt x="576" y="288"/>
                </a:lnTo>
                <a:cubicBezTo>
                  <a:pt x="576" y="288"/>
                  <a:pt x="576" y="288"/>
                  <a:pt x="576" y="288"/>
                </a:cubicBezTo>
                <a:lnTo>
                  <a:pt x="576" y="288"/>
                </a:lnTo>
                <a:lnTo>
                  <a:pt x="576" y="288"/>
                </a:lnTo>
                <a:lnTo>
                  <a:pt x="576" y="288"/>
                </a:lnTo>
                <a:cubicBezTo>
                  <a:pt x="576" y="447"/>
                  <a:pt x="447" y="576"/>
                  <a:pt x="288" y="576"/>
                </a:cubicBezTo>
                <a:lnTo>
                  <a:pt x="288" y="576"/>
                </a:lnTo>
                <a:cubicBezTo>
                  <a:pt x="128" y="576"/>
                  <a:pt x="0" y="447"/>
                  <a:pt x="0" y="288"/>
                </a:cubicBezTo>
                <a:lnTo>
                  <a:pt x="0" y="288"/>
                </a:lnTo>
                <a:close/>
                <a:moveTo>
                  <a:pt x="144" y="288"/>
                </a:moveTo>
                <a:cubicBezTo>
                  <a:pt x="144" y="367"/>
                  <a:pt x="208" y="432"/>
                  <a:pt x="288" y="432"/>
                </a:cubicBezTo>
                <a:lnTo>
                  <a:pt x="288" y="432"/>
                </a:lnTo>
                <a:lnTo>
                  <a:pt x="288" y="431"/>
                </a:lnTo>
                <a:lnTo>
                  <a:pt x="288" y="431"/>
                </a:lnTo>
                <a:cubicBezTo>
                  <a:pt x="367" y="431"/>
                  <a:pt x="432" y="367"/>
                  <a:pt x="432" y="287"/>
                </a:cubicBezTo>
                <a:lnTo>
                  <a:pt x="432" y="287"/>
                </a:lnTo>
                <a:lnTo>
                  <a:pt x="432" y="287"/>
                </a:lnTo>
                <a:lnTo>
                  <a:pt x="432" y="287"/>
                </a:lnTo>
                <a:cubicBezTo>
                  <a:pt x="432" y="208"/>
                  <a:pt x="367" y="143"/>
                  <a:pt x="288" y="143"/>
                </a:cubicBezTo>
                <a:lnTo>
                  <a:pt x="288" y="143"/>
                </a:lnTo>
                <a:cubicBezTo>
                  <a:pt x="288" y="143"/>
                  <a:pt x="288" y="143"/>
                  <a:pt x="288" y="143"/>
                </a:cubicBezTo>
                <a:lnTo>
                  <a:pt x="288" y="143"/>
                </a:lnTo>
                <a:lnTo>
                  <a:pt x="288" y="143"/>
                </a:lnTo>
                <a:lnTo>
                  <a:pt x="288" y="143"/>
                </a:lnTo>
                <a:cubicBezTo>
                  <a:pt x="208" y="143"/>
                  <a:pt x="144" y="208"/>
                  <a:pt x="144" y="287"/>
                </a:cubicBezTo>
                <a:lnTo>
                  <a:pt x="144" y="288"/>
                </a:lnTo>
                <a:close/>
              </a:path>
            </a:pathLst>
          </a:custGeom>
          <a:solidFill>
            <a:srgbClr val="2A881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 name="picture 14"/>
          <p:cNvPicPr>
            <a:picLocks noChangeAspect="1"/>
          </p:cNvPicPr>
          <p:nvPr/>
        </p:nvPicPr>
        <p:blipFill>
          <a:blip r:embed="rId2"/>
          <a:stretch>
            <a:fillRect/>
          </a:stretch>
        </p:blipFill>
        <p:spPr>
          <a:xfrm rot="21600000">
            <a:off x="0" y="0"/>
            <a:ext cx="12192000" cy="6858000"/>
          </a:xfrm>
          <a:prstGeom prst="rect">
            <a:avLst/>
          </a:prstGeom>
        </p:spPr>
      </p:pic>
      <p:sp>
        <p:nvSpPr>
          <p:cNvPr id="15" name="textbox 15"/>
          <p:cNvSpPr/>
          <p:nvPr/>
        </p:nvSpPr>
        <p:spPr>
          <a:xfrm>
            <a:off x="4932915" y="1935334"/>
            <a:ext cx="4175125" cy="31000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321"/>
              </a:lnSpc>
            </a:pPr>
            <a:endParaRPr lang="Arial" altLang="Arial" sz="100"/>
          </a:p>
          <a:p>
            <a:pPr marL="12700" algn="l" rtl="0" eaLnBrk="0">
              <a:lnSpc>
                <a:spcPct val="91000"/>
              </a:lnSpc>
            </a:pPr>
            <a:r>
              <a:rPr sz="2400" spc="-10">
                <a:solidFill>
                  <a:srgbClr val="45AE37">
                    <a:alpha val="100000"/>
                  </a:srgbClr>
                </a:solidFill>
                <a:latin typeface="Arial"/>
                <a:ea typeface="Arial"/>
                <a:cs typeface="Arial"/>
              </a:rPr>
              <a:t>• </a:t>
            </a:r>
            <a:r>
              <a:rPr sz="2400" b="1" spc="-10">
                <a:solidFill>
                  <a:srgbClr val="45AE37">
                    <a:alpha val="100000"/>
                  </a:srgbClr>
                </a:solidFill>
                <a:latin typeface="Microsoft YaHei"/>
                <a:ea typeface="Microsoft YaHei"/>
                <a:cs typeface="Microsoft YaHei"/>
              </a:rPr>
              <a:t>行业</a:t>
            </a:r>
            <a:r>
              <a:rPr sz="2400" b="1" spc="0">
                <a:solidFill>
                  <a:srgbClr val="45AE37">
                    <a:alpha val="100000"/>
                  </a:srgbClr>
                </a:solidFill>
                <a:latin typeface="Microsoft YaHei"/>
                <a:ea typeface="Microsoft YaHei"/>
                <a:cs typeface="Microsoft YaHei"/>
              </a:rPr>
              <a:t>概述与发展背景</a:t>
            </a:r>
            <a:endParaRPr lang="Microsoft YaHei" altLang="Microsoft YaHei" sz="2400"/>
          </a:p>
          <a:p>
            <a:pPr marL="12700" algn="l" rtl="0" eaLnBrk="0">
              <a:lnSpc>
                <a:spcPct val="91000"/>
              </a:lnSpc>
              <a:spcBef>
                <a:spcPts val="1699"/>
              </a:spcBef>
            </a:pPr>
            <a:r>
              <a:rPr sz="2400" spc="-10">
                <a:solidFill>
                  <a:srgbClr val="45AE37">
                    <a:alpha val="100000"/>
                  </a:srgbClr>
                </a:solidFill>
                <a:latin typeface="Arial"/>
                <a:ea typeface="Arial"/>
                <a:cs typeface="Arial"/>
              </a:rPr>
              <a:t>• </a:t>
            </a:r>
            <a:r>
              <a:rPr sz="2400" b="1" spc="-10">
                <a:solidFill>
                  <a:srgbClr val="45AE37">
                    <a:alpha val="100000"/>
                  </a:srgbClr>
                </a:solidFill>
                <a:latin typeface="Microsoft YaHei"/>
                <a:ea typeface="Microsoft YaHei"/>
                <a:cs typeface="Microsoft YaHei"/>
              </a:rPr>
              <a:t>市</a:t>
            </a:r>
            <a:r>
              <a:rPr sz="2400" b="1" spc="0">
                <a:solidFill>
                  <a:srgbClr val="45AE37">
                    <a:alpha val="100000"/>
                  </a:srgbClr>
                </a:solidFill>
                <a:latin typeface="Microsoft YaHei"/>
                <a:ea typeface="Microsoft YaHei"/>
                <a:cs typeface="Microsoft YaHei"/>
              </a:rPr>
              <a:t>场竞争格局分析</a:t>
            </a:r>
            <a:endParaRPr lang="Microsoft YaHei" altLang="Microsoft YaHei" sz="2400"/>
          </a:p>
          <a:p>
            <a:pPr marL="12700" algn="l" rtl="0" eaLnBrk="0">
              <a:lnSpc>
                <a:spcPct val="91000"/>
              </a:lnSpc>
              <a:spcBef>
                <a:spcPts val="1699"/>
              </a:spcBef>
            </a:pPr>
            <a:r>
              <a:rPr sz="2400" spc="-10">
                <a:solidFill>
                  <a:srgbClr val="45AE37">
                    <a:alpha val="100000"/>
                  </a:srgbClr>
                </a:solidFill>
                <a:latin typeface="Arial"/>
                <a:ea typeface="Arial"/>
                <a:cs typeface="Arial"/>
              </a:rPr>
              <a:t>• </a:t>
            </a:r>
            <a:r>
              <a:rPr sz="2400" b="1" spc="-10">
                <a:solidFill>
                  <a:srgbClr val="45AE37">
                    <a:alpha val="100000"/>
                  </a:srgbClr>
                </a:solidFill>
                <a:latin typeface="Microsoft YaHei"/>
                <a:ea typeface="Microsoft YaHei"/>
                <a:cs typeface="Microsoft YaHei"/>
              </a:rPr>
              <a:t>技术</a:t>
            </a:r>
            <a:r>
              <a:rPr sz="2400" b="1" spc="0">
                <a:solidFill>
                  <a:srgbClr val="45AE37">
                    <a:alpha val="100000"/>
                  </a:srgbClr>
                </a:solidFill>
                <a:latin typeface="Microsoft YaHei"/>
                <a:ea typeface="Microsoft YaHei"/>
                <a:cs typeface="Microsoft YaHei"/>
              </a:rPr>
              <a:t>创新与研发动态</a:t>
            </a:r>
            <a:endParaRPr lang="Microsoft YaHei" altLang="Microsoft YaHei" sz="2400"/>
          </a:p>
          <a:p>
            <a:pPr marL="12700" algn="l" rtl="0" eaLnBrk="0">
              <a:lnSpc>
                <a:spcPct val="91000"/>
              </a:lnSpc>
              <a:spcBef>
                <a:spcPts val="1700"/>
              </a:spcBef>
            </a:pPr>
            <a:r>
              <a:rPr sz="2400" spc="-10">
                <a:solidFill>
                  <a:srgbClr val="45AE37">
                    <a:alpha val="100000"/>
                  </a:srgbClr>
                </a:solidFill>
                <a:latin typeface="Arial"/>
                <a:ea typeface="Arial"/>
                <a:cs typeface="Arial"/>
              </a:rPr>
              <a:t>• </a:t>
            </a:r>
            <a:r>
              <a:rPr sz="2400" b="1" spc="-10">
                <a:solidFill>
                  <a:srgbClr val="45AE37">
                    <a:alpha val="100000"/>
                  </a:srgbClr>
                </a:solidFill>
                <a:latin typeface="Microsoft YaHei"/>
                <a:ea typeface="Microsoft YaHei"/>
                <a:cs typeface="Microsoft YaHei"/>
              </a:rPr>
              <a:t>营销</a:t>
            </a:r>
            <a:r>
              <a:rPr sz="2400" b="1" spc="0">
                <a:solidFill>
                  <a:srgbClr val="45AE37">
                    <a:alpha val="100000"/>
                  </a:srgbClr>
                </a:solidFill>
                <a:latin typeface="Microsoft YaHei"/>
                <a:ea typeface="Microsoft YaHei"/>
                <a:cs typeface="Microsoft YaHei"/>
              </a:rPr>
              <a:t>策略及渠道拓展</a:t>
            </a:r>
            <a:endParaRPr lang="Microsoft YaHei" altLang="Microsoft YaHei" sz="2400"/>
          </a:p>
          <a:p>
            <a:pPr marL="12700" algn="l" rtl="0" eaLnBrk="0">
              <a:lnSpc>
                <a:spcPct val="91000"/>
              </a:lnSpc>
              <a:spcBef>
                <a:spcPts val="1699"/>
              </a:spcBef>
            </a:pPr>
            <a:r>
              <a:rPr sz="2400" spc="-10">
                <a:solidFill>
                  <a:srgbClr val="45AE37">
                    <a:alpha val="100000"/>
                  </a:srgbClr>
                </a:solidFill>
                <a:latin typeface="Arial"/>
                <a:ea typeface="Arial"/>
                <a:cs typeface="Arial"/>
              </a:rPr>
              <a:t>• </a:t>
            </a:r>
            <a:r>
              <a:rPr sz="2400" b="1" spc="-10">
                <a:solidFill>
                  <a:srgbClr val="45AE37">
                    <a:alpha val="100000"/>
                  </a:srgbClr>
                </a:solidFill>
                <a:latin typeface="Microsoft YaHei"/>
                <a:ea typeface="Microsoft YaHei"/>
                <a:cs typeface="Microsoft YaHei"/>
              </a:rPr>
              <a:t>供应</a:t>
            </a:r>
            <a:r>
              <a:rPr sz="2400" b="1" spc="0">
                <a:solidFill>
                  <a:srgbClr val="45AE37">
                    <a:alpha val="100000"/>
                  </a:srgbClr>
                </a:solidFill>
                <a:latin typeface="Microsoft YaHei"/>
                <a:ea typeface="Microsoft YaHei"/>
                <a:cs typeface="Microsoft YaHei"/>
              </a:rPr>
              <a:t>链管理优化探讨</a:t>
            </a:r>
            <a:endParaRPr lang="Microsoft YaHei" altLang="Microsoft YaHei" sz="2400"/>
          </a:p>
          <a:p>
            <a:pPr algn="l" rtl="0" eaLnBrk="0">
              <a:lnSpc>
                <a:spcPct val="101000"/>
              </a:lnSpc>
            </a:pPr>
            <a:endParaRPr lang="Arial" altLang="Arial" sz="1400"/>
          </a:p>
          <a:p>
            <a:pPr marL="12700" algn="l" rtl="0" eaLnBrk="0">
              <a:lnSpc>
                <a:spcPct val="91000"/>
              </a:lnSpc>
              <a:spcBef>
                <a:spcPts val="3"/>
              </a:spcBef>
            </a:pPr>
            <a:r>
              <a:rPr sz="2400" spc="-10">
                <a:solidFill>
                  <a:srgbClr val="45AE37">
                    <a:alpha val="100000"/>
                  </a:srgbClr>
                </a:solidFill>
                <a:latin typeface="Arial"/>
                <a:ea typeface="Arial"/>
                <a:cs typeface="Arial"/>
              </a:rPr>
              <a:t>• </a:t>
            </a:r>
            <a:r>
              <a:rPr sz="2400" b="1" spc="-10">
                <a:solidFill>
                  <a:srgbClr val="45AE37">
                    <a:alpha val="100000"/>
                  </a:srgbClr>
                </a:solidFill>
                <a:latin typeface="Microsoft YaHei"/>
                <a:ea typeface="Microsoft YaHei"/>
                <a:cs typeface="Microsoft YaHei"/>
              </a:rPr>
              <a:t>未来</a:t>
            </a:r>
            <a:r>
              <a:rPr sz="2400" b="1" spc="0">
                <a:solidFill>
                  <a:srgbClr val="45AE37">
                    <a:alpha val="100000"/>
                  </a:srgbClr>
                </a:solidFill>
                <a:latin typeface="Microsoft YaHei"/>
                <a:ea typeface="Microsoft YaHei"/>
                <a:cs typeface="Microsoft YaHei"/>
              </a:rPr>
              <a:t>发展趋势预测与挑战应对</a:t>
            </a:r>
            <a:endParaRPr lang="Microsoft YaHei" altLang="Microsoft YaHei" sz="2400"/>
          </a:p>
        </p:txBody>
      </p:sp>
      <p:sp>
        <p:nvSpPr>
          <p:cNvPr id="16" name="textbox 16"/>
          <p:cNvSpPr/>
          <p:nvPr/>
        </p:nvSpPr>
        <p:spPr>
          <a:xfrm>
            <a:off x="8859608" y="6071725"/>
            <a:ext cx="3201670" cy="9931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617"/>
              </a:lnSpc>
            </a:pPr>
            <a:r>
              <a:rPr sz="5700" b="1" spc="10">
                <a:solidFill>
                  <a:srgbClr val="65FFBF">
                    <a:alpha val="34117"/>
                  </a:srgbClr>
                </a:solidFill>
                <a:latin typeface="Microsoft YaHei"/>
                <a:ea typeface="Microsoft YaHei"/>
                <a:cs typeface="Microsoft YaHei"/>
              </a:rPr>
              <a:t>content</a:t>
            </a:r>
            <a:r>
              <a:rPr sz="5700" b="1" spc="0">
                <a:solidFill>
                  <a:srgbClr val="65FFBF">
                    <a:alpha val="34117"/>
                  </a:srgbClr>
                </a:solidFill>
                <a:latin typeface="Microsoft YaHei"/>
                <a:ea typeface="Microsoft YaHei"/>
                <a:cs typeface="Microsoft YaHei"/>
              </a:rPr>
              <a:t>s</a:t>
            </a:r>
            <a:endParaRPr lang="Microsoft YaHei" altLang="Microsoft YaHei" sz="5700"/>
          </a:p>
        </p:txBody>
      </p:sp>
      <p:sp>
        <p:nvSpPr>
          <p:cNvPr id="17" name="textbox 17"/>
          <p:cNvSpPr/>
          <p:nvPr/>
        </p:nvSpPr>
        <p:spPr>
          <a:xfrm>
            <a:off x="987295" y="4053157"/>
            <a:ext cx="1087119" cy="2376170"/>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30"/>
              </a:lnSpc>
            </a:pPr>
            <a:endParaRPr lang="Arial" altLang="Arial" sz="100"/>
          </a:p>
          <a:p>
            <a:pPr marL="12700" algn="l" rtl="0" eaLnBrk="0">
              <a:lnSpc>
                <a:spcPct val="90000"/>
              </a:lnSpc>
            </a:pPr>
            <a:r>
              <a:rPr sz="7600" b="1" spc="360">
                <a:solidFill>
                  <a:srgbClr val="FFFFFF">
                    <a:alpha val="100000"/>
                  </a:srgbClr>
                </a:solidFill>
                <a:latin typeface="Microsoft YaHei"/>
                <a:ea typeface="Microsoft YaHei"/>
                <a:cs typeface="Microsoft YaHei"/>
              </a:rPr>
              <a:t>目</a:t>
            </a:r>
            <a:r>
              <a:rPr sz="7600" spc="360">
                <a:solidFill>
                  <a:srgbClr val="FFFFFF">
                    <a:alpha val="100000"/>
                  </a:srgbClr>
                </a:solidFill>
                <a:latin typeface="Microsoft YaHei"/>
                <a:ea typeface="Microsoft YaHei"/>
                <a:cs typeface="Microsoft YaHei"/>
              </a:rPr>
              <a:t> </a:t>
            </a:r>
            <a:r>
              <a:rPr sz="7600" b="1" spc="330">
                <a:solidFill>
                  <a:srgbClr val="FFFFFF">
                    <a:alpha val="100000"/>
                  </a:srgbClr>
                </a:solidFill>
                <a:latin typeface="Microsoft YaHei"/>
                <a:ea typeface="Microsoft YaHei"/>
                <a:cs typeface="Microsoft YaHei"/>
              </a:rPr>
              <a:t>录</a:t>
            </a:r>
            <a:endParaRPr lang="Microsoft YaHei" altLang="Microsoft YaHei" sz="7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 name="picture 18"/>
          <p:cNvPicPr>
            <a:picLocks noChangeAspect="1"/>
          </p:cNvPicPr>
          <p:nvPr/>
        </p:nvPicPr>
        <p:blipFill>
          <a:blip r:embed="rId2"/>
          <a:stretch>
            <a:fillRect/>
          </a:stretch>
        </p:blipFill>
        <p:spPr>
          <a:xfrm rot="21600000">
            <a:off x="0" y="0"/>
            <a:ext cx="12192000" cy="6858000"/>
          </a:xfrm>
          <a:prstGeom prst="rect">
            <a:avLst/>
          </a:prstGeom>
        </p:spPr>
      </p:pic>
      <p:sp>
        <p:nvSpPr>
          <p:cNvPr id="19" name="textbox 19"/>
          <p:cNvSpPr/>
          <p:nvPr/>
        </p:nvSpPr>
        <p:spPr>
          <a:xfrm>
            <a:off x="1205195" y="1115418"/>
            <a:ext cx="4691379" cy="47929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8286"/>
              </a:lnSpc>
            </a:pPr>
            <a:endParaRPr lang="Arial" altLang="Arial" sz="100"/>
          </a:p>
          <a:p>
            <a:pPr marL="43303" algn="l" rtl="0" eaLnBrk="0">
              <a:lnSpc>
                <a:spcPct val="86000"/>
              </a:lnSpc>
            </a:pPr>
            <a:r>
              <a:rPr sz="7600" spc="120">
                <a:ln w="22225" cap="flat" cmpd="sng">
                  <a:solidFill>
                    <a:srgbClr val="000000">
                      <a:alpha val="100000"/>
                    </a:srgbClr>
                  </a:solidFill>
                  <a:miter lim="0"/>
                </a:ln>
                <a:solidFill>
                  <a:srgbClr val="083502">
                    <a:alpha val="100000"/>
                  </a:srgbClr>
                </a:solidFill>
                <a:latin typeface="Microsoft YaHei"/>
                <a:ea typeface="Microsoft YaHei"/>
                <a:cs typeface="Microsoft YaHei"/>
              </a:rPr>
              <a:t>0</a:t>
            </a:r>
            <a:r>
              <a:rPr sz="7600" spc="100">
                <a:ln w="22225" cap="flat" cmpd="sng">
                  <a:solidFill>
                    <a:srgbClr val="000000">
                      <a:alpha val="100000"/>
                    </a:srgbClr>
                  </a:solidFill>
                  <a:miter lim="0"/>
                </a:ln>
                <a:solidFill>
                  <a:srgbClr val="083502">
                    <a:alpha val="100000"/>
                  </a:srgbClr>
                </a:solidFill>
                <a:latin typeface="Microsoft YaHei"/>
                <a:ea typeface="Microsoft YaHei"/>
                <a:cs typeface="Microsoft YaHei"/>
              </a:rPr>
              <a:t>1</a:t>
            </a:r>
            <a:endParaRPr lang="Microsoft YaHei" altLang="Microsoft YaHei" sz="7600"/>
          </a:p>
          <a:p>
            <a:pPr algn="l" rtl="0" eaLnBrk="0">
              <a:lnSpc>
                <a:spcPct val="157000"/>
              </a:lnSpc>
            </a:pPr>
            <a:endParaRPr lang="Arial" altLang="Arial" sz="1000"/>
          </a:p>
          <a:p>
            <a:pPr marL="12700" algn="l" rtl="0" eaLnBrk="0">
              <a:lnSpc>
                <a:spcPct val="92000"/>
              </a:lnSpc>
              <a:spcBef>
                <a:spcPts val="1151"/>
              </a:spcBef>
            </a:pPr>
            <a:r>
              <a:rPr sz="3800" spc="20">
                <a:ln w="9525" cap="flat" cmpd="sng">
                  <a:solidFill>
                    <a:srgbClr val="000000">
                      <a:alpha val="100000"/>
                    </a:srgbClr>
                  </a:solidFill>
                  <a:miter lim="0"/>
                </a:ln>
                <a:solidFill>
                  <a:srgbClr val="083502">
                    <a:alpha val="100000"/>
                  </a:srgbClr>
                </a:solidFill>
                <a:latin typeface="Microsoft YaHei"/>
                <a:ea typeface="Microsoft YaHei"/>
                <a:cs typeface="Microsoft YaHei"/>
              </a:rPr>
              <a:t>行业概述与发展背</a:t>
            </a:r>
            <a:r>
              <a:rPr sz="3800" spc="10">
                <a:ln w="9525" cap="flat" cmpd="sng">
                  <a:solidFill>
                    <a:srgbClr val="000000">
                      <a:alpha val="100000"/>
                    </a:srgbClr>
                  </a:solidFill>
                  <a:miter lim="0"/>
                </a:ln>
                <a:solidFill>
                  <a:srgbClr val="083502">
                    <a:alpha val="100000"/>
                  </a:srgbClr>
                </a:solidFill>
                <a:latin typeface="Microsoft YaHei"/>
                <a:ea typeface="Microsoft YaHei"/>
                <a:cs typeface="Microsoft YaHei"/>
              </a:rPr>
              <a:t>景</a:t>
            </a:r>
            <a:endParaRPr lang="Microsoft YaHei" altLang="Microsoft YaHei" sz="3800"/>
          </a:p>
          <a:p>
            <a:pPr algn="l" rtl="0" eaLnBrk="0">
              <a:lnSpc>
                <a:spcPct val="103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0000"/>
              </a:lnSpc>
            </a:pPr>
            <a:endParaRPr lang="Arial" altLang="Arial" sz="1900"/>
          </a:p>
          <a:p>
            <a:pPr algn="l" rtl="0" eaLnBrk="0">
              <a:lnSpc>
                <a:spcPct val="8535"/>
              </a:lnSpc>
            </a:pPr>
            <a:endParaRPr lang="Arial" altLang="Arial" sz="100"/>
          </a:p>
          <a:p>
            <a:pPr marL="45246" algn="l" rtl="0" eaLnBrk="0">
              <a:lnSpc>
                <a:spcPct val="85000"/>
              </a:lnSpc>
            </a:pPr>
            <a:r>
              <a:rPr sz="7600" spc="290">
                <a:ln w="22225" cap="flat" cmpd="sng">
                  <a:solidFill>
                    <a:srgbClr val="000000">
                      <a:alpha val="100000"/>
                    </a:srgbClr>
                  </a:solidFill>
                  <a:miter lim="0"/>
                </a:ln>
                <a:solidFill>
                  <a:srgbClr val="89D77F">
                    <a:alpha val="25098"/>
                  </a:srgbClr>
                </a:solidFill>
                <a:latin typeface="Microsoft YaHei"/>
                <a:ea typeface="Microsoft YaHei"/>
                <a:cs typeface="Microsoft YaHei"/>
              </a:rPr>
              <a:t>CHAPTE</a:t>
            </a:r>
            <a:r>
              <a:rPr sz="7600" spc="280">
                <a:ln w="22225" cap="flat" cmpd="sng">
                  <a:solidFill>
                    <a:srgbClr val="000000">
                      <a:alpha val="100000"/>
                    </a:srgbClr>
                  </a:solidFill>
                  <a:miter lim="0"/>
                </a:ln>
                <a:solidFill>
                  <a:srgbClr val="89D77F">
                    <a:alpha val="25098"/>
                  </a:srgbClr>
                </a:solidFill>
                <a:latin typeface="Microsoft YaHei"/>
                <a:ea typeface="Microsoft YaHei"/>
                <a:cs typeface="Microsoft YaHei"/>
              </a:rPr>
              <a:t>R</a:t>
            </a:r>
            <a:endParaRPr lang="Microsoft YaHei" altLang="Microsoft YaHei" sz="76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 name="group 2"/>
          <p:cNvGrpSpPr/>
          <p:nvPr/>
        </p:nvGrpSpPr>
        <p:grpSpPr>
          <a:xfrm rot="21600000">
            <a:off x="1477192" y="1927705"/>
            <a:ext cx="5791871" cy="3625939"/>
            <a:chExt cx="5791871" cy="3625939"/>
          </a:xfrm>
        </p:grpSpPr>
        <p:sp>
          <p:nvSpPr>
            <p:cNvPr id="21" name="path"/>
            <p:cNvSpPr/>
            <p:nvPr/>
          </p:nvSpPr>
          <p:spPr>
            <a:xfrm>
              <a:off x="0" y="1595036"/>
              <a:ext cx="1702240" cy="1665358"/>
            </a:xfrm>
            <a:custGeom>
              <a:rect l="0" t="0" r="0" b="0"/>
              <a:pathLst>
                <a:path w="2680" h="2622">
                  <a:moveTo>
                    <a:pt x="1340" y="500"/>
                  </a:moveTo>
                  <a:cubicBezTo>
                    <a:pt x="892" y="500"/>
                    <a:pt x="529" y="863"/>
                    <a:pt x="529" y="1311"/>
                  </a:cubicBezTo>
                  <a:lnTo>
                    <a:pt x="529" y="1311"/>
                  </a:lnTo>
                  <a:cubicBezTo>
                    <a:pt x="529" y="1758"/>
                    <a:pt x="892" y="2121"/>
                    <a:pt x="1340" y="2121"/>
                  </a:cubicBezTo>
                  <a:lnTo>
                    <a:pt x="1340" y="2121"/>
                  </a:lnTo>
                  <a:cubicBezTo>
                    <a:pt x="1788" y="2121"/>
                    <a:pt x="2150" y="1758"/>
                    <a:pt x="2150" y="1311"/>
                  </a:cubicBezTo>
                  <a:lnTo>
                    <a:pt x="2150" y="1311"/>
                  </a:lnTo>
                  <a:cubicBezTo>
                    <a:pt x="2150" y="863"/>
                    <a:pt x="1788" y="500"/>
                    <a:pt x="1340" y="500"/>
                  </a:cubicBezTo>
                  <a:moveTo>
                    <a:pt x="1052" y="0"/>
                  </a:moveTo>
                  <a:lnTo>
                    <a:pt x="1058" y="0"/>
                  </a:lnTo>
                  <a:lnTo>
                    <a:pt x="1065" y="0"/>
                  </a:lnTo>
                  <a:lnTo>
                    <a:pt x="1071" y="2"/>
                  </a:lnTo>
                  <a:lnTo>
                    <a:pt x="1077" y="4"/>
                  </a:lnTo>
                  <a:lnTo>
                    <a:pt x="1083" y="7"/>
                  </a:lnTo>
                  <a:lnTo>
                    <a:pt x="1088" y="10"/>
                  </a:lnTo>
                  <a:lnTo>
                    <a:pt x="1093" y="14"/>
                  </a:lnTo>
                  <a:lnTo>
                    <a:pt x="1098" y="18"/>
                  </a:lnTo>
                  <a:lnTo>
                    <a:pt x="1103" y="22"/>
                  </a:lnTo>
                  <a:lnTo>
                    <a:pt x="1106" y="27"/>
                  </a:lnTo>
                  <a:lnTo>
                    <a:pt x="1110" y="33"/>
                  </a:lnTo>
                  <a:lnTo>
                    <a:pt x="1113" y="39"/>
                  </a:lnTo>
                  <a:lnTo>
                    <a:pt x="1116" y="45"/>
                  </a:lnTo>
                  <a:lnTo>
                    <a:pt x="1183" y="256"/>
                  </a:lnTo>
                  <a:lnTo>
                    <a:pt x="1203" y="253"/>
                  </a:lnTo>
                  <a:lnTo>
                    <a:pt x="1222" y="251"/>
                  </a:lnTo>
                  <a:lnTo>
                    <a:pt x="1241" y="249"/>
                  </a:lnTo>
                  <a:lnTo>
                    <a:pt x="1261" y="247"/>
                  </a:lnTo>
                  <a:lnTo>
                    <a:pt x="1281" y="246"/>
                  </a:lnTo>
                  <a:lnTo>
                    <a:pt x="1300" y="245"/>
                  </a:lnTo>
                  <a:lnTo>
                    <a:pt x="1320" y="244"/>
                  </a:lnTo>
                  <a:lnTo>
                    <a:pt x="1340" y="244"/>
                  </a:lnTo>
                  <a:lnTo>
                    <a:pt x="1359" y="244"/>
                  </a:lnTo>
                  <a:lnTo>
                    <a:pt x="1380" y="245"/>
                  </a:lnTo>
                  <a:lnTo>
                    <a:pt x="1399" y="246"/>
                  </a:lnTo>
                  <a:lnTo>
                    <a:pt x="1419" y="247"/>
                  </a:lnTo>
                  <a:lnTo>
                    <a:pt x="1438" y="249"/>
                  </a:lnTo>
                  <a:lnTo>
                    <a:pt x="1457" y="251"/>
                  </a:lnTo>
                  <a:lnTo>
                    <a:pt x="1477" y="253"/>
                  </a:lnTo>
                  <a:lnTo>
                    <a:pt x="1496" y="256"/>
                  </a:lnTo>
                  <a:lnTo>
                    <a:pt x="1564" y="45"/>
                  </a:lnTo>
                  <a:lnTo>
                    <a:pt x="1567" y="39"/>
                  </a:lnTo>
                  <a:lnTo>
                    <a:pt x="1570" y="33"/>
                  </a:lnTo>
                  <a:lnTo>
                    <a:pt x="1574" y="27"/>
                  </a:lnTo>
                  <a:lnTo>
                    <a:pt x="1577" y="22"/>
                  </a:lnTo>
                  <a:lnTo>
                    <a:pt x="1582" y="18"/>
                  </a:lnTo>
                  <a:lnTo>
                    <a:pt x="1586" y="14"/>
                  </a:lnTo>
                  <a:lnTo>
                    <a:pt x="1592" y="10"/>
                  </a:lnTo>
                  <a:lnTo>
                    <a:pt x="1597" y="7"/>
                  </a:lnTo>
                  <a:lnTo>
                    <a:pt x="1603" y="4"/>
                  </a:lnTo>
                  <a:lnTo>
                    <a:pt x="1609" y="2"/>
                  </a:lnTo>
                  <a:lnTo>
                    <a:pt x="1615" y="0"/>
                  </a:lnTo>
                  <a:lnTo>
                    <a:pt x="1621" y="0"/>
                  </a:lnTo>
                  <a:lnTo>
                    <a:pt x="1628" y="0"/>
                  </a:lnTo>
                  <a:lnTo>
                    <a:pt x="1635" y="0"/>
                  </a:lnTo>
                  <a:lnTo>
                    <a:pt x="1641" y="1"/>
                  </a:lnTo>
                  <a:lnTo>
                    <a:pt x="1648" y="2"/>
                  </a:lnTo>
                  <a:lnTo>
                    <a:pt x="1860" y="72"/>
                  </a:lnTo>
                  <a:lnTo>
                    <a:pt x="1867" y="74"/>
                  </a:lnTo>
                  <a:lnTo>
                    <a:pt x="1873" y="77"/>
                  </a:lnTo>
                  <a:lnTo>
                    <a:pt x="1878" y="80"/>
                  </a:lnTo>
                  <a:lnTo>
                    <a:pt x="1883" y="84"/>
                  </a:lnTo>
                  <a:lnTo>
                    <a:pt x="1888" y="89"/>
                  </a:lnTo>
                  <a:lnTo>
                    <a:pt x="1892" y="94"/>
                  </a:lnTo>
                  <a:lnTo>
                    <a:pt x="1895" y="99"/>
                  </a:lnTo>
                  <a:lnTo>
                    <a:pt x="1899" y="104"/>
                  </a:lnTo>
                  <a:lnTo>
                    <a:pt x="1901" y="110"/>
                  </a:lnTo>
                  <a:lnTo>
                    <a:pt x="1904" y="116"/>
                  </a:lnTo>
                  <a:lnTo>
                    <a:pt x="1905" y="122"/>
                  </a:lnTo>
                  <a:lnTo>
                    <a:pt x="1906" y="129"/>
                  </a:lnTo>
                  <a:lnTo>
                    <a:pt x="1906" y="135"/>
                  </a:lnTo>
                  <a:lnTo>
                    <a:pt x="1905" y="142"/>
                  </a:lnTo>
                  <a:lnTo>
                    <a:pt x="1904" y="148"/>
                  </a:lnTo>
                  <a:lnTo>
                    <a:pt x="1903" y="155"/>
                  </a:lnTo>
                  <a:lnTo>
                    <a:pt x="1834" y="365"/>
                  </a:lnTo>
                  <a:lnTo>
                    <a:pt x="1851" y="375"/>
                  </a:lnTo>
                  <a:lnTo>
                    <a:pt x="1869" y="384"/>
                  </a:lnTo>
                  <a:lnTo>
                    <a:pt x="1886" y="394"/>
                  </a:lnTo>
                  <a:lnTo>
                    <a:pt x="1902" y="405"/>
                  </a:lnTo>
                  <a:lnTo>
                    <a:pt x="1919" y="415"/>
                  </a:lnTo>
                  <a:lnTo>
                    <a:pt x="1935" y="426"/>
                  </a:lnTo>
                  <a:lnTo>
                    <a:pt x="1951" y="437"/>
                  </a:lnTo>
                  <a:lnTo>
                    <a:pt x="1968" y="448"/>
                  </a:lnTo>
                  <a:lnTo>
                    <a:pt x="1983" y="460"/>
                  </a:lnTo>
                  <a:lnTo>
                    <a:pt x="1999" y="472"/>
                  </a:lnTo>
                  <a:lnTo>
                    <a:pt x="2014" y="484"/>
                  </a:lnTo>
                  <a:lnTo>
                    <a:pt x="2029" y="496"/>
                  </a:lnTo>
                  <a:lnTo>
                    <a:pt x="2044" y="509"/>
                  </a:lnTo>
                  <a:lnTo>
                    <a:pt x="2058" y="522"/>
                  </a:lnTo>
                  <a:lnTo>
                    <a:pt x="2073" y="535"/>
                  </a:lnTo>
                  <a:lnTo>
                    <a:pt x="2087" y="549"/>
                  </a:lnTo>
                  <a:lnTo>
                    <a:pt x="2266" y="419"/>
                  </a:lnTo>
                  <a:lnTo>
                    <a:pt x="2272" y="415"/>
                  </a:lnTo>
                  <a:lnTo>
                    <a:pt x="2278" y="412"/>
                  </a:lnTo>
                  <a:lnTo>
                    <a:pt x="2284" y="410"/>
                  </a:lnTo>
                  <a:lnTo>
                    <a:pt x="2290" y="408"/>
                  </a:lnTo>
                  <a:lnTo>
                    <a:pt x="2296" y="407"/>
                  </a:lnTo>
                  <a:lnTo>
                    <a:pt x="2303" y="406"/>
                  </a:lnTo>
                  <a:lnTo>
                    <a:pt x="2309" y="406"/>
                  </a:lnTo>
                  <a:lnTo>
                    <a:pt x="2315" y="407"/>
                  </a:lnTo>
                  <a:lnTo>
                    <a:pt x="2321" y="408"/>
                  </a:lnTo>
                  <a:lnTo>
                    <a:pt x="2327" y="410"/>
                  </a:lnTo>
                  <a:lnTo>
                    <a:pt x="2333" y="412"/>
                  </a:lnTo>
                  <a:lnTo>
                    <a:pt x="2339" y="415"/>
                  </a:lnTo>
                  <a:lnTo>
                    <a:pt x="2344" y="419"/>
                  </a:lnTo>
                  <a:lnTo>
                    <a:pt x="2350" y="423"/>
                  </a:lnTo>
                  <a:lnTo>
                    <a:pt x="2354" y="428"/>
                  </a:lnTo>
                  <a:lnTo>
                    <a:pt x="2358" y="433"/>
                  </a:lnTo>
                  <a:lnTo>
                    <a:pt x="2490" y="614"/>
                  </a:lnTo>
                  <a:lnTo>
                    <a:pt x="2494" y="620"/>
                  </a:lnTo>
                  <a:lnTo>
                    <a:pt x="2497" y="625"/>
                  </a:lnTo>
                  <a:lnTo>
                    <a:pt x="2499" y="632"/>
                  </a:lnTo>
                  <a:lnTo>
                    <a:pt x="2501" y="638"/>
                  </a:lnTo>
                  <a:lnTo>
                    <a:pt x="2502" y="644"/>
                  </a:lnTo>
                  <a:lnTo>
                    <a:pt x="2502" y="650"/>
                  </a:lnTo>
                  <a:lnTo>
                    <a:pt x="2502" y="657"/>
                  </a:lnTo>
                  <a:lnTo>
                    <a:pt x="2502" y="663"/>
                  </a:lnTo>
                  <a:lnTo>
                    <a:pt x="2500" y="669"/>
                  </a:lnTo>
                  <a:lnTo>
                    <a:pt x="2498" y="676"/>
                  </a:lnTo>
                  <a:lnTo>
                    <a:pt x="2496" y="681"/>
                  </a:lnTo>
                  <a:lnTo>
                    <a:pt x="2493" y="687"/>
                  </a:lnTo>
                  <a:lnTo>
                    <a:pt x="2489" y="692"/>
                  </a:lnTo>
                  <a:lnTo>
                    <a:pt x="2485" y="698"/>
                  </a:lnTo>
                  <a:lnTo>
                    <a:pt x="2481" y="702"/>
                  </a:lnTo>
                  <a:lnTo>
                    <a:pt x="2476" y="706"/>
                  </a:lnTo>
                  <a:lnTo>
                    <a:pt x="2296" y="836"/>
                  </a:lnTo>
                  <a:lnTo>
                    <a:pt x="2304" y="854"/>
                  </a:lnTo>
                  <a:lnTo>
                    <a:pt x="2313" y="871"/>
                  </a:lnTo>
                  <a:lnTo>
                    <a:pt x="2320" y="889"/>
                  </a:lnTo>
                  <a:lnTo>
                    <a:pt x="2328" y="907"/>
                  </a:lnTo>
                  <a:lnTo>
                    <a:pt x="2335" y="925"/>
                  </a:lnTo>
                  <a:lnTo>
                    <a:pt x="2342" y="943"/>
                  </a:lnTo>
                  <a:lnTo>
                    <a:pt x="2348" y="962"/>
                  </a:lnTo>
                  <a:lnTo>
                    <a:pt x="2355" y="980"/>
                  </a:lnTo>
                  <a:lnTo>
                    <a:pt x="2361" y="999"/>
                  </a:lnTo>
                  <a:lnTo>
                    <a:pt x="2366" y="1018"/>
                  </a:lnTo>
                  <a:lnTo>
                    <a:pt x="2372" y="1036"/>
                  </a:lnTo>
                  <a:lnTo>
                    <a:pt x="2376" y="1056"/>
                  </a:lnTo>
                  <a:lnTo>
                    <a:pt x="2381" y="1075"/>
                  </a:lnTo>
                  <a:lnTo>
                    <a:pt x="2385" y="1094"/>
                  </a:lnTo>
                  <a:lnTo>
                    <a:pt x="2389" y="1113"/>
                  </a:lnTo>
                  <a:lnTo>
                    <a:pt x="2393" y="1133"/>
                  </a:lnTo>
                  <a:lnTo>
                    <a:pt x="2614" y="1133"/>
                  </a:lnTo>
                  <a:lnTo>
                    <a:pt x="2621" y="1133"/>
                  </a:lnTo>
                  <a:lnTo>
                    <a:pt x="2627" y="1135"/>
                  </a:lnTo>
                  <a:lnTo>
                    <a:pt x="2634" y="1136"/>
                  </a:lnTo>
                  <a:lnTo>
                    <a:pt x="2640" y="1139"/>
                  </a:lnTo>
                  <a:lnTo>
                    <a:pt x="2645" y="1141"/>
                  </a:lnTo>
                  <a:lnTo>
                    <a:pt x="2651" y="1144"/>
                  </a:lnTo>
                  <a:lnTo>
                    <a:pt x="2656" y="1148"/>
                  </a:lnTo>
                  <a:lnTo>
                    <a:pt x="2661" y="1153"/>
                  </a:lnTo>
                  <a:lnTo>
                    <a:pt x="2665" y="1157"/>
                  </a:lnTo>
                  <a:lnTo>
                    <a:pt x="2669" y="1162"/>
                  </a:lnTo>
                  <a:lnTo>
                    <a:pt x="2672" y="1168"/>
                  </a:lnTo>
                  <a:lnTo>
                    <a:pt x="2675" y="1173"/>
                  </a:lnTo>
                  <a:lnTo>
                    <a:pt x="2677" y="1179"/>
                  </a:lnTo>
                  <a:lnTo>
                    <a:pt x="2679" y="1186"/>
                  </a:lnTo>
                  <a:lnTo>
                    <a:pt x="2680" y="1192"/>
                  </a:lnTo>
                  <a:lnTo>
                    <a:pt x="2680" y="1199"/>
                  </a:lnTo>
                  <a:lnTo>
                    <a:pt x="2680" y="1423"/>
                  </a:lnTo>
                  <a:lnTo>
                    <a:pt x="2680" y="1429"/>
                  </a:lnTo>
                  <a:lnTo>
                    <a:pt x="2679" y="1436"/>
                  </a:lnTo>
                  <a:lnTo>
                    <a:pt x="2677" y="1442"/>
                  </a:lnTo>
                  <a:lnTo>
                    <a:pt x="2675" y="1448"/>
                  </a:lnTo>
                  <a:lnTo>
                    <a:pt x="2672" y="1454"/>
                  </a:lnTo>
                  <a:lnTo>
                    <a:pt x="2669" y="1460"/>
                  </a:lnTo>
                  <a:lnTo>
                    <a:pt x="2665" y="1465"/>
                  </a:lnTo>
                  <a:lnTo>
                    <a:pt x="2661" y="1469"/>
                  </a:lnTo>
                  <a:lnTo>
                    <a:pt x="2656" y="1473"/>
                  </a:lnTo>
                  <a:lnTo>
                    <a:pt x="2651" y="1477"/>
                  </a:lnTo>
                  <a:lnTo>
                    <a:pt x="2645" y="1481"/>
                  </a:lnTo>
                  <a:lnTo>
                    <a:pt x="2640" y="1483"/>
                  </a:lnTo>
                  <a:lnTo>
                    <a:pt x="2634" y="1486"/>
                  </a:lnTo>
                  <a:lnTo>
                    <a:pt x="2627" y="1487"/>
                  </a:lnTo>
                  <a:lnTo>
                    <a:pt x="2621" y="1488"/>
                  </a:lnTo>
                  <a:lnTo>
                    <a:pt x="2614" y="1489"/>
                  </a:lnTo>
                  <a:lnTo>
                    <a:pt x="2393" y="1489"/>
                  </a:lnTo>
                  <a:lnTo>
                    <a:pt x="2389" y="1508"/>
                  </a:lnTo>
                  <a:lnTo>
                    <a:pt x="2385" y="1528"/>
                  </a:lnTo>
                  <a:lnTo>
                    <a:pt x="2381" y="1547"/>
                  </a:lnTo>
                  <a:lnTo>
                    <a:pt x="2376" y="1566"/>
                  </a:lnTo>
                  <a:lnTo>
                    <a:pt x="2372" y="1585"/>
                  </a:lnTo>
                  <a:lnTo>
                    <a:pt x="2366" y="1604"/>
                  </a:lnTo>
                  <a:lnTo>
                    <a:pt x="2361" y="1623"/>
                  </a:lnTo>
                  <a:lnTo>
                    <a:pt x="2355" y="1641"/>
                  </a:lnTo>
                  <a:lnTo>
                    <a:pt x="2348" y="1660"/>
                  </a:lnTo>
                  <a:lnTo>
                    <a:pt x="2342" y="1678"/>
                  </a:lnTo>
                  <a:lnTo>
                    <a:pt x="2335" y="1696"/>
                  </a:lnTo>
                  <a:lnTo>
                    <a:pt x="2328" y="1714"/>
                  </a:lnTo>
                  <a:lnTo>
                    <a:pt x="2320" y="1733"/>
                  </a:lnTo>
                  <a:lnTo>
                    <a:pt x="2313" y="1750"/>
                  </a:lnTo>
                  <a:lnTo>
                    <a:pt x="2304" y="1768"/>
                  </a:lnTo>
                  <a:lnTo>
                    <a:pt x="2296" y="1785"/>
                  </a:lnTo>
                  <a:lnTo>
                    <a:pt x="2476" y="1915"/>
                  </a:lnTo>
                  <a:lnTo>
                    <a:pt x="2481" y="1919"/>
                  </a:lnTo>
                  <a:lnTo>
                    <a:pt x="2485" y="1924"/>
                  </a:lnTo>
                  <a:lnTo>
                    <a:pt x="2489" y="1929"/>
                  </a:lnTo>
                  <a:lnTo>
                    <a:pt x="2493" y="1934"/>
                  </a:lnTo>
                  <a:lnTo>
                    <a:pt x="2496" y="1940"/>
                  </a:lnTo>
                  <a:lnTo>
                    <a:pt x="2498" y="1946"/>
                  </a:lnTo>
                  <a:lnTo>
                    <a:pt x="2500" y="1952"/>
                  </a:lnTo>
                  <a:lnTo>
                    <a:pt x="2502" y="1958"/>
                  </a:lnTo>
                  <a:lnTo>
                    <a:pt x="2502" y="1964"/>
                  </a:lnTo>
                  <a:lnTo>
                    <a:pt x="2502" y="1971"/>
                  </a:lnTo>
                  <a:lnTo>
                    <a:pt x="2502" y="1977"/>
                  </a:lnTo>
                  <a:lnTo>
                    <a:pt x="2501" y="1984"/>
                  </a:lnTo>
                  <a:lnTo>
                    <a:pt x="2499" y="1990"/>
                  </a:lnTo>
                  <a:lnTo>
                    <a:pt x="2497" y="1996"/>
                  </a:lnTo>
                  <a:lnTo>
                    <a:pt x="2494" y="2002"/>
                  </a:lnTo>
                  <a:lnTo>
                    <a:pt x="2490" y="2007"/>
                  </a:lnTo>
                  <a:lnTo>
                    <a:pt x="2358" y="2188"/>
                  </a:lnTo>
                  <a:lnTo>
                    <a:pt x="2354" y="2194"/>
                  </a:lnTo>
                  <a:lnTo>
                    <a:pt x="2350" y="2198"/>
                  </a:lnTo>
                  <a:lnTo>
                    <a:pt x="2344" y="2202"/>
                  </a:lnTo>
                  <a:lnTo>
                    <a:pt x="2339" y="2206"/>
                  </a:lnTo>
                  <a:lnTo>
                    <a:pt x="2333" y="2209"/>
                  </a:lnTo>
                  <a:lnTo>
                    <a:pt x="2327" y="2212"/>
                  </a:lnTo>
                  <a:lnTo>
                    <a:pt x="2321" y="2213"/>
                  </a:lnTo>
                  <a:lnTo>
                    <a:pt x="2315" y="2214"/>
                  </a:lnTo>
                  <a:lnTo>
                    <a:pt x="2309" y="2215"/>
                  </a:lnTo>
                  <a:lnTo>
                    <a:pt x="2303" y="2216"/>
                  </a:lnTo>
                  <a:lnTo>
                    <a:pt x="2296" y="2215"/>
                  </a:lnTo>
                  <a:lnTo>
                    <a:pt x="2290" y="2214"/>
                  </a:lnTo>
                  <a:lnTo>
                    <a:pt x="2284" y="2212"/>
                  </a:lnTo>
                  <a:lnTo>
                    <a:pt x="2278" y="2210"/>
                  </a:lnTo>
                  <a:lnTo>
                    <a:pt x="2272" y="2206"/>
                  </a:lnTo>
                  <a:lnTo>
                    <a:pt x="2266" y="2203"/>
                  </a:lnTo>
                  <a:lnTo>
                    <a:pt x="2087" y="2073"/>
                  </a:lnTo>
                  <a:lnTo>
                    <a:pt x="2073" y="2086"/>
                  </a:lnTo>
                  <a:lnTo>
                    <a:pt x="2058" y="2099"/>
                  </a:lnTo>
                  <a:lnTo>
                    <a:pt x="2044" y="2112"/>
                  </a:lnTo>
                  <a:lnTo>
                    <a:pt x="2029" y="2125"/>
                  </a:lnTo>
                  <a:lnTo>
                    <a:pt x="2014" y="2138"/>
                  </a:lnTo>
                  <a:lnTo>
                    <a:pt x="1999" y="2150"/>
                  </a:lnTo>
                  <a:lnTo>
                    <a:pt x="1983" y="2162"/>
                  </a:lnTo>
                  <a:lnTo>
                    <a:pt x="1968" y="2173"/>
                  </a:lnTo>
                  <a:lnTo>
                    <a:pt x="1952" y="2185"/>
                  </a:lnTo>
                  <a:lnTo>
                    <a:pt x="1935" y="2196"/>
                  </a:lnTo>
                  <a:lnTo>
                    <a:pt x="1919" y="2206"/>
                  </a:lnTo>
                  <a:lnTo>
                    <a:pt x="1902" y="2217"/>
                  </a:lnTo>
                  <a:lnTo>
                    <a:pt x="1886" y="2227"/>
                  </a:lnTo>
                  <a:lnTo>
                    <a:pt x="1869" y="2237"/>
                  </a:lnTo>
                  <a:lnTo>
                    <a:pt x="1851" y="2247"/>
                  </a:lnTo>
                  <a:lnTo>
                    <a:pt x="1834" y="2256"/>
                  </a:lnTo>
                  <a:lnTo>
                    <a:pt x="1903" y="2466"/>
                  </a:lnTo>
                  <a:lnTo>
                    <a:pt x="1904" y="2473"/>
                  </a:lnTo>
                  <a:lnTo>
                    <a:pt x="1905" y="2480"/>
                  </a:lnTo>
                  <a:lnTo>
                    <a:pt x="1906" y="2487"/>
                  </a:lnTo>
                  <a:lnTo>
                    <a:pt x="1906" y="2493"/>
                  </a:lnTo>
                  <a:lnTo>
                    <a:pt x="1905" y="2499"/>
                  </a:lnTo>
                  <a:lnTo>
                    <a:pt x="1904" y="2505"/>
                  </a:lnTo>
                  <a:lnTo>
                    <a:pt x="1901" y="2511"/>
                  </a:lnTo>
                  <a:lnTo>
                    <a:pt x="1899" y="2517"/>
                  </a:lnTo>
                  <a:lnTo>
                    <a:pt x="1895" y="2523"/>
                  </a:lnTo>
                  <a:lnTo>
                    <a:pt x="1892" y="2528"/>
                  </a:lnTo>
                  <a:lnTo>
                    <a:pt x="1888" y="2532"/>
                  </a:lnTo>
                  <a:lnTo>
                    <a:pt x="1883" y="2537"/>
                  </a:lnTo>
                  <a:lnTo>
                    <a:pt x="1878" y="2541"/>
                  </a:lnTo>
                  <a:lnTo>
                    <a:pt x="1873" y="2544"/>
                  </a:lnTo>
                  <a:lnTo>
                    <a:pt x="1867" y="2547"/>
                  </a:lnTo>
                  <a:lnTo>
                    <a:pt x="1861" y="2550"/>
                  </a:lnTo>
                  <a:lnTo>
                    <a:pt x="1648" y="2619"/>
                  </a:lnTo>
                  <a:lnTo>
                    <a:pt x="1641" y="2621"/>
                  </a:lnTo>
                  <a:lnTo>
                    <a:pt x="1635" y="2622"/>
                  </a:lnTo>
                  <a:lnTo>
                    <a:pt x="1628" y="2622"/>
                  </a:lnTo>
                  <a:lnTo>
                    <a:pt x="1621" y="2622"/>
                  </a:lnTo>
                  <a:lnTo>
                    <a:pt x="1615" y="2621"/>
                  </a:lnTo>
                  <a:lnTo>
                    <a:pt x="1609" y="2620"/>
                  </a:lnTo>
                  <a:lnTo>
                    <a:pt x="1603" y="2618"/>
                  </a:lnTo>
                  <a:lnTo>
                    <a:pt x="1597" y="2615"/>
                  </a:lnTo>
                  <a:lnTo>
                    <a:pt x="1592" y="2612"/>
                  </a:lnTo>
                  <a:lnTo>
                    <a:pt x="1586" y="2608"/>
                  </a:lnTo>
                  <a:lnTo>
                    <a:pt x="1582" y="2604"/>
                  </a:lnTo>
                  <a:lnTo>
                    <a:pt x="1577" y="2599"/>
                  </a:lnTo>
                  <a:lnTo>
                    <a:pt x="1574" y="2594"/>
                  </a:lnTo>
                  <a:lnTo>
                    <a:pt x="1570" y="2589"/>
                  </a:lnTo>
                  <a:lnTo>
                    <a:pt x="1567" y="2583"/>
                  </a:lnTo>
                  <a:lnTo>
                    <a:pt x="1564" y="2577"/>
                  </a:lnTo>
                  <a:lnTo>
                    <a:pt x="1496" y="2366"/>
                  </a:lnTo>
                  <a:lnTo>
                    <a:pt x="1477" y="2368"/>
                  </a:lnTo>
                  <a:lnTo>
                    <a:pt x="1458" y="2371"/>
                  </a:lnTo>
                  <a:lnTo>
                    <a:pt x="1438" y="2372"/>
                  </a:lnTo>
                  <a:lnTo>
                    <a:pt x="1419" y="2374"/>
                  </a:lnTo>
                  <a:lnTo>
                    <a:pt x="1399" y="2376"/>
                  </a:lnTo>
                  <a:lnTo>
                    <a:pt x="1380" y="2376"/>
                  </a:lnTo>
                  <a:lnTo>
                    <a:pt x="1359" y="2377"/>
                  </a:lnTo>
                  <a:lnTo>
                    <a:pt x="1340" y="2377"/>
                  </a:lnTo>
                  <a:lnTo>
                    <a:pt x="1320" y="2377"/>
                  </a:lnTo>
                  <a:lnTo>
                    <a:pt x="1300" y="2376"/>
                  </a:lnTo>
                  <a:lnTo>
                    <a:pt x="1281" y="2376"/>
                  </a:lnTo>
                  <a:lnTo>
                    <a:pt x="1261" y="2374"/>
                  </a:lnTo>
                  <a:lnTo>
                    <a:pt x="1241" y="2372"/>
                  </a:lnTo>
                  <a:lnTo>
                    <a:pt x="1222" y="2371"/>
                  </a:lnTo>
                  <a:lnTo>
                    <a:pt x="1203" y="2368"/>
                  </a:lnTo>
                  <a:lnTo>
                    <a:pt x="1183" y="2366"/>
                  </a:lnTo>
                  <a:lnTo>
                    <a:pt x="1116" y="2577"/>
                  </a:lnTo>
                  <a:lnTo>
                    <a:pt x="1113" y="2583"/>
                  </a:lnTo>
                  <a:lnTo>
                    <a:pt x="1110" y="2589"/>
                  </a:lnTo>
                  <a:lnTo>
                    <a:pt x="1106" y="2594"/>
                  </a:lnTo>
                  <a:lnTo>
                    <a:pt x="1103" y="2599"/>
                  </a:lnTo>
                  <a:lnTo>
                    <a:pt x="1098" y="2604"/>
                  </a:lnTo>
                  <a:lnTo>
                    <a:pt x="1093" y="2608"/>
                  </a:lnTo>
                  <a:lnTo>
                    <a:pt x="1088" y="2612"/>
                  </a:lnTo>
                  <a:lnTo>
                    <a:pt x="1083" y="2615"/>
                  </a:lnTo>
                  <a:lnTo>
                    <a:pt x="1077" y="2618"/>
                  </a:lnTo>
                  <a:lnTo>
                    <a:pt x="1071" y="2620"/>
                  </a:lnTo>
                  <a:lnTo>
                    <a:pt x="1065" y="2621"/>
                  </a:lnTo>
                  <a:lnTo>
                    <a:pt x="1058" y="2622"/>
                  </a:lnTo>
                  <a:lnTo>
                    <a:pt x="1052" y="2622"/>
                  </a:lnTo>
                  <a:lnTo>
                    <a:pt x="1045" y="2622"/>
                  </a:lnTo>
                  <a:lnTo>
                    <a:pt x="1039" y="2621"/>
                  </a:lnTo>
                  <a:lnTo>
                    <a:pt x="1032" y="2619"/>
                  </a:lnTo>
                  <a:lnTo>
                    <a:pt x="819" y="2550"/>
                  </a:lnTo>
                  <a:lnTo>
                    <a:pt x="813" y="2547"/>
                  </a:lnTo>
                  <a:lnTo>
                    <a:pt x="807" y="2544"/>
                  </a:lnTo>
                  <a:lnTo>
                    <a:pt x="802" y="2541"/>
                  </a:lnTo>
                  <a:lnTo>
                    <a:pt x="797" y="2537"/>
                  </a:lnTo>
                  <a:lnTo>
                    <a:pt x="792" y="2532"/>
                  </a:lnTo>
                  <a:lnTo>
                    <a:pt x="788" y="2528"/>
                  </a:lnTo>
                  <a:lnTo>
                    <a:pt x="784" y="2523"/>
                  </a:lnTo>
                  <a:lnTo>
                    <a:pt x="781" y="2517"/>
                  </a:lnTo>
                  <a:lnTo>
                    <a:pt x="778" y="2511"/>
                  </a:lnTo>
                  <a:lnTo>
                    <a:pt x="776" y="2505"/>
                  </a:lnTo>
                  <a:lnTo>
                    <a:pt x="775" y="2499"/>
                  </a:lnTo>
                  <a:lnTo>
                    <a:pt x="774" y="2493"/>
                  </a:lnTo>
                  <a:lnTo>
                    <a:pt x="774" y="2487"/>
                  </a:lnTo>
                  <a:lnTo>
                    <a:pt x="774" y="2480"/>
                  </a:lnTo>
                  <a:lnTo>
                    <a:pt x="775" y="2473"/>
                  </a:lnTo>
                  <a:lnTo>
                    <a:pt x="777" y="2466"/>
                  </a:lnTo>
                  <a:lnTo>
                    <a:pt x="846" y="2256"/>
                  </a:lnTo>
                  <a:lnTo>
                    <a:pt x="828" y="2247"/>
                  </a:lnTo>
                  <a:lnTo>
                    <a:pt x="811" y="2237"/>
                  </a:lnTo>
                  <a:lnTo>
                    <a:pt x="794" y="2227"/>
                  </a:lnTo>
                  <a:lnTo>
                    <a:pt x="777" y="2217"/>
                  </a:lnTo>
                  <a:lnTo>
                    <a:pt x="761" y="2206"/>
                  </a:lnTo>
                  <a:lnTo>
                    <a:pt x="744" y="2196"/>
                  </a:lnTo>
                  <a:lnTo>
                    <a:pt x="728" y="2185"/>
                  </a:lnTo>
                  <a:lnTo>
                    <a:pt x="712" y="2173"/>
                  </a:lnTo>
                  <a:lnTo>
                    <a:pt x="696" y="2162"/>
                  </a:lnTo>
                  <a:lnTo>
                    <a:pt x="681" y="2150"/>
                  </a:lnTo>
                  <a:lnTo>
                    <a:pt x="666" y="2137"/>
                  </a:lnTo>
                  <a:lnTo>
                    <a:pt x="651" y="2125"/>
                  </a:lnTo>
                  <a:lnTo>
                    <a:pt x="636" y="2112"/>
                  </a:lnTo>
                  <a:lnTo>
                    <a:pt x="621" y="2099"/>
                  </a:lnTo>
                  <a:lnTo>
                    <a:pt x="607" y="2086"/>
                  </a:lnTo>
                  <a:lnTo>
                    <a:pt x="593" y="2072"/>
                  </a:lnTo>
                  <a:lnTo>
                    <a:pt x="414" y="2203"/>
                  </a:lnTo>
                  <a:lnTo>
                    <a:pt x="408" y="2206"/>
                  </a:lnTo>
                  <a:lnTo>
                    <a:pt x="402" y="2210"/>
                  </a:lnTo>
                  <a:lnTo>
                    <a:pt x="396" y="2212"/>
                  </a:lnTo>
                  <a:lnTo>
                    <a:pt x="390" y="2214"/>
                  </a:lnTo>
                  <a:lnTo>
                    <a:pt x="383" y="2215"/>
                  </a:lnTo>
                  <a:lnTo>
                    <a:pt x="377" y="2216"/>
                  </a:lnTo>
                  <a:lnTo>
                    <a:pt x="371" y="2216"/>
                  </a:lnTo>
                  <a:lnTo>
                    <a:pt x="365" y="2215"/>
                  </a:lnTo>
                  <a:lnTo>
                    <a:pt x="358" y="2213"/>
                  </a:lnTo>
                  <a:lnTo>
                    <a:pt x="352" y="2212"/>
                  </a:lnTo>
                  <a:lnTo>
                    <a:pt x="346" y="2209"/>
                  </a:lnTo>
                  <a:lnTo>
                    <a:pt x="340" y="2206"/>
                  </a:lnTo>
                  <a:lnTo>
                    <a:pt x="336" y="2202"/>
                  </a:lnTo>
                  <a:lnTo>
                    <a:pt x="330" y="2198"/>
                  </a:lnTo>
                  <a:lnTo>
                    <a:pt x="326" y="2194"/>
                  </a:lnTo>
                  <a:lnTo>
                    <a:pt x="321" y="2188"/>
                  </a:lnTo>
                  <a:lnTo>
                    <a:pt x="189" y="2007"/>
                  </a:lnTo>
                  <a:lnTo>
                    <a:pt x="186" y="2002"/>
                  </a:lnTo>
                  <a:lnTo>
                    <a:pt x="183" y="1996"/>
                  </a:lnTo>
                  <a:lnTo>
                    <a:pt x="181" y="1990"/>
                  </a:lnTo>
                  <a:lnTo>
                    <a:pt x="179" y="1984"/>
                  </a:lnTo>
                  <a:lnTo>
                    <a:pt x="178" y="1977"/>
                  </a:lnTo>
                  <a:lnTo>
                    <a:pt x="177" y="1971"/>
                  </a:lnTo>
                  <a:lnTo>
                    <a:pt x="177" y="1964"/>
                  </a:lnTo>
                  <a:lnTo>
                    <a:pt x="178" y="1958"/>
                  </a:lnTo>
                  <a:lnTo>
                    <a:pt x="179" y="1952"/>
                  </a:lnTo>
                  <a:lnTo>
                    <a:pt x="181" y="1946"/>
                  </a:lnTo>
                  <a:lnTo>
                    <a:pt x="184" y="1940"/>
                  </a:lnTo>
                  <a:lnTo>
                    <a:pt x="187" y="1934"/>
                  </a:lnTo>
                  <a:lnTo>
                    <a:pt x="190" y="1929"/>
                  </a:lnTo>
                  <a:lnTo>
                    <a:pt x="194" y="1924"/>
                  </a:lnTo>
                  <a:lnTo>
                    <a:pt x="199" y="1920"/>
                  </a:lnTo>
                  <a:lnTo>
                    <a:pt x="204" y="1915"/>
                  </a:lnTo>
                  <a:lnTo>
                    <a:pt x="383" y="1785"/>
                  </a:lnTo>
                  <a:lnTo>
                    <a:pt x="375" y="1768"/>
                  </a:lnTo>
                  <a:lnTo>
                    <a:pt x="367" y="1750"/>
                  </a:lnTo>
                  <a:lnTo>
                    <a:pt x="359" y="1733"/>
                  </a:lnTo>
                  <a:lnTo>
                    <a:pt x="352" y="1714"/>
                  </a:lnTo>
                  <a:lnTo>
                    <a:pt x="344" y="1696"/>
                  </a:lnTo>
                  <a:lnTo>
                    <a:pt x="338" y="1678"/>
                  </a:lnTo>
                  <a:lnTo>
                    <a:pt x="331" y="1660"/>
                  </a:lnTo>
                  <a:lnTo>
                    <a:pt x="325" y="1641"/>
                  </a:lnTo>
                  <a:lnTo>
                    <a:pt x="319" y="1623"/>
                  </a:lnTo>
                  <a:lnTo>
                    <a:pt x="313" y="1604"/>
                  </a:lnTo>
                  <a:lnTo>
                    <a:pt x="308" y="1585"/>
                  </a:lnTo>
                  <a:lnTo>
                    <a:pt x="303" y="1566"/>
                  </a:lnTo>
                  <a:lnTo>
                    <a:pt x="299" y="1547"/>
                  </a:lnTo>
                  <a:lnTo>
                    <a:pt x="295" y="1528"/>
                  </a:lnTo>
                  <a:lnTo>
                    <a:pt x="291" y="1508"/>
                  </a:lnTo>
                  <a:lnTo>
                    <a:pt x="287" y="1489"/>
                  </a:lnTo>
                  <a:lnTo>
                    <a:pt x="66" y="1489"/>
                  </a:lnTo>
                  <a:lnTo>
                    <a:pt x="59" y="1488"/>
                  </a:lnTo>
                  <a:lnTo>
                    <a:pt x="52" y="1487"/>
                  </a:lnTo>
                  <a:lnTo>
                    <a:pt x="46" y="1486"/>
                  </a:lnTo>
                  <a:lnTo>
                    <a:pt x="40" y="1483"/>
                  </a:lnTo>
                  <a:lnTo>
                    <a:pt x="34" y="1481"/>
                  </a:lnTo>
                  <a:lnTo>
                    <a:pt x="29" y="1477"/>
                  </a:lnTo>
                  <a:lnTo>
                    <a:pt x="23" y="1473"/>
                  </a:lnTo>
                  <a:lnTo>
                    <a:pt x="19" y="1469"/>
                  </a:lnTo>
                  <a:lnTo>
                    <a:pt x="15" y="1465"/>
                  </a:lnTo>
                  <a:lnTo>
                    <a:pt x="11" y="1460"/>
                  </a:lnTo>
                  <a:lnTo>
                    <a:pt x="7" y="1454"/>
                  </a:lnTo>
                  <a:lnTo>
                    <a:pt x="5" y="1448"/>
                  </a:lnTo>
                  <a:lnTo>
                    <a:pt x="2" y="1442"/>
                  </a:lnTo>
                  <a:lnTo>
                    <a:pt x="1" y="1436"/>
                  </a:lnTo>
                  <a:lnTo>
                    <a:pt x="0" y="1429"/>
                  </a:lnTo>
                  <a:lnTo>
                    <a:pt x="0" y="1423"/>
                  </a:lnTo>
                  <a:lnTo>
                    <a:pt x="0" y="1199"/>
                  </a:lnTo>
                  <a:lnTo>
                    <a:pt x="0" y="1192"/>
                  </a:lnTo>
                  <a:lnTo>
                    <a:pt x="1" y="1186"/>
                  </a:lnTo>
                  <a:lnTo>
                    <a:pt x="2" y="1179"/>
                  </a:lnTo>
                  <a:lnTo>
                    <a:pt x="5" y="1173"/>
                  </a:lnTo>
                  <a:lnTo>
                    <a:pt x="7" y="1168"/>
                  </a:lnTo>
                  <a:lnTo>
                    <a:pt x="11" y="1162"/>
                  </a:lnTo>
                  <a:lnTo>
                    <a:pt x="15" y="1157"/>
                  </a:lnTo>
                  <a:lnTo>
                    <a:pt x="19" y="1153"/>
                  </a:lnTo>
                  <a:lnTo>
                    <a:pt x="23" y="1148"/>
                  </a:lnTo>
                  <a:lnTo>
                    <a:pt x="29" y="1144"/>
                  </a:lnTo>
                  <a:lnTo>
                    <a:pt x="34" y="1141"/>
                  </a:lnTo>
                  <a:lnTo>
                    <a:pt x="40" y="1139"/>
                  </a:lnTo>
                  <a:lnTo>
                    <a:pt x="46" y="1136"/>
                  </a:lnTo>
                  <a:lnTo>
                    <a:pt x="52" y="1135"/>
                  </a:lnTo>
                  <a:lnTo>
                    <a:pt x="59" y="1133"/>
                  </a:lnTo>
                  <a:lnTo>
                    <a:pt x="66" y="1133"/>
                  </a:lnTo>
                  <a:lnTo>
                    <a:pt x="287" y="1133"/>
                  </a:lnTo>
                  <a:lnTo>
                    <a:pt x="291" y="1113"/>
                  </a:lnTo>
                  <a:lnTo>
                    <a:pt x="295" y="1094"/>
                  </a:lnTo>
                  <a:lnTo>
                    <a:pt x="299" y="1075"/>
                  </a:lnTo>
                  <a:lnTo>
                    <a:pt x="303" y="1056"/>
                  </a:lnTo>
                  <a:lnTo>
                    <a:pt x="308" y="1036"/>
                  </a:lnTo>
                  <a:lnTo>
                    <a:pt x="313" y="1017"/>
                  </a:lnTo>
                  <a:lnTo>
                    <a:pt x="319" y="998"/>
                  </a:lnTo>
                  <a:lnTo>
                    <a:pt x="325" y="980"/>
                  </a:lnTo>
                  <a:lnTo>
                    <a:pt x="331" y="962"/>
                  </a:lnTo>
                  <a:lnTo>
                    <a:pt x="338" y="943"/>
                  </a:lnTo>
                  <a:lnTo>
                    <a:pt x="344" y="925"/>
                  </a:lnTo>
                  <a:lnTo>
                    <a:pt x="352" y="907"/>
                  </a:lnTo>
                  <a:lnTo>
                    <a:pt x="359" y="889"/>
                  </a:lnTo>
                  <a:lnTo>
                    <a:pt x="367" y="871"/>
                  </a:lnTo>
                  <a:lnTo>
                    <a:pt x="375" y="854"/>
                  </a:lnTo>
                  <a:lnTo>
                    <a:pt x="383" y="836"/>
                  </a:lnTo>
                  <a:lnTo>
                    <a:pt x="204" y="706"/>
                  </a:lnTo>
                  <a:lnTo>
                    <a:pt x="199" y="702"/>
                  </a:lnTo>
                  <a:lnTo>
                    <a:pt x="194" y="697"/>
                  </a:lnTo>
                  <a:lnTo>
                    <a:pt x="190" y="692"/>
                  </a:lnTo>
                  <a:lnTo>
                    <a:pt x="187" y="687"/>
                  </a:lnTo>
                  <a:lnTo>
                    <a:pt x="184" y="681"/>
                  </a:lnTo>
                  <a:lnTo>
                    <a:pt x="181" y="676"/>
                  </a:lnTo>
                  <a:lnTo>
                    <a:pt x="179" y="669"/>
                  </a:lnTo>
                  <a:lnTo>
                    <a:pt x="178" y="663"/>
                  </a:lnTo>
                  <a:lnTo>
                    <a:pt x="177" y="657"/>
                  </a:lnTo>
                  <a:lnTo>
                    <a:pt x="177" y="650"/>
                  </a:lnTo>
                  <a:lnTo>
                    <a:pt x="178" y="644"/>
                  </a:lnTo>
                  <a:lnTo>
                    <a:pt x="179" y="638"/>
                  </a:lnTo>
                  <a:lnTo>
                    <a:pt x="181" y="632"/>
                  </a:lnTo>
                  <a:lnTo>
                    <a:pt x="183" y="625"/>
                  </a:lnTo>
                  <a:lnTo>
                    <a:pt x="186" y="620"/>
                  </a:lnTo>
                  <a:lnTo>
                    <a:pt x="189" y="614"/>
                  </a:lnTo>
                  <a:lnTo>
                    <a:pt x="321" y="433"/>
                  </a:lnTo>
                  <a:lnTo>
                    <a:pt x="326" y="428"/>
                  </a:lnTo>
                  <a:lnTo>
                    <a:pt x="330" y="423"/>
                  </a:lnTo>
                  <a:lnTo>
                    <a:pt x="336" y="419"/>
                  </a:lnTo>
                  <a:lnTo>
                    <a:pt x="340" y="415"/>
                  </a:lnTo>
                  <a:lnTo>
                    <a:pt x="346" y="412"/>
                  </a:lnTo>
                  <a:lnTo>
                    <a:pt x="352" y="410"/>
                  </a:lnTo>
                  <a:lnTo>
                    <a:pt x="358" y="408"/>
                  </a:lnTo>
                  <a:lnTo>
                    <a:pt x="365" y="407"/>
                  </a:lnTo>
                  <a:lnTo>
                    <a:pt x="371" y="406"/>
                  </a:lnTo>
                  <a:lnTo>
                    <a:pt x="377" y="406"/>
                  </a:lnTo>
                  <a:lnTo>
                    <a:pt x="383" y="407"/>
                  </a:lnTo>
                  <a:lnTo>
                    <a:pt x="390" y="408"/>
                  </a:lnTo>
                  <a:lnTo>
                    <a:pt x="396" y="410"/>
                  </a:lnTo>
                  <a:lnTo>
                    <a:pt x="402" y="412"/>
                  </a:lnTo>
                  <a:lnTo>
                    <a:pt x="408" y="415"/>
                  </a:lnTo>
                  <a:lnTo>
                    <a:pt x="414" y="419"/>
                  </a:lnTo>
                  <a:lnTo>
                    <a:pt x="593" y="549"/>
                  </a:lnTo>
                  <a:lnTo>
                    <a:pt x="607" y="535"/>
                  </a:lnTo>
                  <a:lnTo>
                    <a:pt x="621" y="522"/>
                  </a:lnTo>
                  <a:lnTo>
                    <a:pt x="636" y="509"/>
                  </a:lnTo>
                  <a:lnTo>
                    <a:pt x="651" y="496"/>
                  </a:lnTo>
                  <a:lnTo>
                    <a:pt x="666" y="484"/>
                  </a:lnTo>
                  <a:lnTo>
                    <a:pt x="681" y="472"/>
                  </a:lnTo>
                  <a:lnTo>
                    <a:pt x="696" y="460"/>
                  </a:lnTo>
                  <a:lnTo>
                    <a:pt x="712" y="448"/>
                  </a:lnTo>
                  <a:lnTo>
                    <a:pt x="728" y="437"/>
                  </a:lnTo>
                  <a:lnTo>
                    <a:pt x="744" y="426"/>
                  </a:lnTo>
                  <a:lnTo>
                    <a:pt x="761" y="415"/>
                  </a:lnTo>
                  <a:lnTo>
                    <a:pt x="777" y="405"/>
                  </a:lnTo>
                  <a:lnTo>
                    <a:pt x="794" y="394"/>
                  </a:lnTo>
                  <a:lnTo>
                    <a:pt x="811" y="384"/>
                  </a:lnTo>
                  <a:lnTo>
                    <a:pt x="828" y="375"/>
                  </a:lnTo>
                  <a:lnTo>
                    <a:pt x="846" y="365"/>
                  </a:lnTo>
                  <a:lnTo>
                    <a:pt x="777" y="155"/>
                  </a:lnTo>
                  <a:lnTo>
                    <a:pt x="775" y="148"/>
                  </a:lnTo>
                  <a:lnTo>
                    <a:pt x="774" y="141"/>
                  </a:lnTo>
                  <a:lnTo>
                    <a:pt x="774" y="135"/>
                  </a:lnTo>
                  <a:lnTo>
                    <a:pt x="774" y="129"/>
                  </a:lnTo>
                  <a:lnTo>
                    <a:pt x="774" y="122"/>
                  </a:lnTo>
                  <a:lnTo>
                    <a:pt x="776" y="116"/>
                  </a:lnTo>
                  <a:lnTo>
                    <a:pt x="778" y="110"/>
                  </a:lnTo>
                  <a:lnTo>
                    <a:pt x="781" y="105"/>
                  </a:lnTo>
                  <a:lnTo>
                    <a:pt x="784" y="99"/>
                  </a:lnTo>
                  <a:lnTo>
                    <a:pt x="788" y="94"/>
                  </a:lnTo>
                  <a:lnTo>
                    <a:pt x="792" y="89"/>
                  </a:lnTo>
                  <a:lnTo>
                    <a:pt x="797" y="85"/>
                  </a:lnTo>
                  <a:lnTo>
                    <a:pt x="802" y="81"/>
                  </a:lnTo>
                  <a:lnTo>
                    <a:pt x="807" y="77"/>
                  </a:lnTo>
                  <a:lnTo>
                    <a:pt x="813" y="74"/>
                  </a:lnTo>
                  <a:lnTo>
                    <a:pt x="819" y="72"/>
                  </a:lnTo>
                  <a:lnTo>
                    <a:pt x="1032" y="2"/>
                  </a:lnTo>
                  <a:lnTo>
                    <a:pt x="1039" y="1"/>
                  </a:lnTo>
                  <a:lnTo>
                    <a:pt x="1045" y="0"/>
                  </a:lnTo>
                  <a:lnTo>
                    <a:pt x="1052" y="0"/>
                  </a:lnTo>
                  <a:close/>
                </a:path>
              </a:pathLst>
            </a:custGeom>
            <a:solidFill>
              <a:srgbClr val="90DA3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path"/>
            <p:cNvSpPr/>
            <p:nvPr/>
          </p:nvSpPr>
          <p:spPr>
            <a:xfrm>
              <a:off x="1090925" y="0"/>
              <a:ext cx="2204932" cy="2157159"/>
            </a:xfrm>
            <a:custGeom>
              <a:rect l="0" t="0" r="0" b="0"/>
              <a:pathLst>
                <a:path w="3471" h="3397">
                  <a:moveTo>
                    <a:pt x="1736" y="648"/>
                  </a:moveTo>
                  <a:cubicBezTo>
                    <a:pt x="1156" y="648"/>
                    <a:pt x="686" y="1118"/>
                    <a:pt x="686" y="1698"/>
                  </a:cubicBezTo>
                  <a:lnTo>
                    <a:pt x="686" y="1698"/>
                  </a:lnTo>
                  <a:cubicBezTo>
                    <a:pt x="686" y="2278"/>
                    <a:pt x="1156" y="2748"/>
                    <a:pt x="1736" y="2748"/>
                  </a:cubicBezTo>
                  <a:lnTo>
                    <a:pt x="1736" y="2748"/>
                  </a:lnTo>
                  <a:cubicBezTo>
                    <a:pt x="2316" y="2748"/>
                    <a:pt x="2786" y="2278"/>
                    <a:pt x="2786" y="1698"/>
                  </a:cubicBezTo>
                  <a:lnTo>
                    <a:pt x="2786" y="1698"/>
                  </a:lnTo>
                  <a:cubicBezTo>
                    <a:pt x="2786" y="1118"/>
                    <a:pt x="2316" y="648"/>
                    <a:pt x="1736" y="648"/>
                  </a:cubicBezTo>
                  <a:moveTo>
                    <a:pt x="1363" y="0"/>
                  </a:moveTo>
                  <a:lnTo>
                    <a:pt x="1371" y="0"/>
                  </a:lnTo>
                  <a:lnTo>
                    <a:pt x="1379" y="1"/>
                  </a:lnTo>
                  <a:lnTo>
                    <a:pt x="1387" y="3"/>
                  </a:lnTo>
                  <a:lnTo>
                    <a:pt x="1395" y="5"/>
                  </a:lnTo>
                  <a:lnTo>
                    <a:pt x="1403" y="9"/>
                  </a:lnTo>
                  <a:lnTo>
                    <a:pt x="1410" y="13"/>
                  </a:lnTo>
                  <a:lnTo>
                    <a:pt x="1416" y="18"/>
                  </a:lnTo>
                  <a:lnTo>
                    <a:pt x="1423" y="23"/>
                  </a:lnTo>
                  <a:lnTo>
                    <a:pt x="1428" y="29"/>
                  </a:lnTo>
                  <a:lnTo>
                    <a:pt x="1433" y="35"/>
                  </a:lnTo>
                  <a:lnTo>
                    <a:pt x="1438" y="43"/>
                  </a:lnTo>
                  <a:lnTo>
                    <a:pt x="1442" y="50"/>
                  </a:lnTo>
                  <a:lnTo>
                    <a:pt x="1445" y="58"/>
                  </a:lnTo>
                  <a:lnTo>
                    <a:pt x="1533" y="331"/>
                  </a:lnTo>
                  <a:lnTo>
                    <a:pt x="1558" y="328"/>
                  </a:lnTo>
                  <a:lnTo>
                    <a:pt x="1583" y="325"/>
                  </a:lnTo>
                  <a:lnTo>
                    <a:pt x="1608" y="322"/>
                  </a:lnTo>
                  <a:lnTo>
                    <a:pt x="1634" y="320"/>
                  </a:lnTo>
                  <a:lnTo>
                    <a:pt x="1659" y="319"/>
                  </a:lnTo>
                  <a:lnTo>
                    <a:pt x="1684" y="317"/>
                  </a:lnTo>
                  <a:lnTo>
                    <a:pt x="1710" y="317"/>
                  </a:lnTo>
                  <a:lnTo>
                    <a:pt x="1736" y="317"/>
                  </a:lnTo>
                  <a:lnTo>
                    <a:pt x="1761" y="317"/>
                  </a:lnTo>
                  <a:lnTo>
                    <a:pt x="1787" y="317"/>
                  </a:lnTo>
                  <a:lnTo>
                    <a:pt x="1812" y="319"/>
                  </a:lnTo>
                  <a:lnTo>
                    <a:pt x="1838" y="320"/>
                  </a:lnTo>
                  <a:lnTo>
                    <a:pt x="1863" y="322"/>
                  </a:lnTo>
                  <a:lnTo>
                    <a:pt x="1888" y="325"/>
                  </a:lnTo>
                  <a:lnTo>
                    <a:pt x="1913" y="328"/>
                  </a:lnTo>
                  <a:lnTo>
                    <a:pt x="1938" y="331"/>
                  </a:lnTo>
                  <a:lnTo>
                    <a:pt x="2026" y="58"/>
                  </a:lnTo>
                  <a:lnTo>
                    <a:pt x="2030" y="50"/>
                  </a:lnTo>
                  <a:lnTo>
                    <a:pt x="2034" y="43"/>
                  </a:lnTo>
                  <a:lnTo>
                    <a:pt x="2038" y="35"/>
                  </a:lnTo>
                  <a:lnTo>
                    <a:pt x="2043" y="29"/>
                  </a:lnTo>
                  <a:lnTo>
                    <a:pt x="2049" y="23"/>
                  </a:lnTo>
                  <a:lnTo>
                    <a:pt x="2055" y="18"/>
                  </a:lnTo>
                  <a:lnTo>
                    <a:pt x="2062" y="13"/>
                  </a:lnTo>
                  <a:lnTo>
                    <a:pt x="2069" y="9"/>
                  </a:lnTo>
                  <a:lnTo>
                    <a:pt x="2077" y="5"/>
                  </a:lnTo>
                  <a:lnTo>
                    <a:pt x="2084" y="3"/>
                  </a:lnTo>
                  <a:lnTo>
                    <a:pt x="2092" y="1"/>
                  </a:lnTo>
                  <a:lnTo>
                    <a:pt x="2100" y="0"/>
                  </a:lnTo>
                  <a:lnTo>
                    <a:pt x="2109" y="0"/>
                  </a:lnTo>
                  <a:lnTo>
                    <a:pt x="2117" y="0"/>
                  </a:lnTo>
                  <a:lnTo>
                    <a:pt x="2126" y="1"/>
                  </a:lnTo>
                  <a:lnTo>
                    <a:pt x="2134" y="3"/>
                  </a:lnTo>
                  <a:lnTo>
                    <a:pt x="2409" y="93"/>
                  </a:lnTo>
                  <a:lnTo>
                    <a:pt x="2418" y="96"/>
                  </a:lnTo>
                  <a:lnTo>
                    <a:pt x="2426" y="100"/>
                  </a:lnTo>
                  <a:lnTo>
                    <a:pt x="2433" y="104"/>
                  </a:lnTo>
                  <a:lnTo>
                    <a:pt x="2440" y="109"/>
                  </a:lnTo>
                  <a:lnTo>
                    <a:pt x="2446" y="116"/>
                  </a:lnTo>
                  <a:lnTo>
                    <a:pt x="2451" y="122"/>
                  </a:lnTo>
                  <a:lnTo>
                    <a:pt x="2455" y="128"/>
                  </a:lnTo>
                  <a:lnTo>
                    <a:pt x="2460" y="135"/>
                  </a:lnTo>
                  <a:lnTo>
                    <a:pt x="2463" y="143"/>
                  </a:lnTo>
                  <a:lnTo>
                    <a:pt x="2466" y="151"/>
                  </a:lnTo>
                  <a:lnTo>
                    <a:pt x="2468" y="159"/>
                  </a:lnTo>
                  <a:lnTo>
                    <a:pt x="2469" y="167"/>
                  </a:lnTo>
                  <a:lnTo>
                    <a:pt x="2469" y="175"/>
                  </a:lnTo>
                  <a:lnTo>
                    <a:pt x="2468" y="184"/>
                  </a:lnTo>
                  <a:lnTo>
                    <a:pt x="2467" y="192"/>
                  </a:lnTo>
                  <a:lnTo>
                    <a:pt x="2465" y="201"/>
                  </a:lnTo>
                  <a:lnTo>
                    <a:pt x="2376" y="474"/>
                  </a:lnTo>
                  <a:lnTo>
                    <a:pt x="2398" y="486"/>
                  </a:lnTo>
                  <a:lnTo>
                    <a:pt x="2421" y="498"/>
                  </a:lnTo>
                  <a:lnTo>
                    <a:pt x="2443" y="511"/>
                  </a:lnTo>
                  <a:lnTo>
                    <a:pt x="2464" y="524"/>
                  </a:lnTo>
                  <a:lnTo>
                    <a:pt x="2486" y="538"/>
                  </a:lnTo>
                  <a:lnTo>
                    <a:pt x="2507" y="552"/>
                  </a:lnTo>
                  <a:lnTo>
                    <a:pt x="2528" y="566"/>
                  </a:lnTo>
                  <a:lnTo>
                    <a:pt x="2549" y="581"/>
                  </a:lnTo>
                  <a:lnTo>
                    <a:pt x="2569" y="596"/>
                  </a:lnTo>
                  <a:lnTo>
                    <a:pt x="2589" y="611"/>
                  </a:lnTo>
                  <a:lnTo>
                    <a:pt x="2609" y="627"/>
                  </a:lnTo>
                  <a:lnTo>
                    <a:pt x="2628" y="643"/>
                  </a:lnTo>
                  <a:lnTo>
                    <a:pt x="2647" y="659"/>
                  </a:lnTo>
                  <a:lnTo>
                    <a:pt x="2666" y="676"/>
                  </a:lnTo>
                  <a:lnTo>
                    <a:pt x="2685" y="694"/>
                  </a:lnTo>
                  <a:lnTo>
                    <a:pt x="2703" y="711"/>
                  </a:lnTo>
                  <a:lnTo>
                    <a:pt x="2936" y="542"/>
                  </a:lnTo>
                  <a:lnTo>
                    <a:pt x="2943" y="538"/>
                  </a:lnTo>
                  <a:lnTo>
                    <a:pt x="2951" y="534"/>
                  </a:lnTo>
                  <a:lnTo>
                    <a:pt x="2958" y="531"/>
                  </a:lnTo>
                  <a:lnTo>
                    <a:pt x="2967" y="528"/>
                  </a:lnTo>
                  <a:lnTo>
                    <a:pt x="2974" y="527"/>
                  </a:lnTo>
                  <a:lnTo>
                    <a:pt x="2983" y="526"/>
                  </a:lnTo>
                  <a:lnTo>
                    <a:pt x="2991" y="526"/>
                  </a:lnTo>
                  <a:lnTo>
                    <a:pt x="2999" y="527"/>
                  </a:lnTo>
                  <a:lnTo>
                    <a:pt x="3007" y="529"/>
                  </a:lnTo>
                  <a:lnTo>
                    <a:pt x="3015" y="531"/>
                  </a:lnTo>
                  <a:lnTo>
                    <a:pt x="3022" y="534"/>
                  </a:lnTo>
                  <a:lnTo>
                    <a:pt x="3030" y="538"/>
                  </a:lnTo>
                  <a:lnTo>
                    <a:pt x="3037" y="543"/>
                  </a:lnTo>
                  <a:lnTo>
                    <a:pt x="3044" y="549"/>
                  </a:lnTo>
                  <a:lnTo>
                    <a:pt x="3049" y="555"/>
                  </a:lnTo>
                  <a:lnTo>
                    <a:pt x="3055" y="562"/>
                  </a:lnTo>
                  <a:lnTo>
                    <a:pt x="3225" y="795"/>
                  </a:lnTo>
                  <a:lnTo>
                    <a:pt x="3230" y="803"/>
                  </a:lnTo>
                  <a:lnTo>
                    <a:pt x="3234" y="810"/>
                  </a:lnTo>
                  <a:lnTo>
                    <a:pt x="3237" y="818"/>
                  </a:lnTo>
                  <a:lnTo>
                    <a:pt x="3240" y="826"/>
                  </a:lnTo>
                  <a:lnTo>
                    <a:pt x="3241" y="834"/>
                  </a:lnTo>
                  <a:lnTo>
                    <a:pt x="3242" y="843"/>
                  </a:lnTo>
                  <a:lnTo>
                    <a:pt x="3242" y="851"/>
                  </a:lnTo>
                  <a:lnTo>
                    <a:pt x="3240" y="859"/>
                  </a:lnTo>
                  <a:lnTo>
                    <a:pt x="3239" y="867"/>
                  </a:lnTo>
                  <a:lnTo>
                    <a:pt x="3236" y="875"/>
                  </a:lnTo>
                  <a:lnTo>
                    <a:pt x="3234" y="883"/>
                  </a:lnTo>
                  <a:lnTo>
                    <a:pt x="3229" y="890"/>
                  </a:lnTo>
                  <a:lnTo>
                    <a:pt x="3225" y="897"/>
                  </a:lnTo>
                  <a:lnTo>
                    <a:pt x="3219" y="904"/>
                  </a:lnTo>
                  <a:lnTo>
                    <a:pt x="3213" y="910"/>
                  </a:lnTo>
                  <a:lnTo>
                    <a:pt x="3207" y="915"/>
                  </a:lnTo>
                  <a:lnTo>
                    <a:pt x="2974" y="1084"/>
                  </a:lnTo>
                  <a:lnTo>
                    <a:pt x="2985" y="1106"/>
                  </a:lnTo>
                  <a:lnTo>
                    <a:pt x="2996" y="1129"/>
                  </a:lnTo>
                  <a:lnTo>
                    <a:pt x="3006" y="1152"/>
                  </a:lnTo>
                  <a:lnTo>
                    <a:pt x="3015" y="1175"/>
                  </a:lnTo>
                  <a:lnTo>
                    <a:pt x="3025" y="1198"/>
                  </a:lnTo>
                  <a:lnTo>
                    <a:pt x="3034" y="1222"/>
                  </a:lnTo>
                  <a:lnTo>
                    <a:pt x="3042" y="1246"/>
                  </a:lnTo>
                  <a:lnTo>
                    <a:pt x="3050" y="1269"/>
                  </a:lnTo>
                  <a:lnTo>
                    <a:pt x="3058" y="1294"/>
                  </a:lnTo>
                  <a:lnTo>
                    <a:pt x="3065" y="1318"/>
                  </a:lnTo>
                  <a:lnTo>
                    <a:pt x="3072" y="1342"/>
                  </a:lnTo>
                  <a:lnTo>
                    <a:pt x="3078" y="1367"/>
                  </a:lnTo>
                  <a:lnTo>
                    <a:pt x="3084" y="1392"/>
                  </a:lnTo>
                  <a:lnTo>
                    <a:pt x="3090" y="1417"/>
                  </a:lnTo>
                  <a:lnTo>
                    <a:pt x="3095" y="1442"/>
                  </a:lnTo>
                  <a:lnTo>
                    <a:pt x="3100" y="1468"/>
                  </a:lnTo>
                  <a:lnTo>
                    <a:pt x="3386" y="1468"/>
                  </a:lnTo>
                  <a:lnTo>
                    <a:pt x="3395" y="1468"/>
                  </a:lnTo>
                  <a:lnTo>
                    <a:pt x="3403" y="1470"/>
                  </a:lnTo>
                  <a:lnTo>
                    <a:pt x="3412" y="1471"/>
                  </a:lnTo>
                  <a:lnTo>
                    <a:pt x="3419" y="1475"/>
                  </a:lnTo>
                  <a:lnTo>
                    <a:pt x="3427" y="1478"/>
                  </a:lnTo>
                  <a:lnTo>
                    <a:pt x="3434" y="1482"/>
                  </a:lnTo>
                  <a:lnTo>
                    <a:pt x="3440" y="1488"/>
                  </a:lnTo>
                  <a:lnTo>
                    <a:pt x="3447" y="1493"/>
                  </a:lnTo>
                  <a:lnTo>
                    <a:pt x="3452" y="1499"/>
                  </a:lnTo>
                  <a:lnTo>
                    <a:pt x="3457" y="1506"/>
                  </a:lnTo>
                  <a:lnTo>
                    <a:pt x="3462" y="1513"/>
                  </a:lnTo>
                  <a:lnTo>
                    <a:pt x="3465" y="1520"/>
                  </a:lnTo>
                  <a:lnTo>
                    <a:pt x="3468" y="1527"/>
                  </a:lnTo>
                  <a:lnTo>
                    <a:pt x="3470" y="1536"/>
                  </a:lnTo>
                  <a:lnTo>
                    <a:pt x="3471" y="1544"/>
                  </a:lnTo>
                  <a:lnTo>
                    <a:pt x="3472" y="1553"/>
                  </a:lnTo>
                  <a:lnTo>
                    <a:pt x="3472" y="1843"/>
                  </a:lnTo>
                  <a:lnTo>
                    <a:pt x="3471" y="1851"/>
                  </a:lnTo>
                  <a:lnTo>
                    <a:pt x="3470" y="1860"/>
                  </a:lnTo>
                  <a:lnTo>
                    <a:pt x="3468" y="1868"/>
                  </a:lnTo>
                  <a:lnTo>
                    <a:pt x="3465" y="1876"/>
                  </a:lnTo>
                  <a:lnTo>
                    <a:pt x="3462" y="1884"/>
                  </a:lnTo>
                  <a:lnTo>
                    <a:pt x="3457" y="1891"/>
                  </a:lnTo>
                  <a:lnTo>
                    <a:pt x="3452" y="1897"/>
                  </a:lnTo>
                  <a:lnTo>
                    <a:pt x="3447" y="1903"/>
                  </a:lnTo>
                  <a:lnTo>
                    <a:pt x="3441" y="1909"/>
                  </a:lnTo>
                  <a:lnTo>
                    <a:pt x="3434" y="1914"/>
                  </a:lnTo>
                  <a:lnTo>
                    <a:pt x="3427" y="1918"/>
                  </a:lnTo>
                  <a:lnTo>
                    <a:pt x="3419" y="1922"/>
                  </a:lnTo>
                  <a:lnTo>
                    <a:pt x="3412" y="1924"/>
                  </a:lnTo>
                  <a:lnTo>
                    <a:pt x="3403" y="1926"/>
                  </a:lnTo>
                  <a:lnTo>
                    <a:pt x="3395" y="1928"/>
                  </a:lnTo>
                  <a:lnTo>
                    <a:pt x="3386" y="1928"/>
                  </a:lnTo>
                  <a:lnTo>
                    <a:pt x="3100" y="1928"/>
                  </a:lnTo>
                  <a:lnTo>
                    <a:pt x="3095" y="1954"/>
                  </a:lnTo>
                  <a:lnTo>
                    <a:pt x="3090" y="1979"/>
                  </a:lnTo>
                  <a:lnTo>
                    <a:pt x="3084" y="2004"/>
                  </a:lnTo>
                  <a:lnTo>
                    <a:pt x="3078" y="2029"/>
                  </a:lnTo>
                  <a:lnTo>
                    <a:pt x="3072" y="2053"/>
                  </a:lnTo>
                  <a:lnTo>
                    <a:pt x="3065" y="2078"/>
                  </a:lnTo>
                  <a:lnTo>
                    <a:pt x="3058" y="2103"/>
                  </a:lnTo>
                  <a:lnTo>
                    <a:pt x="3050" y="2126"/>
                  </a:lnTo>
                  <a:lnTo>
                    <a:pt x="3042" y="2151"/>
                  </a:lnTo>
                  <a:lnTo>
                    <a:pt x="3034" y="2174"/>
                  </a:lnTo>
                  <a:lnTo>
                    <a:pt x="3025" y="2198"/>
                  </a:lnTo>
                  <a:lnTo>
                    <a:pt x="3015" y="2221"/>
                  </a:lnTo>
                  <a:lnTo>
                    <a:pt x="3006" y="2245"/>
                  </a:lnTo>
                  <a:lnTo>
                    <a:pt x="2996" y="2268"/>
                  </a:lnTo>
                  <a:lnTo>
                    <a:pt x="2985" y="2290"/>
                  </a:lnTo>
                  <a:lnTo>
                    <a:pt x="2974" y="2313"/>
                  </a:lnTo>
                  <a:lnTo>
                    <a:pt x="3207" y="2481"/>
                  </a:lnTo>
                  <a:lnTo>
                    <a:pt x="3213" y="2486"/>
                  </a:lnTo>
                  <a:lnTo>
                    <a:pt x="3219" y="2492"/>
                  </a:lnTo>
                  <a:lnTo>
                    <a:pt x="3225" y="2499"/>
                  </a:lnTo>
                  <a:lnTo>
                    <a:pt x="3229" y="2506"/>
                  </a:lnTo>
                  <a:lnTo>
                    <a:pt x="3234" y="2513"/>
                  </a:lnTo>
                  <a:lnTo>
                    <a:pt x="3236" y="2521"/>
                  </a:lnTo>
                  <a:lnTo>
                    <a:pt x="3239" y="2529"/>
                  </a:lnTo>
                  <a:lnTo>
                    <a:pt x="3240" y="2537"/>
                  </a:lnTo>
                  <a:lnTo>
                    <a:pt x="3242" y="2545"/>
                  </a:lnTo>
                  <a:lnTo>
                    <a:pt x="3242" y="2553"/>
                  </a:lnTo>
                  <a:lnTo>
                    <a:pt x="3241" y="2561"/>
                  </a:lnTo>
                  <a:lnTo>
                    <a:pt x="3240" y="2570"/>
                  </a:lnTo>
                  <a:lnTo>
                    <a:pt x="3237" y="2577"/>
                  </a:lnTo>
                  <a:lnTo>
                    <a:pt x="3234" y="2586"/>
                  </a:lnTo>
                  <a:lnTo>
                    <a:pt x="3230" y="2593"/>
                  </a:lnTo>
                  <a:lnTo>
                    <a:pt x="3225" y="2600"/>
                  </a:lnTo>
                  <a:lnTo>
                    <a:pt x="3055" y="2835"/>
                  </a:lnTo>
                  <a:lnTo>
                    <a:pt x="3049" y="2842"/>
                  </a:lnTo>
                  <a:lnTo>
                    <a:pt x="3044" y="2847"/>
                  </a:lnTo>
                  <a:lnTo>
                    <a:pt x="3037" y="2853"/>
                  </a:lnTo>
                  <a:lnTo>
                    <a:pt x="3030" y="2857"/>
                  </a:lnTo>
                  <a:lnTo>
                    <a:pt x="3022" y="2862"/>
                  </a:lnTo>
                  <a:lnTo>
                    <a:pt x="3015" y="2865"/>
                  </a:lnTo>
                  <a:lnTo>
                    <a:pt x="3007" y="2867"/>
                  </a:lnTo>
                  <a:lnTo>
                    <a:pt x="2999" y="2868"/>
                  </a:lnTo>
                  <a:lnTo>
                    <a:pt x="2991" y="2870"/>
                  </a:lnTo>
                  <a:lnTo>
                    <a:pt x="2983" y="2870"/>
                  </a:lnTo>
                  <a:lnTo>
                    <a:pt x="2974" y="2869"/>
                  </a:lnTo>
                  <a:lnTo>
                    <a:pt x="2966" y="2868"/>
                  </a:lnTo>
                  <a:lnTo>
                    <a:pt x="2958" y="2865"/>
                  </a:lnTo>
                  <a:lnTo>
                    <a:pt x="2950" y="2863"/>
                  </a:lnTo>
                  <a:lnTo>
                    <a:pt x="2943" y="2858"/>
                  </a:lnTo>
                  <a:lnTo>
                    <a:pt x="2936" y="2853"/>
                  </a:lnTo>
                  <a:lnTo>
                    <a:pt x="2703" y="2685"/>
                  </a:lnTo>
                  <a:lnTo>
                    <a:pt x="2685" y="2703"/>
                  </a:lnTo>
                  <a:lnTo>
                    <a:pt x="2666" y="2719"/>
                  </a:lnTo>
                  <a:lnTo>
                    <a:pt x="2647" y="2736"/>
                  </a:lnTo>
                  <a:lnTo>
                    <a:pt x="2628" y="2753"/>
                  </a:lnTo>
                  <a:lnTo>
                    <a:pt x="2609" y="2769"/>
                  </a:lnTo>
                  <a:lnTo>
                    <a:pt x="2589" y="2785"/>
                  </a:lnTo>
                  <a:lnTo>
                    <a:pt x="2569" y="2800"/>
                  </a:lnTo>
                  <a:lnTo>
                    <a:pt x="2549" y="2815"/>
                  </a:lnTo>
                  <a:lnTo>
                    <a:pt x="2528" y="2830"/>
                  </a:lnTo>
                  <a:lnTo>
                    <a:pt x="2507" y="2844"/>
                  </a:lnTo>
                  <a:lnTo>
                    <a:pt x="2486" y="2858"/>
                  </a:lnTo>
                  <a:lnTo>
                    <a:pt x="2464" y="2872"/>
                  </a:lnTo>
                  <a:lnTo>
                    <a:pt x="2443" y="2885"/>
                  </a:lnTo>
                  <a:lnTo>
                    <a:pt x="2421" y="2898"/>
                  </a:lnTo>
                  <a:lnTo>
                    <a:pt x="2398" y="2910"/>
                  </a:lnTo>
                  <a:lnTo>
                    <a:pt x="2376" y="2923"/>
                  </a:lnTo>
                  <a:lnTo>
                    <a:pt x="2465" y="3195"/>
                  </a:lnTo>
                  <a:lnTo>
                    <a:pt x="2467" y="3204"/>
                  </a:lnTo>
                  <a:lnTo>
                    <a:pt x="2468" y="3212"/>
                  </a:lnTo>
                  <a:lnTo>
                    <a:pt x="2469" y="3221"/>
                  </a:lnTo>
                  <a:lnTo>
                    <a:pt x="2469" y="3229"/>
                  </a:lnTo>
                  <a:lnTo>
                    <a:pt x="2468" y="3237"/>
                  </a:lnTo>
                  <a:lnTo>
                    <a:pt x="2466" y="3245"/>
                  </a:lnTo>
                  <a:lnTo>
                    <a:pt x="2463" y="3253"/>
                  </a:lnTo>
                  <a:lnTo>
                    <a:pt x="2460" y="3261"/>
                  </a:lnTo>
                  <a:lnTo>
                    <a:pt x="2455" y="3268"/>
                  </a:lnTo>
                  <a:lnTo>
                    <a:pt x="2451" y="3274"/>
                  </a:lnTo>
                  <a:lnTo>
                    <a:pt x="2446" y="3280"/>
                  </a:lnTo>
                  <a:lnTo>
                    <a:pt x="2440" y="3286"/>
                  </a:lnTo>
                  <a:lnTo>
                    <a:pt x="2433" y="3291"/>
                  </a:lnTo>
                  <a:lnTo>
                    <a:pt x="2426" y="3296"/>
                  </a:lnTo>
                  <a:lnTo>
                    <a:pt x="2418" y="3300"/>
                  </a:lnTo>
                  <a:lnTo>
                    <a:pt x="2410" y="3303"/>
                  </a:lnTo>
                  <a:lnTo>
                    <a:pt x="2134" y="3393"/>
                  </a:lnTo>
                  <a:lnTo>
                    <a:pt x="2126" y="3395"/>
                  </a:lnTo>
                  <a:lnTo>
                    <a:pt x="2117" y="3396"/>
                  </a:lnTo>
                  <a:lnTo>
                    <a:pt x="2109" y="3397"/>
                  </a:lnTo>
                  <a:lnTo>
                    <a:pt x="2100" y="3397"/>
                  </a:lnTo>
                  <a:lnTo>
                    <a:pt x="2092" y="3395"/>
                  </a:lnTo>
                  <a:lnTo>
                    <a:pt x="2084" y="3393"/>
                  </a:lnTo>
                  <a:lnTo>
                    <a:pt x="2077" y="3391"/>
                  </a:lnTo>
                  <a:lnTo>
                    <a:pt x="2069" y="3387"/>
                  </a:lnTo>
                  <a:lnTo>
                    <a:pt x="2062" y="3384"/>
                  </a:lnTo>
                  <a:lnTo>
                    <a:pt x="2055" y="3378"/>
                  </a:lnTo>
                  <a:lnTo>
                    <a:pt x="2049" y="3373"/>
                  </a:lnTo>
                  <a:lnTo>
                    <a:pt x="2043" y="3367"/>
                  </a:lnTo>
                  <a:lnTo>
                    <a:pt x="2038" y="3361"/>
                  </a:lnTo>
                  <a:lnTo>
                    <a:pt x="2034" y="3354"/>
                  </a:lnTo>
                  <a:lnTo>
                    <a:pt x="2030" y="3346"/>
                  </a:lnTo>
                  <a:lnTo>
                    <a:pt x="2026" y="3338"/>
                  </a:lnTo>
                  <a:lnTo>
                    <a:pt x="1938" y="3065"/>
                  </a:lnTo>
                  <a:lnTo>
                    <a:pt x="1913" y="3068"/>
                  </a:lnTo>
                  <a:lnTo>
                    <a:pt x="1888" y="3071"/>
                  </a:lnTo>
                  <a:lnTo>
                    <a:pt x="1863" y="3073"/>
                  </a:lnTo>
                  <a:lnTo>
                    <a:pt x="1838" y="3076"/>
                  </a:lnTo>
                  <a:lnTo>
                    <a:pt x="1812" y="3077"/>
                  </a:lnTo>
                  <a:lnTo>
                    <a:pt x="1787" y="3078"/>
                  </a:lnTo>
                  <a:lnTo>
                    <a:pt x="1761" y="3079"/>
                  </a:lnTo>
                  <a:lnTo>
                    <a:pt x="1736" y="3080"/>
                  </a:lnTo>
                  <a:lnTo>
                    <a:pt x="1710" y="3079"/>
                  </a:lnTo>
                  <a:lnTo>
                    <a:pt x="1684" y="3078"/>
                  </a:lnTo>
                  <a:lnTo>
                    <a:pt x="1659" y="3077"/>
                  </a:lnTo>
                  <a:lnTo>
                    <a:pt x="1634" y="3076"/>
                  </a:lnTo>
                  <a:lnTo>
                    <a:pt x="1608" y="3073"/>
                  </a:lnTo>
                  <a:lnTo>
                    <a:pt x="1583" y="3071"/>
                  </a:lnTo>
                  <a:lnTo>
                    <a:pt x="1558" y="3068"/>
                  </a:lnTo>
                  <a:lnTo>
                    <a:pt x="1533" y="3065"/>
                  </a:lnTo>
                  <a:lnTo>
                    <a:pt x="1445" y="3338"/>
                  </a:lnTo>
                  <a:lnTo>
                    <a:pt x="1442" y="3346"/>
                  </a:lnTo>
                  <a:lnTo>
                    <a:pt x="1438" y="3354"/>
                  </a:lnTo>
                  <a:lnTo>
                    <a:pt x="1433" y="3361"/>
                  </a:lnTo>
                  <a:lnTo>
                    <a:pt x="1428" y="3367"/>
                  </a:lnTo>
                  <a:lnTo>
                    <a:pt x="1423" y="3373"/>
                  </a:lnTo>
                  <a:lnTo>
                    <a:pt x="1416" y="3378"/>
                  </a:lnTo>
                  <a:lnTo>
                    <a:pt x="1410" y="3384"/>
                  </a:lnTo>
                  <a:lnTo>
                    <a:pt x="1403" y="3387"/>
                  </a:lnTo>
                  <a:lnTo>
                    <a:pt x="1395" y="3391"/>
                  </a:lnTo>
                  <a:lnTo>
                    <a:pt x="1387" y="3393"/>
                  </a:lnTo>
                  <a:lnTo>
                    <a:pt x="1379" y="3395"/>
                  </a:lnTo>
                  <a:lnTo>
                    <a:pt x="1370" y="3397"/>
                  </a:lnTo>
                  <a:lnTo>
                    <a:pt x="1363" y="3397"/>
                  </a:lnTo>
                  <a:lnTo>
                    <a:pt x="1354" y="3396"/>
                  </a:lnTo>
                  <a:lnTo>
                    <a:pt x="1346" y="3395"/>
                  </a:lnTo>
                  <a:lnTo>
                    <a:pt x="1337" y="3392"/>
                  </a:lnTo>
                  <a:lnTo>
                    <a:pt x="1061" y="3303"/>
                  </a:lnTo>
                  <a:lnTo>
                    <a:pt x="1053" y="3300"/>
                  </a:lnTo>
                  <a:lnTo>
                    <a:pt x="1046" y="3296"/>
                  </a:lnTo>
                  <a:lnTo>
                    <a:pt x="1039" y="3291"/>
                  </a:lnTo>
                  <a:lnTo>
                    <a:pt x="1032" y="3286"/>
                  </a:lnTo>
                  <a:lnTo>
                    <a:pt x="1026" y="3280"/>
                  </a:lnTo>
                  <a:lnTo>
                    <a:pt x="1020" y="3274"/>
                  </a:lnTo>
                  <a:lnTo>
                    <a:pt x="1016" y="3268"/>
                  </a:lnTo>
                  <a:lnTo>
                    <a:pt x="1012" y="3261"/>
                  </a:lnTo>
                  <a:lnTo>
                    <a:pt x="1008" y="3253"/>
                  </a:lnTo>
                  <a:lnTo>
                    <a:pt x="1006" y="3245"/>
                  </a:lnTo>
                  <a:lnTo>
                    <a:pt x="1004" y="3237"/>
                  </a:lnTo>
                  <a:lnTo>
                    <a:pt x="1003" y="3229"/>
                  </a:lnTo>
                  <a:lnTo>
                    <a:pt x="1003" y="3221"/>
                  </a:lnTo>
                  <a:lnTo>
                    <a:pt x="1003" y="3212"/>
                  </a:lnTo>
                  <a:lnTo>
                    <a:pt x="1004" y="3204"/>
                  </a:lnTo>
                  <a:lnTo>
                    <a:pt x="1006" y="3195"/>
                  </a:lnTo>
                  <a:lnTo>
                    <a:pt x="1095" y="2923"/>
                  </a:lnTo>
                  <a:lnTo>
                    <a:pt x="1073" y="2910"/>
                  </a:lnTo>
                  <a:lnTo>
                    <a:pt x="1051" y="2898"/>
                  </a:lnTo>
                  <a:lnTo>
                    <a:pt x="1029" y="2885"/>
                  </a:lnTo>
                  <a:lnTo>
                    <a:pt x="1007" y="2872"/>
                  </a:lnTo>
                  <a:lnTo>
                    <a:pt x="985" y="2858"/>
                  </a:lnTo>
                  <a:lnTo>
                    <a:pt x="964" y="2844"/>
                  </a:lnTo>
                  <a:lnTo>
                    <a:pt x="944" y="2830"/>
                  </a:lnTo>
                  <a:lnTo>
                    <a:pt x="923" y="2815"/>
                  </a:lnTo>
                  <a:lnTo>
                    <a:pt x="902" y="2800"/>
                  </a:lnTo>
                  <a:lnTo>
                    <a:pt x="882" y="2785"/>
                  </a:lnTo>
                  <a:lnTo>
                    <a:pt x="862" y="2769"/>
                  </a:lnTo>
                  <a:lnTo>
                    <a:pt x="843" y="2753"/>
                  </a:lnTo>
                  <a:lnTo>
                    <a:pt x="824" y="2736"/>
                  </a:lnTo>
                  <a:lnTo>
                    <a:pt x="805" y="2719"/>
                  </a:lnTo>
                  <a:lnTo>
                    <a:pt x="786" y="2702"/>
                  </a:lnTo>
                  <a:lnTo>
                    <a:pt x="768" y="2685"/>
                  </a:lnTo>
                  <a:lnTo>
                    <a:pt x="536" y="2853"/>
                  </a:lnTo>
                  <a:lnTo>
                    <a:pt x="529" y="2858"/>
                  </a:lnTo>
                  <a:lnTo>
                    <a:pt x="521" y="2863"/>
                  </a:lnTo>
                  <a:lnTo>
                    <a:pt x="513" y="2865"/>
                  </a:lnTo>
                  <a:lnTo>
                    <a:pt x="505" y="2868"/>
                  </a:lnTo>
                  <a:lnTo>
                    <a:pt x="497" y="2869"/>
                  </a:lnTo>
                  <a:lnTo>
                    <a:pt x="489" y="2870"/>
                  </a:lnTo>
                  <a:lnTo>
                    <a:pt x="480" y="2870"/>
                  </a:lnTo>
                  <a:lnTo>
                    <a:pt x="472" y="2869"/>
                  </a:lnTo>
                  <a:lnTo>
                    <a:pt x="464" y="2867"/>
                  </a:lnTo>
                  <a:lnTo>
                    <a:pt x="456" y="2865"/>
                  </a:lnTo>
                  <a:lnTo>
                    <a:pt x="449" y="2862"/>
                  </a:lnTo>
                  <a:lnTo>
                    <a:pt x="441" y="2858"/>
                  </a:lnTo>
                  <a:lnTo>
                    <a:pt x="435" y="2853"/>
                  </a:lnTo>
                  <a:lnTo>
                    <a:pt x="428" y="2847"/>
                  </a:lnTo>
                  <a:lnTo>
                    <a:pt x="422" y="2842"/>
                  </a:lnTo>
                  <a:lnTo>
                    <a:pt x="417" y="2835"/>
                  </a:lnTo>
                  <a:lnTo>
                    <a:pt x="246" y="2600"/>
                  </a:lnTo>
                  <a:lnTo>
                    <a:pt x="241" y="2593"/>
                  </a:lnTo>
                  <a:lnTo>
                    <a:pt x="237" y="2586"/>
                  </a:lnTo>
                  <a:lnTo>
                    <a:pt x="234" y="2577"/>
                  </a:lnTo>
                  <a:lnTo>
                    <a:pt x="232" y="2570"/>
                  </a:lnTo>
                  <a:lnTo>
                    <a:pt x="230" y="2561"/>
                  </a:lnTo>
                  <a:lnTo>
                    <a:pt x="230" y="2553"/>
                  </a:lnTo>
                  <a:lnTo>
                    <a:pt x="230" y="2545"/>
                  </a:lnTo>
                  <a:lnTo>
                    <a:pt x="231" y="2537"/>
                  </a:lnTo>
                  <a:lnTo>
                    <a:pt x="233" y="2529"/>
                  </a:lnTo>
                  <a:lnTo>
                    <a:pt x="235" y="2521"/>
                  </a:lnTo>
                  <a:lnTo>
                    <a:pt x="238" y="2513"/>
                  </a:lnTo>
                  <a:lnTo>
                    <a:pt x="242" y="2506"/>
                  </a:lnTo>
                  <a:lnTo>
                    <a:pt x="247" y="2499"/>
                  </a:lnTo>
                  <a:lnTo>
                    <a:pt x="252" y="2492"/>
                  </a:lnTo>
                  <a:lnTo>
                    <a:pt x="258" y="2487"/>
                  </a:lnTo>
                  <a:lnTo>
                    <a:pt x="265" y="2481"/>
                  </a:lnTo>
                  <a:lnTo>
                    <a:pt x="497" y="2313"/>
                  </a:lnTo>
                  <a:lnTo>
                    <a:pt x="486" y="2290"/>
                  </a:lnTo>
                  <a:lnTo>
                    <a:pt x="476" y="2267"/>
                  </a:lnTo>
                  <a:lnTo>
                    <a:pt x="466" y="2245"/>
                  </a:lnTo>
                  <a:lnTo>
                    <a:pt x="456" y="2221"/>
                  </a:lnTo>
                  <a:lnTo>
                    <a:pt x="446" y="2198"/>
                  </a:lnTo>
                  <a:lnTo>
                    <a:pt x="437" y="2174"/>
                  </a:lnTo>
                  <a:lnTo>
                    <a:pt x="429" y="2151"/>
                  </a:lnTo>
                  <a:lnTo>
                    <a:pt x="421" y="2126"/>
                  </a:lnTo>
                  <a:lnTo>
                    <a:pt x="413" y="2103"/>
                  </a:lnTo>
                  <a:lnTo>
                    <a:pt x="406" y="2078"/>
                  </a:lnTo>
                  <a:lnTo>
                    <a:pt x="400" y="2053"/>
                  </a:lnTo>
                  <a:lnTo>
                    <a:pt x="393" y="2029"/>
                  </a:lnTo>
                  <a:lnTo>
                    <a:pt x="387" y="2004"/>
                  </a:lnTo>
                  <a:lnTo>
                    <a:pt x="382" y="1979"/>
                  </a:lnTo>
                  <a:lnTo>
                    <a:pt x="377" y="1954"/>
                  </a:lnTo>
                  <a:lnTo>
                    <a:pt x="372" y="1928"/>
                  </a:lnTo>
                  <a:lnTo>
                    <a:pt x="85" y="1928"/>
                  </a:lnTo>
                  <a:lnTo>
                    <a:pt x="76" y="1928"/>
                  </a:lnTo>
                  <a:lnTo>
                    <a:pt x="68" y="1926"/>
                  </a:lnTo>
                  <a:lnTo>
                    <a:pt x="60" y="1924"/>
                  </a:lnTo>
                  <a:lnTo>
                    <a:pt x="52" y="1922"/>
                  </a:lnTo>
                  <a:lnTo>
                    <a:pt x="45" y="1918"/>
                  </a:lnTo>
                  <a:lnTo>
                    <a:pt x="37" y="1914"/>
                  </a:lnTo>
                  <a:lnTo>
                    <a:pt x="30" y="1909"/>
                  </a:lnTo>
                  <a:lnTo>
                    <a:pt x="25" y="1903"/>
                  </a:lnTo>
                  <a:lnTo>
                    <a:pt x="19" y="1897"/>
                  </a:lnTo>
                  <a:lnTo>
                    <a:pt x="14" y="1891"/>
                  </a:lnTo>
                  <a:lnTo>
                    <a:pt x="10" y="1884"/>
                  </a:lnTo>
                  <a:lnTo>
                    <a:pt x="6" y="1876"/>
                  </a:lnTo>
                  <a:lnTo>
                    <a:pt x="3" y="1868"/>
                  </a:lnTo>
                  <a:lnTo>
                    <a:pt x="1" y="1860"/>
                  </a:lnTo>
                  <a:lnTo>
                    <a:pt x="0" y="1851"/>
                  </a:lnTo>
                  <a:lnTo>
                    <a:pt x="0" y="1843"/>
                  </a:lnTo>
                  <a:lnTo>
                    <a:pt x="0" y="1553"/>
                  </a:lnTo>
                  <a:lnTo>
                    <a:pt x="0" y="1544"/>
                  </a:lnTo>
                  <a:lnTo>
                    <a:pt x="1" y="1536"/>
                  </a:lnTo>
                  <a:lnTo>
                    <a:pt x="3" y="1527"/>
                  </a:lnTo>
                  <a:lnTo>
                    <a:pt x="6" y="1520"/>
                  </a:lnTo>
                  <a:lnTo>
                    <a:pt x="10" y="1513"/>
                  </a:lnTo>
                  <a:lnTo>
                    <a:pt x="14" y="1506"/>
                  </a:lnTo>
                  <a:lnTo>
                    <a:pt x="19" y="1499"/>
                  </a:lnTo>
                  <a:lnTo>
                    <a:pt x="25" y="1493"/>
                  </a:lnTo>
                  <a:lnTo>
                    <a:pt x="30" y="1488"/>
                  </a:lnTo>
                  <a:lnTo>
                    <a:pt x="37" y="1482"/>
                  </a:lnTo>
                  <a:lnTo>
                    <a:pt x="45" y="1478"/>
                  </a:lnTo>
                  <a:lnTo>
                    <a:pt x="52" y="1475"/>
                  </a:lnTo>
                  <a:lnTo>
                    <a:pt x="60" y="1471"/>
                  </a:lnTo>
                  <a:lnTo>
                    <a:pt x="68" y="1470"/>
                  </a:lnTo>
                  <a:lnTo>
                    <a:pt x="76" y="1468"/>
                  </a:lnTo>
                  <a:lnTo>
                    <a:pt x="85" y="1468"/>
                  </a:lnTo>
                  <a:lnTo>
                    <a:pt x="372" y="1468"/>
                  </a:lnTo>
                  <a:lnTo>
                    <a:pt x="377" y="1442"/>
                  </a:lnTo>
                  <a:lnTo>
                    <a:pt x="382" y="1417"/>
                  </a:lnTo>
                  <a:lnTo>
                    <a:pt x="387" y="1392"/>
                  </a:lnTo>
                  <a:lnTo>
                    <a:pt x="393" y="1367"/>
                  </a:lnTo>
                  <a:lnTo>
                    <a:pt x="400" y="1342"/>
                  </a:lnTo>
                  <a:lnTo>
                    <a:pt x="406" y="1318"/>
                  </a:lnTo>
                  <a:lnTo>
                    <a:pt x="413" y="1293"/>
                  </a:lnTo>
                  <a:lnTo>
                    <a:pt x="421" y="1269"/>
                  </a:lnTo>
                  <a:lnTo>
                    <a:pt x="429" y="1246"/>
                  </a:lnTo>
                  <a:lnTo>
                    <a:pt x="437" y="1222"/>
                  </a:lnTo>
                  <a:lnTo>
                    <a:pt x="446" y="1198"/>
                  </a:lnTo>
                  <a:lnTo>
                    <a:pt x="456" y="1175"/>
                  </a:lnTo>
                  <a:lnTo>
                    <a:pt x="466" y="1152"/>
                  </a:lnTo>
                  <a:lnTo>
                    <a:pt x="476" y="1129"/>
                  </a:lnTo>
                  <a:lnTo>
                    <a:pt x="486" y="1106"/>
                  </a:lnTo>
                  <a:lnTo>
                    <a:pt x="497" y="1084"/>
                  </a:lnTo>
                  <a:lnTo>
                    <a:pt x="265" y="915"/>
                  </a:lnTo>
                  <a:lnTo>
                    <a:pt x="258" y="909"/>
                  </a:lnTo>
                  <a:lnTo>
                    <a:pt x="252" y="903"/>
                  </a:lnTo>
                  <a:lnTo>
                    <a:pt x="247" y="897"/>
                  </a:lnTo>
                  <a:lnTo>
                    <a:pt x="242" y="890"/>
                  </a:lnTo>
                  <a:lnTo>
                    <a:pt x="238" y="883"/>
                  </a:lnTo>
                  <a:lnTo>
                    <a:pt x="235" y="875"/>
                  </a:lnTo>
                  <a:lnTo>
                    <a:pt x="233" y="867"/>
                  </a:lnTo>
                  <a:lnTo>
                    <a:pt x="231" y="859"/>
                  </a:lnTo>
                  <a:lnTo>
                    <a:pt x="230" y="851"/>
                  </a:lnTo>
                  <a:lnTo>
                    <a:pt x="230" y="843"/>
                  </a:lnTo>
                  <a:lnTo>
                    <a:pt x="230" y="834"/>
                  </a:lnTo>
                  <a:lnTo>
                    <a:pt x="232" y="826"/>
                  </a:lnTo>
                  <a:lnTo>
                    <a:pt x="234" y="818"/>
                  </a:lnTo>
                  <a:lnTo>
                    <a:pt x="237" y="810"/>
                  </a:lnTo>
                  <a:lnTo>
                    <a:pt x="241" y="803"/>
                  </a:lnTo>
                  <a:lnTo>
                    <a:pt x="246" y="795"/>
                  </a:lnTo>
                  <a:lnTo>
                    <a:pt x="417" y="562"/>
                  </a:lnTo>
                  <a:lnTo>
                    <a:pt x="422" y="555"/>
                  </a:lnTo>
                  <a:lnTo>
                    <a:pt x="428" y="549"/>
                  </a:lnTo>
                  <a:lnTo>
                    <a:pt x="435" y="543"/>
                  </a:lnTo>
                  <a:lnTo>
                    <a:pt x="441" y="538"/>
                  </a:lnTo>
                  <a:lnTo>
                    <a:pt x="449" y="534"/>
                  </a:lnTo>
                  <a:lnTo>
                    <a:pt x="456" y="531"/>
                  </a:lnTo>
                  <a:lnTo>
                    <a:pt x="464" y="529"/>
                  </a:lnTo>
                  <a:lnTo>
                    <a:pt x="472" y="527"/>
                  </a:lnTo>
                  <a:lnTo>
                    <a:pt x="480" y="526"/>
                  </a:lnTo>
                  <a:lnTo>
                    <a:pt x="489" y="526"/>
                  </a:lnTo>
                  <a:lnTo>
                    <a:pt x="497" y="527"/>
                  </a:lnTo>
                  <a:lnTo>
                    <a:pt x="505" y="528"/>
                  </a:lnTo>
                  <a:lnTo>
                    <a:pt x="513" y="531"/>
                  </a:lnTo>
                  <a:lnTo>
                    <a:pt x="521" y="534"/>
                  </a:lnTo>
                  <a:lnTo>
                    <a:pt x="529" y="538"/>
                  </a:lnTo>
                  <a:lnTo>
                    <a:pt x="536" y="542"/>
                  </a:lnTo>
                  <a:lnTo>
                    <a:pt x="768" y="711"/>
                  </a:lnTo>
                  <a:lnTo>
                    <a:pt x="786" y="694"/>
                  </a:lnTo>
                  <a:lnTo>
                    <a:pt x="805" y="676"/>
                  </a:lnTo>
                  <a:lnTo>
                    <a:pt x="824" y="659"/>
                  </a:lnTo>
                  <a:lnTo>
                    <a:pt x="843" y="643"/>
                  </a:lnTo>
                  <a:lnTo>
                    <a:pt x="863" y="627"/>
                  </a:lnTo>
                  <a:lnTo>
                    <a:pt x="882" y="611"/>
                  </a:lnTo>
                  <a:lnTo>
                    <a:pt x="902" y="596"/>
                  </a:lnTo>
                  <a:lnTo>
                    <a:pt x="923" y="581"/>
                  </a:lnTo>
                  <a:lnTo>
                    <a:pt x="944" y="566"/>
                  </a:lnTo>
                  <a:lnTo>
                    <a:pt x="964" y="552"/>
                  </a:lnTo>
                  <a:lnTo>
                    <a:pt x="985" y="538"/>
                  </a:lnTo>
                  <a:lnTo>
                    <a:pt x="1007" y="524"/>
                  </a:lnTo>
                  <a:lnTo>
                    <a:pt x="1029" y="511"/>
                  </a:lnTo>
                  <a:lnTo>
                    <a:pt x="1051" y="498"/>
                  </a:lnTo>
                  <a:lnTo>
                    <a:pt x="1073" y="486"/>
                  </a:lnTo>
                  <a:lnTo>
                    <a:pt x="1095" y="474"/>
                  </a:lnTo>
                  <a:lnTo>
                    <a:pt x="1006" y="201"/>
                  </a:lnTo>
                  <a:lnTo>
                    <a:pt x="1004" y="192"/>
                  </a:lnTo>
                  <a:lnTo>
                    <a:pt x="1003" y="183"/>
                  </a:lnTo>
                  <a:lnTo>
                    <a:pt x="1002" y="175"/>
                  </a:lnTo>
                  <a:lnTo>
                    <a:pt x="1003" y="167"/>
                  </a:lnTo>
                  <a:lnTo>
                    <a:pt x="1003" y="159"/>
                  </a:lnTo>
                  <a:lnTo>
                    <a:pt x="1006" y="151"/>
                  </a:lnTo>
                  <a:lnTo>
                    <a:pt x="1008" y="143"/>
                  </a:lnTo>
                  <a:lnTo>
                    <a:pt x="1011" y="136"/>
                  </a:lnTo>
                  <a:lnTo>
                    <a:pt x="1016" y="128"/>
                  </a:lnTo>
                  <a:lnTo>
                    <a:pt x="1020" y="122"/>
                  </a:lnTo>
                  <a:lnTo>
                    <a:pt x="1026" y="116"/>
                  </a:lnTo>
                  <a:lnTo>
                    <a:pt x="1032" y="110"/>
                  </a:lnTo>
                  <a:lnTo>
                    <a:pt x="1039" y="105"/>
                  </a:lnTo>
                  <a:lnTo>
                    <a:pt x="1046" y="100"/>
                  </a:lnTo>
                  <a:lnTo>
                    <a:pt x="1053" y="96"/>
                  </a:lnTo>
                  <a:lnTo>
                    <a:pt x="1061" y="93"/>
                  </a:lnTo>
                  <a:lnTo>
                    <a:pt x="1337" y="3"/>
                  </a:lnTo>
                  <a:lnTo>
                    <a:pt x="1346" y="1"/>
                  </a:lnTo>
                  <a:lnTo>
                    <a:pt x="1354" y="0"/>
                  </a:lnTo>
                  <a:lnTo>
                    <a:pt x="1363" y="0"/>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 name="path"/>
            <p:cNvSpPr/>
            <p:nvPr/>
          </p:nvSpPr>
          <p:spPr>
            <a:xfrm>
              <a:off x="2590273" y="1555067"/>
              <a:ext cx="2116734" cy="2070872"/>
            </a:xfrm>
            <a:custGeom>
              <a:rect l="0" t="0" r="0" b="0"/>
              <a:pathLst>
                <a:path w="3332" h="3261">
                  <a:moveTo>
                    <a:pt x="1666" y="622"/>
                  </a:moveTo>
                  <a:cubicBezTo>
                    <a:pt x="1110" y="622"/>
                    <a:pt x="658" y="1073"/>
                    <a:pt x="658" y="1630"/>
                  </a:cubicBezTo>
                  <a:lnTo>
                    <a:pt x="658" y="1630"/>
                  </a:lnTo>
                  <a:cubicBezTo>
                    <a:pt x="658" y="2187"/>
                    <a:pt x="1110" y="2638"/>
                    <a:pt x="1666" y="2638"/>
                  </a:cubicBezTo>
                  <a:lnTo>
                    <a:pt x="1666" y="2638"/>
                  </a:lnTo>
                  <a:cubicBezTo>
                    <a:pt x="2223" y="2638"/>
                    <a:pt x="2674" y="2187"/>
                    <a:pt x="2674" y="1630"/>
                  </a:cubicBezTo>
                  <a:lnTo>
                    <a:pt x="2674" y="1630"/>
                  </a:lnTo>
                  <a:cubicBezTo>
                    <a:pt x="2674" y="1073"/>
                    <a:pt x="2223" y="622"/>
                    <a:pt x="1666" y="622"/>
                  </a:cubicBezTo>
                  <a:moveTo>
                    <a:pt x="1308" y="0"/>
                  </a:moveTo>
                  <a:lnTo>
                    <a:pt x="1316" y="0"/>
                  </a:lnTo>
                  <a:lnTo>
                    <a:pt x="1324" y="1"/>
                  </a:lnTo>
                  <a:lnTo>
                    <a:pt x="1332" y="3"/>
                  </a:lnTo>
                  <a:lnTo>
                    <a:pt x="1339" y="5"/>
                  </a:lnTo>
                  <a:lnTo>
                    <a:pt x="1346" y="8"/>
                  </a:lnTo>
                  <a:lnTo>
                    <a:pt x="1353" y="12"/>
                  </a:lnTo>
                  <a:lnTo>
                    <a:pt x="1359" y="17"/>
                  </a:lnTo>
                  <a:lnTo>
                    <a:pt x="1366" y="22"/>
                  </a:lnTo>
                  <a:lnTo>
                    <a:pt x="1371" y="28"/>
                  </a:lnTo>
                  <a:lnTo>
                    <a:pt x="1376" y="34"/>
                  </a:lnTo>
                  <a:lnTo>
                    <a:pt x="1381" y="41"/>
                  </a:lnTo>
                  <a:lnTo>
                    <a:pt x="1384" y="48"/>
                  </a:lnTo>
                  <a:lnTo>
                    <a:pt x="1387" y="56"/>
                  </a:lnTo>
                  <a:lnTo>
                    <a:pt x="1472" y="318"/>
                  </a:lnTo>
                  <a:lnTo>
                    <a:pt x="1496" y="315"/>
                  </a:lnTo>
                  <a:lnTo>
                    <a:pt x="1520" y="312"/>
                  </a:lnTo>
                  <a:lnTo>
                    <a:pt x="1544" y="309"/>
                  </a:lnTo>
                  <a:lnTo>
                    <a:pt x="1568" y="307"/>
                  </a:lnTo>
                  <a:lnTo>
                    <a:pt x="1593" y="306"/>
                  </a:lnTo>
                  <a:lnTo>
                    <a:pt x="1617" y="305"/>
                  </a:lnTo>
                  <a:lnTo>
                    <a:pt x="1642" y="304"/>
                  </a:lnTo>
                  <a:lnTo>
                    <a:pt x="1666" y="304"/>
                  </a:lnTo>
                  <a:lnTo>
                    <a:pt x="1691" y="304"/>
                  </a:lnTo>
                  <a:lnTo>
                    <a:pt x="1716" y="305"/>
                  </a:lnTo>
                  <a:lnTo>
                    <a:pt x="1740" y="306"/>
                  </a:lnTo>
                  <a:lnTo>
                    <a:pt x="1764" y="307"/>
                  </a:lnTo>
                  <a:lnTo>
                    <a:pt x="1789" y="309"/>
                  </a:lnTo>
                  <a:lnTo>
                    <a:pt x="1812" y="312"/>
                  </a:lnTo>
                  <a:lnTo>
                    <a:pt x="1836" y="315"/>
                  </a:lnTo>
                  <a:lnTo>
                    <a:pt x="1860" y="318"/>
                  </a:lnTo>
                  <a:lnTo>
                    <a:pt x="1945" y="56"/>
                  </a:lnTo>
                  <a:lnTo>
                    <a:pt x="1948" y="48"/>
                  </a:lnTo>
                  <a:lnTo>
                    <a:pt x="1952" y="41"/>
                  </a:lnTo>
                  <a:lnTo>
                    <a:pt x="1957" y="34"/>
                  </a:lnTo>
                  <a:lnTo>
                    <a:pt x="1962" y="28"/>
                  </a:lnTo>
                  <a:lnTo>
                    <a:pt x="1967" y="22"/>
                  </a:lnTo>
                  <a:lnTo>
                    <a:pt x="1973" y="17"/>
                  </a:lnTo>
                  <a:lnTo>
                    <a:pt x="1980" y="12"/>
                  </a:lnTo>
                  <a:lnTo>
                    <a:pt x="1986" y="8"/>
                  </a:lnTo>
                  <a:lnTo>
                    <a:pt x="1994" y="5"/>
                  </a:lnTo>
                  <a:lnTo>
                    <a:pt x="2001" y="3"/>
                  </a:lnTo>
                  <a:lnTo>
                    <a:pt x="2008" y="1"/>
                  </a:lnTo>
                  <a:lnTo>
                    <a:pt x="2016" y="0"/>
                  </a:lnTo>
                  <a:lnTo>
                    <a:pt x="2025" y="0"/>
                  </a:lnTo>
                  <a:lnTo>
                    <a:pt x="2033" y="0"/>
                  </a:lnTo>
                  <a:lnTo>
                    <a:pt x="2041" y="1"/>
                  </a:lnTo>
                  <a:lnTo>
                    <a:pt x="2049" y="3"/>
                  </a:lnTo>
                  <a:lnTo>
                    <a:pt x="2313" y="89"/>
                  </a:lnTo>
                  <a:lnTo>
                    <a:pt x="2321" y="92"/>
                  </a:lnTo>
                  <a:lnTo>
                    <a:pt x="2329" y="96"/>
                  </a:lnTo>
                  <a:lnTo>
                    <a:pt x="2336" y="100"/>
                  </a:lnTo>
                  <a:lnTo>
                    <a:pt x="2342" y="105"/>
                  </a:lnTo>
                  <a:lnTo>
                    <a:pt x="2348" y="111"/>
                  </a:lnTo>
                  <a:lnTo>
                    <a:pt x="2353" y="117"/>
                  </a:lnTo>
                  <a:lnTo>
                    <a:pt x="2357" y="123"/>
                  </a:lnTo>
                  <a:lnTo>
                    <a:pt x="2361" y="130"/>
                  </a:lnTo>
                  <a:lnTo>
                    <a:pt x="2364" y="137"/>
                  </a:lnTo>
                  <a:lnTo>
                    <a:pt x="2367" y="144"/>
                  </a:lnTo>
                  <a:lnTo>
                    <a:pt x="2369" y="152"/>
                  </a:lnTo>
                  <a:lnTo>
                    <a:pt x="2370" y="160"/>
                  </a:lnTo>
                  <a:lnTo>
                    <a:pt x="2370" y="168"/>
                  </a:lnTo>
                  <a:lnTo>
                    <a:pt x="2369" y="177"/>
                  </a:lnTo>
                  <a:lnTo>
                    <a:pt x="2368" y="185"/>
                  </a:lnTo>
                  <a:lnTo>
                    <a:pt x="2366" y="193"/>
                  </a:lnTo>
                  <a:lnTo>
                    <a:pt x="2281" y="455"/>
                  </a:lnTo>
                  <a:lnTo>
                    <a:pt x="2302" y="466"/>
                  </a:lnTo>
                  <a:lnTo>
                    <a:pt x="2324" y="478"/>
                  </a:lnTo>
                  <a:lnTo>
                    <a:pt x="2345" y="491"/>
                  </a:lnTo>
                  <a:lnTo>
                    <a:pt x="2366" y="503"/>
                  </a:lnTo>
                  <a:lnTo>
                    <a:pt x="2387" y="516"/>
                  </a:lnTo>
                  <a:lnTo>
                    <a:pt x="2407" y="530"/>
                  </a:lnTo>
                  <a:lnTo>
                    <a:pt x="2427" y="543"/>
                  </a:lnTo>
                  <a:lnTo>
                    <a:pt x="2447" y="557"/>
                  </a:lnTo>
                  <a:lnTo>
                    <a:pt x="2466" y="572"/>
                  </a:lnTo>
                  <a:lnTo>
                    <a:pt x="2486" y="587"/>
                  </a:lnTo>
                  <a:lnTo>
                    <a:pt x="2505" y="602"/>
                  </a:lnTo>
                  <a:lnTo>
                    <a:pt x="2523" y="617"/>
                  </a:lnTo>
                  <a:lnTo>
                    <a:pt x="2541" y="633"/>
                  </a:lnTo>
                  <a:lnTo>
                    <a:pt x="2560" y="649"/>
                  </a:lnTo>
                  <a:lnTo>
                    <a:pt x="2577" y="666"/>
                  </a:lnTo>
                  <a:lnTo>
                    <a:pt x="2595" y="683"/>
                  </a:lnTo>
                  <a:lnTo>
                    <a:pt x="2818" y="521"/>
                  </a:lnTo>
                  <a:lnTo>
                    <a:pt x="2825" y="516"/>
                  </a:lnTo>
                  <a:lnTo>
                    <a:pt x="2833" y="512"/>
                  </a:lnTo>
                  <a:lnTo>
                    <a:pt x="2840" y="510"/>
                  </a:lnTo>
                  <a:lnTo>
                    <a:pt x="2848" y="507"/>
                  </a:lnTo>
                  <a:lnTo>
                    <a:pt x="2855" y="506"/>
                  </a:lnTo>
                  <a:lnTo>
                    <a:pt x="2863" y="505"/>
                  </a:lnTo>
                  <a:lnTo>
                    <a:pt x="2871" y="505"/>
                  </a:lnTo>
                  <a:lnTo>
                    <a:pt x="2879" y="506"/>
                  </a:lnTo>
                  <a:lnTo>
                    <a:pt x="2887" y="508"/>
                  </a:lnTo>
                  <a:lnTo>
                    <a:pt x="2894" y="510"/>
                  </a:lnTo>
                  <a:lnTo>
                    <a:pt x="2901" y="513"/>
                  </a:lnTo>
                  <a:lnTo>
                    <a:pt x="2909" y="517"/>
                  </a:lnTo>
                  <a:lnTo>
                    <a:pt x="2916" y="521"/>
                  </a:lnTo>
                  <a:lnTo>
                    <a:pt x="2922" y="527"/>
                  </a:lnTo>
                  <a:lnTo>
                    <a:pt x="2927" y="532"/>
                  </a:lnTo>
                  <a:lnTo>
                    <a:pt x="2933" y="539"/>
                  </a:lnTo>
                  <a:lnTo>
                    <a:pt x="3096" y="763"/>
                  </a:lnTo>
                  <a:lnTo>
                    <a:pt x="3101" y="771"/>
                  </a:lnTo>
                  <a:lnTo>
                    <a:pt x="3105" y="778"/>
                  </a:lnTo>
                  <a:lnTo>
                    <a:pt x="3108" y="785"/>
                  </a:lnTo>
                  <a:lnTo>
                    <a:pt x="3110" y="793"/>
                  </a:lnTo>
                  <a:lnTo>
                    <a:pt x="3111" y="801"/>
                  </a:lnTo>
                  <a:lnTo>
                    <a:pt x="3112" y="809"/>
                  </a:lnTo>
                  <a:lnTo>
                    <a:pt x="3112" y="817"/>
                  </a:lnTo>
                  <a:lnTo>
                    <a:pt x="3111" y="825"/>
                  </a:lnTo>
                  <a:lnTo>
                    <a:pt x="3109" y="832"/>
                  </a:lnTo>
                  <a:lnTo>
                    <a:pt x="3107" y="840"/>
                  </a:lnTo>
                  <a:lnTo>
                    <a:pt x="3104" y="847"/>
                  </a:lnTo>
                  <a:lnTo>
                    <a:pt x="3100" y="855"/>
                  </a:lnTo>
                  <a:lnTo>
                    <a:pt x="3096" y="861"/>
                  </a:lnTo>
                  <a:lnTo>
                    <a:pt x="3091" y="867"/>
                  </a:lnTo>
                  <a:lnTo>
                    <a:pt x="3085" y="873"/>
                  </a:lnTo>
                  <a:lnTo>
                    <a:pt x="3078" y="878"/>
                  </a:lnTo>
                  <a:lnTo>
                    <a:pt x="2855" y="1040"/>
                  </a:lnTo>
                  <a:lnTo>
                    <a:pt x="2865" y="1062"/>
                  </a:lnTo>
                  <a:lnTo>
                    <a:pt x="2876" y="1084"/>
                  </a:lnTo>
                  <a:lnTo>
                    <a:pt x="2885" y="1106"/>
                  </a:lnTo>
                  <a:lnTo>
                    <a:pt x="2895" y="1128"/>
                  </a:lnTo>
                  <a:lnTo>
                    <a:pt x="2904" y="1150"/>
                  </a:lnTo>
                  <a:lnTo>
                    <a:pt x="2912" y="1173"/>
                  </a:lnTo>
                  <a:lnTo>
                    <a:pt x="2920" y="1196"/>
                  </a:lnTo>
                  <a:lnTo>
                    <a:pt x="2928" y="1219"/>
                  </a:lnTo>
                  <a:lnTo>
                    <a:pt x="2936" y="1242"/>
                  </a:lnTo>
                  <a:lnTo>
                    <a:pt x="2942" y="1266"/>
                  </a:lnTo>
                  <a:lnTo>
                    <a:pt x="2949" y="1289"/>
                  </a:lnTo>
                  <a:lnTo>
                    <a:pt x="2955" y="1313"/>
                  </a:lnTo>
                  <a:lnTo>
                    <a:pt x="2961" y="1337"/>
                  </a:lnTo>
                  <a:lnTo>
                    <a:pt x="2966" y="1360"/>
                  </a:lnTo>
                  <a:lnTo>
                    <a:pt x="2971" y="1385"/>
                  </a:lnTo>
                  <a:lnTo>
                    <a:pt x="2976" y="1409"/>
                  </a:lnTo>
                  <a:lnTo>
                    <a:pt x="3251" y="1409"/>
                  </a:lnTo>
                  <a:lnTo>
                    <a:pt x="3259" y="1409"/>
                  </a:lnTo>
                  <a:lnTo>
                    <a:pt x="3267" y="1411"/>
                  </a:lnTo>
                  <a:lnTo>
                    <a:pt x="3275" y="1412"/>
                  </a:lnTo>
                  <a:lnTo>
                    <a:pt x="3282" y="1416"/>
                  </a:lnTo>
                  <a:lnTo>
                    <a:pt x="3290" y="1419"/>
                  </a:lnTo>
                  <a:lnTo>
                    <a:pt x="3296" y="1423"/>
                  </a:lnTo>
                  <a:lnTo>
                    <a:pt x="3303" y="1428"/>
                  </a:lnTo>
                  <a:lnTo>
                    <a:pt x="3309" y="1433"/>
                  </a:lnTo>
                  <a:lnTo>
                    <a:pt x="3314" y="1439"/>
                  </a:lnTo>
                  <a:lnTo>
                    <a:pt x="3319" y="1445"/>
                  </a:lnTo>
                  <a:lnTo>
                    <a:pt x="3323" y="1452"/>
                  </a:lnTo>
                  <a:lnTo>
                    <a:pt x="3326" y="1459"/>
                  </a:lnTo>
                  <a:lnTo>
                    <a:pt x="3329" y="1466"/>
                  </a:lnTo>
                  <a:lnTo>
                    <a:pt x="3331" y="1475"/>
                  </a:lnTo>
                  <a:lnTo>
                    <a:pt x="3332" y="1483"/>
                  </a:lnTo>
                  <a:lnTo>
                    <a:pt x="3333" y="1491"/>
                  </a:lnTo>
                  <a:lnTo>
                    <a:pt x="3333" y="1769"/>
                  </a:lnTo>
                  <a:lnTo>
                    <a:pt x="3332" y="1777"/>
                  </a:lnTo>
                  <a:lnTo>
                    <a:pt x="3331" y="1786"/>
                  </a:lnTo>
                  <a:lnTo>
                    <a:pt x="3329" y="1793"/>
                  </a:lnTo>
                  <a:lnTo>
                    <a:pt x="3326" y="1801"/>
                  </a:lnTo>
                  <a:lnTo>
                    <a:pt x="3323" y="1808"/>
                  </a:lnTo>
                  <a:lnTo>
                    <a:pt x="3319" y="1815"/>
                  </a:lnTo>
                  <a:lnTo>
                    <a:pt x="3314" y="1822"/>
                  </a:lnTo>
                  <a:lnTo>
                    <a:pt x="3309" y="1827"/>
                  </a:lnTo>
                  <a:lnTo>
                    <a:pt x="3303" y="1832"/>
                  </a:lnTo>
                  <a:lnTo>
                    <a:pt x="3296" y="1837"/>
                  </a:lnTo>
                  <a:lnTo>
                    <a:pt x="3290" y="1841"/>
                  </a:lnTo>
                  <a:lnTo>
                    <a:pt x="3282" y="1845"/>
                  </a:lnTo>
                  <a:lnTo>
                    <a:pt x="3275" y="1847"/>
                  </a:lnTo>
                  <a:lnTo>
                    <a:pt x="3267" y="1849"/>
                  </a:lnTo>
                  <a:lnTo>
                    <a:pt x="3259" y="1851"/>
                  </a:lnTo>
                  <a:lnTo>
                    <a:pt x="3251" y="1851"/>
                  </a:lnTo>
                  <a:lnTo>
                    <a:pt x="2976" y="1851"/>
                  </a:lnTo>
                  <a:lnTo>
                    <a:pt x="2971" y="1875"/>
                  </a:lnTo>
                  <a:lnTo>
                    <a:pt x="2966" y="1900"/>
                  </a:lnTo>
                  <a:lnTo>
                    <a:pt x="2961" y="1924"/>
                  </a:lnTo>
                  <a:lnTo>
                    <a:pt x="2955" y="1948"/>
                  </a:lnTo>
                  <a:lnTo>
                    <a:pt x="2949" y="1971"/>
                  </a:lnTo>
                  <a:lnTo>
                    <a:pt x="2942" y="1995"/>
                  </a:lnTo>
                  <a:lnTo>
                    <a:pt x="2936" y="2019"/>
                  </a:lnTo>
                  <a:lnTo>
                    <a:pt x="2928" y="2041"/>
                  </a:lnTo>
                  <a:lnTo>
                    <a:pt x="2920" y="2064"/>
                  </a:lnTo>
                  <a:lnTo>
                    <a:pt x="2912" y="2087"/>
                  </a:lnTo>
                  <a:lnTo>
                    <a:pt x="2904" y="2110"/>
                  </a:lnTo>
                  <a:lnTo>
                    <a:pt x="2895" y="2132"/>
                  </a:lnTo>
                  <a:lnTo>
                    <a:pt x="2885" y="2155"/>
                  </a:lnTo>
                  <a:lnTo>
                    <a:pt x="2876" y="2177"/>
                  </a:lnTo>
                  <a:lnTo>
                    <a:pt x="2865" y="2198"/>
                  </a:lnTo>
                  <a:lnTo>
                    <a:pt x="2855" y="2220"/>
                  </a:lnTo>
                  <a:lnTo>
                    <a:pt x="3078" y="2382"/>
                  </a:lnTo>
                  <a:lnTo>
                    <a:pt x="3085" y="2387"/>
                  </a:lnTo>
                  <a:lnTo>
                    <a:pt x="3091" y="2393"/>
                  </a:lnTo>
                  <a:lnTo>
                    <a:pt x="3096" y="2399"/>
                  </a:lnTo>
                  <a:lnTo>
                    <a:pt x="3100" y="2406"/>
                  </a:lnTo>
                  <a:lnTo>
                    <a:pt x="3104" y="2413"/>
                  </a:lnTo>
                  <a:lnTo>
                    <a:pt x="3107" y="2420"/>
                  </a:lnTo>
                  <a:lnTo>
                    <a:pt x="3109" y="2428"/>
                  </a:lnTo>
                  <a:lnTo>
                    <a:pt x="3111" y="2435"/>
                  </a:lnTo>
                  <a:lnTo>
                    <a:pt x="3112" y="2443"/>
                  </a:lnTo>
                  <a:lnTo>
                    <a:pt x="3112" y="2451"/>
                  </a:lnTo>
                  <a:lnTo>
                    <a:pt x="3111" y="2459"/>
                  </a:lnTo>
                  <a:lnTo>
                    <a:pt x="3110" y="2467"/>
                  </a:lnTo>
                  <a:lnTo>
                    <a:pt x="3108" y="2474"/>
                  </a:lnTo>
                  <a:lnTo>
                    <a:pt x="3105" y="2482"/>
                  </a:lnTo>
                  <a:lnTo>
                    <a:pt x="3101" y="2489"/>
                  </a:lnTo>
                  <a:lnTo>
                    <a:pt x="3096" y="2496"/>
                  </a:lnTo>
                  <a:lnTo>
                    <a:pt x="2933" y="2721"/>
                  </a:lnTo>
                  <a:lnTo>
                    <a:pt x="2927" y="2728"/>
                  </a:lnTo>
                  <a:lnTo>
                    <a:pt x="2922" y="2734"/>
                  </a:lnTo>
                  <a:lnTo>
                    <a:pt x="2916" y="2739"/>
                  </a:lnTo>
                  <a:lnTo>
                    <a:pt x="2909" y="2743"/>
                  </a:lnTo>
                  <a:lnTo>
                    <a:pt x="2901" y="2747"/>
                  </a:lnTo>
                  <a:lnTo>
                    <a:pt x="2894" y="2750"/>
                  </a:lnTo>
                  <a:lnTo>
                    <a:pt x="2887" y="2753"/>
                  </a:lnTo>
                  <a:lnTo>
                    <a:pt x="2879" y="2754"/>
                  </a:lnTo>
                  <a:lnTo>
                    <a:pt x="2871" y="2755"/>
                  </a:lnTo>
                  <a:lnTo>
                    <a:pt x="2863" y="2755"/>
                  </a:lnTo>
                  <a:lnTo>
                    <a:pt x="2855" y="2754"/>
                  </a:lnTo>
                  <a:lnTo>
                    <a:pt x="2848" y="2753"/>
                  </a:lnTo>
                  <a:lnTo>
                    <a:pt x="2840" y="2751"/>
                  </a:lnTo>
                  <a:lnTo>
                    <a:pt x="2832" y="2748"/>
                  </a:lnTo>
                  <a:lnTo>
                    <a:pt x="2825" y="2744"/>
                  </a:lnTo>
                  <a:lnTo>
                    <a:pt x="2818" y="2739"/>
                  </a:lnTo>
                  <a:lnTo>
                    <a:pt x="2595" y="2578"/>
                  </a:lnTo>
                  <a:lnTo>
                    <a:pt x="2577" y="2595"/>
                  </a:lnTo>
                  <a:lnTo>
                    <a:pt x="2560" y="2611"/>
                  </a:lnTo>
                  <a:lnTo>
                    <a:pt x="2541" y="2627"/>
                  </a:lnTo>
                  <a:lnTo>
                    <a:pt x="2523" y="2643"/>
                  </a:lnTo>
                  <a:lnTo>
                    <a:pt x="2505" y="2658"/>
                  </a:lnTo>
                  <a:lnTo>
                    <a:pt x="2486" y="2673"/>
                  </a:lnTo>
                  <a:lnTo>
                    <a:pt x="2466" y="2688"/>
                  </a:lnTo>
                  <a:lnTo>
                    <a:pt x="2447" y="2702"/>
                  </a:lnTo>
                  <a:lnTo>
                    <a:pt x="2427" y="2717"/>
                  </a:lnTo>
                  <a:lnTo>
                    <a:pt x="2407" y="2731"/>
                  </a:lnTo>
                  <a:lnTo>
                    <a:pt x="2387" y="2744"/>
                  </a:lnTo>
                  <a:lnTo>
                    <a:pt x="2366" y="2757"/>
                  </a:lnTo>
                  <a:lnTo>
                    <a:pt x="2345" y="2770"/>
                  </a:lnTo>
                  <a:lnTo>
                    <a:pt x="2324" y="2782"/>
                  </a:lnTo>
                  <a:lnTo>
                    <a:pt x="2302" y="2794"/>
                  </a:lnTo>
                  <a:lnTo>
                    <a:pt x="2281" y="2806"/>
                  </a:lnTo>
                  <a:lnTo>
                    <a:pt x="2366" y="3067"/>
                  </a:lnTo>
                  <a:lnTo>
                    <a:pt x="2368" y="3076"/>
                  </a:lnTo>
                  <a:lnTo>
                    <a:pt x="2369" y="3084"/>
                  </a:lnTo>
                  <a:lnTo>
                    <a:pt x="2370" y="3092"/>
                  </a:lnTo>
                  <a:lnTo>
                    <a:pt x="2370" y="3100"/>
                  </a:lnTo>
                  <a:lnTo>
                    <a:pt x="2369" y="3108"/>
                  </a:lnTo>
                  <a:lnTo>
                    <a:pt x="2367" y="3115"/>
                  </a:lnTo>
                  <a:lnTo>
                    <a:pt x="2364" y="3123"/>
                  </a:lnTo>
                  <a:lnTo>
                    <a:pt x="2361" y="3130"/>
                  </a:lnTo>
                  <a:lnTo>
                    <a:pt x="2357" y="3137"/>
                  </a:lnTo>
                  <a:lnTo>
                    <a:pt x="2353" y="3143"/>
                  </a:lnTo>
                  <a:lnTo>
                    <a:pt x="2348" y="3149"/>
                  </a:lnTo>
                  <a:lnTo>
                    <a:pt x="2342" y="3155"/>
                  </a:lnTo>
                  <a:lnTo>
                    <a:pt x="2336" y="3160"/>
                  </a:lnTo>
                  <a:lnTo>
                    <a:pt x="2329" y="3164"/>
                  </a:lnTo>
                  <a:lnTo>
                    <a:pt x="2321" y="3168"/>
                  </a:lnTo>
                  <a:lnTo>
                    <a:pt x="2314" y="3171"/>
                  </a:lnTo>
                  <a:lnTo>
                    <a:pt x="2049" y="3257"/>
                  </a:lnTo>
                  <a:lnTo>
                    <a:pt x="2041" y="3259"/>
                  </a:lnTo>
                  <a:lnTo>
                    <a:pt x="2033" y="3260"/>
                  </a:lnTo>
                  <a:lnTo>
                    <a:pt x="2025" y="3261"/>
                  </a:lnTo>
                  <a:lnTo>
                    <a:pt x="2016" y="3261"/>
                  </a:lnTo>
                  <a:lnTo>
                    <a:pt x="2008" y="3259"/>
                  </a:lnTo>
                  <a:lnTo>
                    <a:pt x="2001" y="3258"/>
                  </a:lnTo>
                  <a:lnTo>
                    <a:pt x="1994" y="3255"/>
                  </a:lnTo>
                  <a:lnTo>
                    <a:pt x="1986" y="3252"/>
                  </a:lnTo>
                  <a:lnTo>
                    <a:pt x="1979" y="3248"/>
                  </a:lnTo>
                  <a:lnTo>
                    <a:pt x="1973" y="3243"/>
                  </a:lnTo>
                  <a:lnTo>
                    <a:pt x="1967" y="3238"/>
                  </a:lnTo>
                  <a:lnTo>
                    <a:pt x="1962" y="3232"/>
                  </a:lnTo>
                  <a:lnTo>
                    <a:pt x="1957" y="3226"/>
                  </a:lnTo>
                  <a:lnTo>
                    <a:pt x="1952" y="3219"/>
                  </a:lnTo>
                  <a:lnTo>
                    <a:pt x="1948" y="3212"/>
                  </a:lnTo>
                  <a:lnTo>
                    <a:pt x="1945" y="3204"/>
                  </a:lnTo>
                  <a:lnTo>
                    <a:pt x="1860" y="2942"/>
                  </a:lnTo>
                  <a:lnTo>
                    <a:pt x="1836" y="2945"/>
                  </a:lnTo>
                  <a:lnTo>
                    <a:pt x="1813" y="2948"/>
                  </a:lnTo>
                  <a:lnTo>
                    <a:pt x="1789" y="2950"/>
                  </a:lnTo>
                  <a:lnTo>
                    <a:pt x="1764" y="2953"/>
                  </a:lnTo>
                  <a:lnTo>
                    <a:pt x="1740" y="2954"/>
                  </a:lnTo>
                  <a:lnTo>
                    <a:pt x="1716" y="2955"/>
                  </a:lnTo>
                  <a:lnTo>
                    <a:pt x="1691" y="2956"/>
                  </a:lnTo>
                  <a:lnTo>
                    <a:pt x="1666" y="2956"/>
                  </a:lnTo>
                  <a:lnTo>
                    <a:pt x="1642" y="2956"/>
                  </a:lnTo>
                  <a:lnTo>
                    <a:pt x="1617" y="2955"/>
                  </a:lnTo>
                  <a:lnTo>
                    <a:pt x="1593" y="2954"/>
                  </a:lnTo>
                  <a:lnTo>
                    <a:pt x="1568" y="2953"/>
                  </a:lnTo>
                  <a:lnTo>
                    <a:pt x="1544" y="2950"/>
                  </a:lnTo>
                  <a:lnTo>
                    <a:pt x="1520" y="2948"/>
                  </a:lnTo>
                  <a:lnTo>
                    <a:pt x="1496" y="2945"/>
                  </a:lnTo>
                  <a:lnTo>
                    <a:pt x="1472" y="2942"/>
                  </a:lnTo>
                  <a:lnTo>
                    <a:pt x="1387" y="3204"/>
                  </a:lnTo>
                  <a:lnTo>
                    <a:pt x="1384" y="3212"/>
                  </a:lnTo>
                  <a:lnTo>
                    <a:pt x="1381" y="3219"/>
                  </a:lnTo>
                  <a:lnTo>
                    <a:pt x="1376" y="3226"/>
                  </a:lnTo>
                  <a:lnTo>
                    <a:pt x="1371" y="3232"/>
                  </a:lnTo>
                  <a:lnTo>
                    <a:pt x="1366" y="3238"/>
                  </a:lnTo>
                  <a:lnTo>
                    <a:pt x="1359" y="3243"/>
                  </a:lnTo>
                  <a:lnTo>
                    <a:pt x="1353" y="3248"/>
                  </a:lnTo>
                  <a:lnTo>
                    <a:pt x="1346" y="3252"/>
                  </a:lnTo>
                  <a:lnTo>
                    <a:pt x="1339" y="3255"/>
                  </a:lnTo>
                  <a:lnTo>
                    <a:pt x="1332" y="3258"/>
                  </a:lnTo>
                  <a:lnTo>
                    <a:pt x="1324" y="3259"/>
                  </a:lnTo>
                  <a:lnTo>
                    <a:pt x="1316" y="3261"/>
                  </a:lnTo>
                  <a:lnTo>
                    <a:pt x="1308" y="3261"/>
                  </a:lnTo>
                  <a:lnTo>
                    <a:pt x="1300" y="3260"/>
                  </a:lnTo>
                  <a:lnTo>
                    <a:pt x="1292" y="3259"/>
                  </a:lnTo>
                  <a:lnTo>
                    <a:pt x="1283" y="3257"/>
                  </a:lnTo>
                  <a:lnTo>
                    <a:pt x="1019" y="3171"/>
                  </a:lnTo>
                  <a:lnTo>
                    <a:pt x="1011" y="3168"/>
                  </a:lnTo>
                  <a:lnTo>
                    <a:pt x="1004" y="3164"/>
                  </a:lnTo>
                  <a:lnTo>
                    <a:pt x="997" y="3160"/>
                  </a:lnTo>
                  <a:lnTo>
                    <a:pt x="991" y="3155"/>
                  </a:lnTo>
                  <a:lnTo>
                    <a:pt x="985" y="3149"/>
                  </a:lnTo>
                  <a:lnTo>
                    <a:pt x="979" y="3143"/>
                  </a:lnTo>
                  <a:lnTo>
                    <a:pt x="975" y="3137"/>
                  </a:lnTo>
                  <a:lnTo>
                    <a:pt x="972" y="3130"/>
                  </a:lnTo>
                  <a:lnTo>
                    <a:pt x="968" y="3123"/>
                  </a:lnTo>
                  <a:lnTo>
                    <a:pt x="965" y="3115"/>
                  </a:lnTo>
                  <a:lnTo>
                    <a:pt x="964" y="3108"/>
                  </a:lnTo>
                  <a:lnTo>
                    <a:pt x="962" y="3100"/>
                  </a:lnTo>
                  <a:lnTo>
                    <a:pt x="962" y="3092"/>
                  </a:lnTo>
                  <a:lnTo>
                    <a:pt x="963" y="3084"/>
                  </a:lnTo>
                  <a:lnTo>
                    <a:pt x="964" y="3076"/>
                  </a:lnTo>
                  <a:lnTo>
                    <a:pt x="966" y="3067"/>
                  </a:lnTo>
                  <a:lnTo>
                    <a:pt x="1052" y="2806"/>
                  </a:lnTo>
                  <a:lnTo>
                    <a:pt x="1030" y="2794"/>
                  </a:lnTo>
                  <a:lnTo>
                    <a:pt x="1009" y="2782"/>
                  </a:lnTo>
                  <a:lnTo>
                    <a:pt x="987" y="2770"/>
                  </a:lnTo>
                  <a:lnTo>
                    <a:pt x="967" y="2757"/>
                  </a:lnTo>
                  <a:lnTo>
                    <a:pt x="946" y="2744"/>
                  </a:lnTo>
                  <a:lnTo>
                    <a:pt x="926" y="2731"/>
                  </a:lnTo>
                  <a:lnTo>
                    <a:pt x="906" y="2717"/>
                  </a:lnTo>
                  <a:lnTo>
                    <a:pt x="886" y="2702"/>
                  </a:lnTo>
                  <a:lnTo>
                    <a:pt x="866" y="2688"/>
                  </a:lnTo>
                  <a:lnTo>
                    <a:pt x="847" y="2673"/>
                  </a:lnTo>
                  <a:lnTo>
                    <a:pt x="828" y="2658"/>
                  </a:lnTo>
                  <a:lnTo>
                    <a:pt x="809" y="2643"/>
                  </a:lnTo>
                  <a:lnTo>
                    <a:pt x="791" y="2627"/>
                  </a:lnTo>
                  <a:lnTo>
                    <a:pt x="773" y="2611"/>
                  </a:lnTo>
                  <a:lnTo>
                    <a:pt x="755" y="2594"/>
                  </a:lnTo>
                  <a:lnTo>
                    <a:pt x="737" y="2577"/>
                  </a:lnTo>
                  <a:lnTo>
                    <a:pt x="515" y="2739"/>
                  </a:lnTo>
                  <a:lnTo>
                    <a:pt x="507" y="2744"/>
                  </a:lnTo>
                  <a:lnTo>
                    <a:pt x="500" y="2748"/>
                  </a:lnTo>
                  <a:lnTo>
                    <a:pt x="493" y="2751"/>
                  </a:lnTo>
                  <a:lnTo>
                    <a:pt x="485" y="2753"/>
                  </a:lnTo>
                  <a:lnTo>
                    <a:pt x="477" y="2754"/>
                  </a:lnTo>
                  <a:lnTo>
                    <a:pt x="469" y="2755"/>
                  </a:lnTo>
                  <a:lnTo>
                    <a:pt x="461" y="2755"/>
                  </a:lnTo>
                  <a:lnTo>
                    <a:pt x="453" y="2754"/>
                  </a:lnTo>
                  <a:lnTo>
                    <a:pt x="445" y="2753"/>
                  </a:lnTo>
                  <a:lnTo>
                    <a:pt x="438" y="2750"/>
                  </a:lnTo>
                  <a:lnTo>
                    <a:pt x="431" y="2747"/>
                  </a:lnTo>
                  <a:lnTo>
                    <a:pt x="423" y="2743"/>
                  </a:lnTo>
                  <a:lnTo>
                    <a:pt x="417" y="2739"/>
                  </a:lnTo>
                  <a:lnTo>
                    <a:pt x="411" y="2734"/>
                  </a:lnTo>
                  <a:lnTo>
                    <a:pt x="405" y="2728"/>
                  </a:lnTo>
                  <a:lnTo>
                    <a:pt x="400" y="2721"/>
                  </a:lnTo>
                  <a:lnTo>
                    <a:pt x="236" y="2496"/>
                  </a:lnTo>
                  <a:lnTo>
                    <a:pt x="231" y="2489"/>
                  </a:lnTo>
                  <a:lnTo>
                    <a:pt x="228" y="2482"/>
                  </a:lnTo>
                  <a:lnTo>
                    <a:pt x="225" y="2474"/>
                  </a:lnTo>
                  <a:lnTo>
                    <a:pt x="222" y="2467"/>
                  </a:lnTo>
                  <a:lnTo>
                    <a:pt x="221" y="2459"/>
                  </a:lnTo>
                  <a:lnTo>
                    <a:pt x="221" y="2451"/>
                  </a:lnTo>
                  <a:lnTo>
                    <a:pt x="221" y="2443"/>
                  </a:lnTo>
                  <a:lnTo>
                    <a:pt x="221" y="2435"/>
                  </a:lnTo>
                  <a:lnTo>
                    <a:pt x="223" y="2428"/>
                  </a:lnTo>
                  <a:lnTo>
                    <a:pt x="226" y="2420"/>
                  </a:lnTo>
                  <a:lnTo>
                    <a:pt x="229" y="2413"/>
                  </a:lnTo>
                  <a:lnTo>
                    <a:pt x="232" y="2406"/>
                  </a:lnTo>
                  <a:lnTo>
                    <a:pt x="237" y="2399"/>
                  </a:lnTo>
                  <a:lnTo>
                    <a:pt x="242" y="2393"/>
                  </a:lnTo>
                  <a:lnTo>
                    <a:pt x="248" y="2387"/>
                  </a:lnTo>
                  <a:lnTo>
                    <a:pt x="254" y="2382"/>
                  </a:lnTo>
                  <a:lnTo>
                    <a:pt x="477" y="2220"/>
                  </a:lnTo>
                  <a:lnTo>
                    <a:pt x="467" y="2198"/>
                  </a:lnTo>
                  <a:lnTo>
                    <a:pt x="457" y="2176"/>
                  </a:lnTo>
                  <a:lnTo>
                    <a:pt x="447" y="2155"/>
                  </a:lnTo>
                  <a:lnTo>
                    <a:pt x="437" y="2132"/>
                  </a:lnTo>
                  <a:lnTo>
                    <a:pt x="428" y="2110"/>
                  </a:lnTo>
                  <a:lnTo>
                    <a:pt x="420" y="2087"/>
                  </a:lnTo>
                  <a:lnTo>
                    <a:pt x="412" y="2064"/>
                  </a:lnTo>
                  <a:lnTo>
                    <a:pt x="404" y="2041"/>
                  </a:lnTo>
                  <a:lnTo>
                    <a:pt x="397" y="2019"/>
                  </a:lnTo>
                  <a:lnTo>
                    <a:pt x="390" y="1995"/>
                  </a:lnTo>
                  <a:lnTo>
                    <a:pt x="384" y="1971"/>
                  </a:lnTo>
                  <a:lnTo>
                    <a:pt x="377" y="1948"/>
                  </a:lnTo>
                  <a:lnTo>
                    <a:pt x="372" y="1924"/>
                  </a:lnTo>
                  <a:lnTo>
                    <a:pt x="366" y="1900"/>
                  </a:lnTo>
                  <a:lnTo>
                    <a:pt x="362" y="1875"/>
                  </a:lnTo>
                  <a:lnTo>
                    <a:pt x="357" y="1851"/>
                  </a:lnTo>
                  <a:lnTo>
                    <a:pt x="82" y="1851"/>
                  </a:lnTo>
                  <a:lnTo>
                    <a:pt x="73" y="1851"/>
                  </a:lnTo>
                  <a:lnTo>
                    <a:pt x="65" y="1849"/>
                  </a:lnTo>
                  <a:lnTo>
                    <a:pt x="57" y="1847"/>
                  </a:lnTo>
                  <a:lnTo>
                    <a:pt x="50" y="1845"/>
                  </a:lnTo>
                  <a:lnTo>
                    <a:pt x="43" y="1841"/>
                  </a:lnTo>
                  <a:lnTo>
                    <a:pt x="36" y="1837"/>
                  </a:lnTo>
                  <a:lnTo>
                    <a:pt x="29" y="1832"/>
                  </a:lnTo>
                  <a:lnTo>
                    <a:pt x="24" y="1827"/>
                  </a:lnTo>
                  <a:lnTo>
                    <a:pt x="18" y="1822"/>
                  </a:lnTo>
                  <a:lnTo>
                    <a:pt x="14" y="1815"/>
                  </a:lnTo>
                  <a:lnTo>
                    <a:pt x="9" y="1808"/>
                  </a:lnTo>
                  <a:lnTo>
                    <a:pt x="6" y="1801"/>
                  </a:lnTo>
                  <a:lnTo>
                    <a:pt x="3" y="1793"/>
                  </a:lnTo>
                  <a:lnTo>
                    <a:pt x="1" y="1786"/>
                  </a:lnTo>
                  <a:lnTo>
                    <a:pt x="0" y="1777"/>
                  </a:lnTo>
                  <a:lnTo>
                    <a:pt x="0" y="1769"/>
                  </a:lnTo>
                  <a:lnTo>
                    <a:pt x="0" y="1491"/>
                  </a:lnTo>
                  <a:lnTo>
                    <a:pt x="0" y="1483"/>
                  </a:lnTo>
                  <a:lnTo>
                    <a:pt x="1" y="1475"/>
                  </a:lnTo>
                  <a:lnTo>
                    <a:pt x="3" y="1466"/>
                  </a:lnTo>
                  <a:lnTo>
                    <a:pt x="6" y="1459"/>
                  </a:lnTo>
                  <a:lnTo>
                    <a:pt x="9" y="1452"/>
                  </a:lnTo>
                  <a:lnTo>
                    <a:pt x="14" y="1445"/>
                  </a:lnTo>
                  <a:lnTo>
                    <a:pt x="18" y="1439"/>
                  </a:lnTo>
                  <a:lnTo>
                    <a:pt x="24" y="1433"/>
                  </a:lnTo>
                  <a:lnTo>
                    <a:pt x="29" y="1428"/>
                  </a:lnTo>
                  <a:lnTo>
                    <a:pt x="36" y="1423"/>
                  </a:lnTo>
                  <a:lnTo>
                    <a:pt x="43" y="1419"/>
                  </a:lnTo>
                  <a:lnTo>
                    <a:pt x="50" y="1416"/>
                  </a:lnTo>
                  <a:lnTo>
                    <a:pt x="57" y="1412"/>
                  </a:lnTo>
                  <a:lnTo>
                    <a:pt x="65" y="1411"/>
                  </a:lnTo>
                  <a:lnTo>
                    <a:pt x="73" y="1409"/>
                  </a:lnTo>
                  <a:lnTo>
                    <a:pt x="82" y="1409"/>
                  </a:lnTo>
                  <a:lnTo>
                    <a:pt x="357" y="1409"/>
                  </a:lnTo>
                  <a:lnTo>
                    <a:pt x="362" y="1385"/>
                  </a:lnTo>
                  <a:lnTo>
                    <a:pt x="366" y="1360"/>
                  </a:lnTo>
                  <a:lnTo>
                    <a:pt x="372" y="1337"/>
                  </a:lnTo>
                  <a:lnTo>
                    <a:pt x="377" y="1313"/>
                  </a:lnTo>
                  <a:lnTo>
                    <a:pt x="384" y="1289"/>
                  </a:lnTo>
                  <a:lnTo>
                    <a:pt x="390" y="1265"/>
                  </a:lnTo>
                  <a:lnTo>
                    <a:pt x="397" y="1242"/>
                  </a:lnTo>
                  <a:lnTo>
                    <a:pt x="404" y="1219"/>
                  </a:lnTo>
                  <a:lnTo>
                    <a:pt x="412" y="1196"/>
                  </a:lnTo>
                  <a:lnTo>
                    <a:pt x="420" y="1173"/>
                  </a:lnTo>
                  <a:lnTo>
                    <a:pt x="428" y="1150"/>
                  </a:lnTo>
                  <a:lnTo>
                    <a:pt x="437" y="1128"/>
                  </a:lnTo>
                  <a:lnTo>
                    <a:pt x="447" y="1105"/>
                  </a:lnTo>
                  <a:lnTo>
                    <a:pt x="457" y="1083"/>
                  </a:lnTo>
                  <a:lnTo>
                    <a:pt x="467" y="1062"/>
                  </a:lnTo>
                  <a:lnTo>
                    <a:pt x="477" y="1040"/>
                  </a:lnTo>
                  <a:lnTo>
                    <a:pt x="254" y="878"/>
                  </a:lnTo>
                  <a:lnTo>
                    <a:pt x="248" y="873"/>
                  </a:lnTo>
                  <a:lnTo>
                    <a:pt x="242" y="867"/>
                  </a:lnTo>
                  <a:lnTo>
                    <a:pt x="237" y="861"/>
                  </a:lnTo>
                  <a:lnTo>
                    <a:pt x="232" y="855"/>
                  </a:lnTo>
                  <a:lnTo>
                    <a:pt x="229" y="847"/>
                  </a:lnTo>
                  <a:lnTo>
                    <a:pt x="226" y="840"/>
                  </a:lnTo>
                  <a:lnTo>
                    <a:pt x="223" y="832"/>
                  </a:lnTo>
                  <a:lnTo>
                    <a:pt x="221" y="825"/>
                  </a:lnTo>
                  <a:lnTo>
                    <a:pt x="221" y="817"/>
                  </a:lnTo>
                  <a:lnTo>
                    <a:pt x="221" y="809"/>
                  </a:lnTo>
                  <a:lnTo>
                    <a:pt x="221" y="801"/>
                  </a:lnTo>
                  <a:lnTo>
                    <a:pt x="222" y="793"/>
                  </a:lnTo>
                  <a:lnTo>
                    <a:pt x="225" y="785"/>
                  </a:lnTo>
                  <a:lnTo>
                    <a:pt x="228" y="778"/>
                  </a:lnTo>
                  <a:lnTo>
                    <a:pt x="231" y="771"/>
                  </a:lnTo>
                  <a:lnTo>
                    <a:pt x="236" y="763"/>
                  </a:lnTo>
                  <a:lnTo>
                    <a:pt x="400" y="539"/>
                  </a:lnTo>
                  <a:lnTo>
                    <a:pt x="405" y="532"/>
                  </a:lnTo>
                  <a:lnTo>
                    <a:pt x="411" y="527"/>
                  </a:lnTo>
                  <a:lnTo>
                    <a:pt x="417" y="521"/>
                  </a:lnTo>
                  <a:lnTo>
                    <a:pt x="423" y="517"/>
                  </a:lnTo>
                  <a:lnTo>
                    <a:pt x="431" y="513"/>
                  </a:lnTo>
                  <a:lnTo>
                    <a:pt x="438" y="510"/>
                  </a:lnTo>
                  <a:lnTo>
                    <a:pt x="445" y="508"/>
                  </a:lnTo>
                  <a:lnTo>
                    <a:pt x="453" y="506"/>
                  </a:lnTo>
                  <a:lnTo>
                    <a:pt x="461" y="505"/>
                  </a:lnTo>
                  <a:lnTo>
                    <a:pt x="469" y="505"/>
                  </a:lnTo>
                  <a:lnTo>
                    <a:pt x="477" y="506"/>
                  </a:lnTo>
                  <a:lnTo>
                    <a:pt x="485" y="507"/>
                  </a:lnTo>
                  <a:lnTo>
                    <a:pt x="493" y="510"/>
                  </a:lnTo>
                  <a:lnTo>
                    <a:pt x="500" y="512"/>
                  </a:lnTo>
                  <a:lnTo>
                    <a:pt x="507" y="516"/>
                  </a:lnTo>
                  <a:lnTo>
                    <a:pt x="515" y="521"/>
                  </a:lnTo>
                  <a:lnTo>
                    <a:pt x="737" y="683"/>
                  </a:lnTo>
                  <a:lnTo>
                    <a:pt x="755" y="666"/>
                  </a:lnTo>
                  <a:lnTo>
                    <a:pt x="773" y="649"/>
                  </a:lnTo>
                  <a:lnTo>
                    <a:pt x="791" y="633"/>
                  </a:lnTo>
                  <a:lnTo>
                    <a:pt x="809" y="617"/>
                  </a:lnTo>
                  <a:lnTo>
                    <a:pt x="828" y="602"/>
                  </a:lnTo>
                  <a:lnTo>
                    <a:pt x="847" y="587"/>
                  </a:lnTo>
                  <a:lnTo>
                    <a:pt x="866" y="572"/>
                  </a:lnTo>
                  <a:lnTo>
                    <a:pt x="886" y="557"/>
                  </a:lnTo>
                  <a:lnTo>
                    <a:pt x="906" y="543"/>
                  </a:lnTo>
                  <a:lnTo>
                    <a:pt x="926" y="530"/>
                  </a:lnTo>
                  <a:lnTo>
                    <a:pt x="946" y="516"/>
                  </a:lnTo>
                  <a:lnTo>
                    <a:pt x="967" y="503"/>
                  </a:lnTo>
                  <a:lnTo>
                    <a:pt x="987" y="491"/>
                  </a:lnTo>
                  <a:lnTo>
                    <a:pt x="1009" y="478"/>
                  </a:lnTo>
                  <a:lnTo>
                    <a:pt x="1030" y="466"/>
                  </a:lnTo>
                  <a:lnTo>
                    <a:pt x="1052" y="455"/>
                  </a:lnTo>
                  <a:lnTo>
                    <a:pt x="966" y="193"/>
                  </a:lnTo>
                  <a:lnTo>
                    <a:pt x="964" y="185"/>
                  </a:lnTo>
                  <a:lnTo>
                    <a:pt x="963" y="176"/>
                  </a:lnTo>
                  <a:lnTo>
                    <a:pt x="962" y="168"/>
                  </a:lnTo>
                  <a:lnTo>
                    <a:pt x="962" y="160"/>
                  </a:lnTo>
                  <a:lnTo>
                    <a:pt x="963" y="152"/>
                  </a:lnTo>
                  <a:lnTo>
                    <a:pt x="965" y="144"/>
                  </a:lnTo>
                  <a:lnTo>
                    <a:pt x="968" y="137"/>
                  </a:lnTo>
                  <a:lnTo>
                    <a:pt x="971" y="130"/>
                  </a:lnTo>
                  <a:lnTo>
                    <a:pt x="975" y="123"/>
                  </a:lnTo>
                  <a:lnTo>
                    <a:pt x="979" y="117"/>
                  </a:lnTo>
                  <a:lnTo>
                    <a:pt x="985" y="111"/>
                  </a:lnTo>
                  <a:lnTo>
                    <a:pt x="991" y="105"/>
                  </a:lnTo>
                  <a:lnTo>
                    <a:pt x="997" y="100"/>
                  </a:lnTo>
                  <a:lnTo>
                    <a:pt x="1004" y="96"/>
                  </a:lnTo>
                  <a:lnTo>
                    <a:pt x="1011" y="92"/>
                  </a:lnTo>
                  <a:lnTo>
                    <a:pt x="1019" y="89"/>
                  </a:lnTo>
                  <a:lnTo>
                    <a:pt x="1284" y="3"/>
                  </a:lnTo>
                  <a:lnTo>
                    <a:pt x="1292" y="1"/>
                  </a:lnTo>
                  <a:lnTo>
                    <a:pt x="1300" y="0"/>
                  </a:lnTo>
                  <a:lnTo>
                    <a:pt x="1308" y="0"/>
                  </a:lnTo>
                  <a:close/>
                </a:path>
              </a:pathLst>
            </a:custGeom>
            <a:solidFill>
              <a:srgbClr val="90DA3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 name="path"/>
            <p:cNvSpPr/>
            <p:nvPr/>
          </p:nvSpPr>
          <p:spPr>
            <a:xfrm>
              <a:off x="4089630" y="408500"/>
              <a:ext cx="1702240" cy="1665357"/>
            </a:xfrm>
            <a:custGeom>
              <a:rect l="0" t="0" r="0" b="0"/>
              <a:pathLst>
                <a:path w="2680" h="2622">
                  <a:moveTo>
                    <a:pt x="1340" y="500"/>
                  </a:moveTo>
                  <a:cubicBezTo>
                    <a:pt x="892" y="500"/>
                    <a:pt x="529" y="863"/>
                    <a:pt x="529" y="1311"/>
                  </a:cubicBezTo>
                  <a:lnTo>
                    <a:pt x="529" y="1311"/>
                  </a:lnTo>
                  <a:cubicBezTo>
                    <a:pt x="529" y="1758"/>
                    <a:pt x="892" y="2121"/>
                    <a:pt x="1340" y="2121"/>
                  </a:cubicBezTo>
                  <a:lnTo>
                    <a:pt x="1340" y="2121"/>
                  </a:lnTo>
                  <a:cubicBezTo>
                    <a:pt x="1788" y="2121"/>
                    <a:pt x="2150" y="1758"/>
                    <a:pt x="2150" y="1311"/>
                  </a:cubicBezTo>
                  <a:lnTo>
                    <a:pt x="2150" y="1311"/>
                  </a:lnTo>
                  <a:cubicBezTo>
                    <a:pt x="2150" y="863"/>
                    <a:pt x="1788" y="500"/>
                    <a:pt x="1340" y="500"/>
                  </a:cubicBezTo>
                  <a:moveTo>
                    <a:pt x="1052" y="0"/>
                  </a:moveTo>
                  <a:lnTo>
                    <a:pt x="1058" y="0"/>
                  </a:lnTo>
                  <a:lnTo>
                    <a:pt x="1065" y="0"/>
                  </a:lnTo>
                  <a:lnTo>
                    <a:pt x="1071" y="2"/>
                  </a:lnTo>
                  <a:lnTo>
                    <a:pt x="1077" y="4"/>
                  </a:lnTo>
                  <a:lnTo>
                    <a:pt x="1083" y="7"/>
                  </a:lnTo>
                  <a:lnTo>
                    <a:pt x="1088" y="10"/>
                  </a:lnTo>
                  <a:lnTo>
                    <a:pt x="1093" y="14"/>
                  </a:lnTo>
                  <a:lnTo>
                    <a:pt x="1098" y="18"/>
                  </a:lnTo>
                  <a:lnTo>
                    <a:pt x="1103" y="22"/>
                  </a:lnTo>
                  <a:lnTo>
                    <a:pt x="1106" y="27"/>
                  </a:lnTo>
                  <a:lnTo>
                    <a:pt x="1110" y="33"/>
                  </a:lnTo>
                  <a:lnTo>
                    <a:pt x="1113" y="39"/>
                  </a:lnTo>
                  <a:lnTo>
                    <a:pt x="1116" y="45"/>
                  </a:lnTo>
                  <a:lnTo>
                    <a:pt x="1183" y="256"/>
                  </a:lnTo>
                  <a:lnTo>
                    <a:pt x="1203" y="253"/>
                  </a:lnTo>
                  <a:lnTo>
                    <a:pt x="1222" y="251"/>
                  </a:lnTo>
                  <a:lnTo>
                    <a:pt x="1241" y="249"/>
                  </a:lnTo>
                  <a:lnTo>
                    <a:pt x="1261" y="247"/>
                  </a:lnTo>
                  <a:lnTo>
                    <a:pt x="1281" y="246"/>
                  </a:lnTo>
                  <a:lnTo>
                    <a:pt x="1300" y="245"/>
                  </a:lnTo>
                  <a:lnTo>
                    <a:pt x="1320" y="244"/>
                  </a:lnTo>
                  <a:lnTo>
                    <a:pt x="1340" y="244"/>
                  </a:lnTo>
                  <a:lnTo>
                    <a:pt x="1359" y="244"/>
                  </a:lnTo>
                  <a:lnTo>
                    <a:pt x="1380" y="245"/>
                  </a:lnTo>
                  <a:lnTo>
                    <a:pt x="1399" y="246"/>
                  </a:lnTo>
                  <a:lnTo>
                    <a:pt x="1419" y="247"/>
                  </a:lnTo>
                  <a:lnTo>
                    <a:pt x="1438" y="249"/>
                  </a:lnTo>
                  <a:lnTo>
                    <a:pt x="1457" y="251"/>
                  </a:lnTo>
                  <a:lnTo>
                    <a:pt x="1477" y="253"/>
                  </a:lnTo>
                  <a:lnTo>
                    <a:pt x="1496" y="256"/>
                  </a:lnTo>
                  <a:lnTo>
                    <a:pt x="1564" y="45"/>
                  </a:lnTo>
                  <a:lnTo>
                    <a:pt x="1567" y="39"/>
                  </a:lnTo>
                  <a:lnTo>
                    <a:pt x="1570" y="33"/>
                  </a:lnTo>
                  <a:lnTo>
                    <a:pt x="1574" y="27"/>
                  </a:lnTo>
                  <a:lnTo>
                    <a:pt x="1577" y="22"/>
                  </a:lnTo>
                  <a:lnTo>
                    <a:pt x="1582" y="18"/>
                  </a:lnTo>
                  <a:lnTo>
                    <a:pt x="1586" y="14"/>
                  </a:lnTo>
                  <a:lnTo>
                    <a:pt x="1592" y="10"/>
                  </a:lnTo>
                  <a:lnTo>
                    <a:pt x="1597" y="7"/>
                  </a:lnTo>
                  <a:lnTo>
                    <a:pt x="1603" y="4"/>
                  </a:lnTo>
                  <a:lnTo>
                    <a:pt x="1609" y="2"/>
                  </a:lnTo>
                  <a:lnTo>
                    <a:pt x="1615" y="0"/>
                  </a:lnTo>
                  <a:lnTo>
                    <a:pt x="1621" y="0"/>
                  </a:lnTo>
                  <a:lnTo>
                    <a:pt x="1628" y="0"/>
                  </a:lnTo>
                  <a:lnTo>
                    <a:pt x="1635" y="0"/>
                  </a:lnTo>
                  <a:lnTo>
                    <a:pt x="1641" y="1"/>
                  </a:lnTo>
                  <a:lnTo>
                    <a:pt x="1648" y="2"/>
                  </a:lnTo>
                  <a:lnTo>
                    <a:pt x="1860" y="72"/>
                  </a:lnTo>
                  <a:lnTo>
                    <a:pt x="1867" y="74"/>
                  </a:lnTo>
                  <a:lnTo>
                    <a:pt x="1873" y="77"/>
                  </a:lnTo>
                  <a:lnTo>
                    <a:pt x="1878" y="80"/>
                  </a:lnTo>
                  <a:lnTo>
                    <a:pt x="1883" y="84"/>
                  </a:lnTo>
                  <a:lnTo>
                    <a:pt x="1888" y="89"/>
                  </a:lnTo>
                  <a:lnTo>
                    <a:pt x="1892" y="94"/>
                  </a:lnTo>
                  <a:lnTo>
                    <a:pt x="1895" y="99"/>
                  </a:lnTo>
                  <a:lnTo>
                    <a:pt x="1899" y="104"/>
                  </a:lnTo>
                  <a:lnTo>
                    <a:pt x="1901" y="110"/>
                  </a:lnTo>
                  <a:lnTo>
                    <a:pt x="1904" y="116"/>
                  </a:lnTo>
                  <a:lnTo>
                    <a:pt x="1905" y="122"/>
                  </a:lnTo>
                  <a:lnTo>
                    <a:pt x="1906" y="129"/>
                  </a:lnTo>
                  <a:lnTo>
                    <a:pt x="1906" y="135"/>
                  </a:lnTo>
                  <a:lnTo>
                    <a:pt x="1905" y="142"/>
                  </a:lnTo>
                  <a:lnTo>
                    <a:pt x="1904" y="148"/>
                  </a:lnTo>
                  <a:lnTo>
                    <a:pt x="1903" y="155"/>
                  </a:lnTo>
                  <a:lnTo>
                    <a:pt x="1834" y="365"/>
                  </a:lnTo>
                  <a:lnTo>
                    <a:pt x="1851" y="375"/>
                  </a:lnTo>
                  <a:lnTo>
                    <a:pt x="1869" y="384"/>
                  </a:lnTo>
                  <a:lnTo>
                    <a:pt x="1886" y="394"/>
                  </a:lnTo>
                  <a:lnTo>
                    <a:pt x="1903" y="405"/>
                  </a:lnTo>
                  <a:lnTo>
                    <a:pt x="1919" y="415"/>
                  </a:lnTo>
                  <a:lnTo>
                    <a:pt x="1935" y="426"/>
                  </a:lnTo>
                  <a:lnTo>
                    <a:pt x="1951" y="437"/>
                  </a:lnTo>
                  <a:lnTo>
                    <a:pt x="1968" y="448"/>
                  </a:lnTo>
                  <a:lnTo>
                    <a:pt x="1983" y="460"/>
                  </a:lnTo>
                  <a:lnTo>
                    <a:pt x="1999" y="472"/>
                  </a:lnTo>
                  <a:lnTo>
                    <a:pt x="2014" y="484"/>
                  </a:lnTo>
                  <a:lnTo>
                    <a:pt x="2029" y="496"/>
                  </a:lnTo>
                  <a:lnTo>
                    <a:pt x="2044" y="509"/>
                  </a:lnTo>
                  <a:lnTo>
                    <a:pt x="2058" y="522"/>
                  </a:lnTo>
                  <a:lnTo>
                    <a:pt x="2073" y="535"/>
                  </a:lnTo>
                  <a:lnTo>
                    <a:pt x="2087" y="549"/>
                  </a:lnTo>
                  <a:lnTo>
                    <a:pt x="2266" y="419"/>
                  </a:lnTo>
                  <a:lnTo>
                    <a:pt x="2272" y="415"/>
                  </a:lnTo>
                  <a:lnTo>
                    <a:pt x="2278" y="412"/>
                  </a:lnTo>
                  <a:lnTo>
                    <a:pt x="2284" y="410"/>
                  </a:lnTo>
                  <a:lnTo>
                    <a:pt x="2290" y="408"/>
                  </a:lnTo>
                  <a:lnTo>
                    <a:pt x="2296" y="407"/>
                  </a:lnTo>
                  <a:lnTo>
                    <a:pt x="2303" y="406"/>
                  </a:lnTo>
                  <a:lnTo>
                    <a:pt x="2309" y="406"/>
                  </a:lnTo>
                  <a:lnTo>
                    <a:pt x="2315" y="407"/>
                  </a:lnTo>
                  <a:lnTo>
                    <a:pt x="2321" y="408"/>
                  </a:lnTo>
                  <a:lnTo>
                    <a:pt x="2327" y="410"/>
                  </a:lnTo>
                  <a:lnTo>
                    <a:pt x="2333" y="412"/>
                  </a:lnTo>
                  <a:lnTo>
                    <a:pt x="2339" y="415"/>
                  </a:lnTo>
                  <a:lnTo>
                    <a:pt x="2344" y="419"/>
                  </a:lnTo>
                  <a:lnTo>
                    <a:pt x="2350" y="423"/>
                  </a:lnTo>
                  <a:lnTo>
                    <a:pt x="2354" y="428"/>
                  </a:lnTo>
                  <a:lnTo>
                    <a:pt x="2358" y="433"/>
                  </a:lnTo>
                  <a:lnTo>
                    <a:pt x="2490" y="614"/>
                  </a:lnTo>
                  <a:lnTo>
                    <a:pt x="2494" y="620"/>
                  </a:lnTo>
                  <a:lnTo>
                    <a:pt x="2497" y="625"/>
                  </a:lnTo>
                  <a:lnTo>
                    <a:pt x="2499" y="632"/>
                  </a:lnTo>
                  <a:lnTo>
                    <a:pt x="2501" y="638"/>
                  </a:lnTo>
                  <a:lnTo>
                    <a:pt x="2502" y="644"/>
                  </a:lnTo>
                  <a:lnTo>
                    <a:pt x="2502" y="650"/>
                  </a:lnTo>
                  <a:lnTo>
                    <a:pt x="2502" y="657"/>
                  </a:lnTo>
                  <a:lnTo>
                    <a:pt x="2502" y="663"/>
                  </a:lnTo>
                  <a:lnTo>
                    <a:pt x="2500" y="669"/>
                  </a:lnTo>
                  <a:lnTo>
                    <a:pt x="2498" y="676"/>
                  </a:lnTo>
                  <a:lnTo>
                    <a:pt x="2496" y="681"/>
                  </a:lnTo>
                  <a:lnTo>
                    <a:pt x="2493" y="687"/>
                  </a:lnTo>
                  <a:lnTo>
                    <a:pt x="2489" y="692"/>
                  </a:lnTo>
                  <a:lnTo>
                    <a:pt x="2485" y="698"/>
                  </a:lnTo>
                  <a:lnTo>
                    <a:pt x="2481" y="702"/>
                  </a:lnTo>
                  <a:lnTo>
                    <a:pt x="2476" y="706"/>
                  </a:lnTo>
                  <a:lnTo>
                    <a:pt x="2296" y="836"/>
                  </a:lnTo>
                  <a:lnTo>
                    <a:pt x="2304" y="854"/>
                  </a:lnTo>
                  <a:lnTo>
                    <a:pt x="2313" y="871"/>
                  </a:lnTo>
                  <a:lnTo>
                    <a:pt x="2320" y="889"/>
                  </a:lnTo>
                  <a:lnTo>
                    <a:pt x="2328" y="907"/>
                  </a:lnTo>
                  <a:lnTo>
                    <a:pt x="2335" y="925"/>
                  </a:lnTo>
                  <a:lnTo>
                    <a:pt x="2342" y="943"/>
                  </a:lnTo>
                  <a:lnTo>
                    <a:pt x="2348" y="962"/>
                  </a:lnTo>
                  <a:lnTo>
                    <a:pt x="2355" y="980"/>
                  </a:lnTo>
                  <a:lnTo>
                    <a:pt x="2361" y="999"/>
                  </a:lnTo>
                  <a:lnTo>
                    <a:pt x="2366" y="1018"/>
                  </a:lnTo>
                  <a:lnTo>
                    <a:pt x="2372" y="1036"/>
                  </a:lnTo>
                  <a:lnTo>
                    <a:pt x="2376" y="1056"/>
                  </a:lnTo>
                  <a:lnTo>
                    <a:pt x="2381" y="1075"/>
                  </a:lnTo>
                  <a:lnTo>
                    <a:pt x="2385" y="1094"/>
                  </a:lnTo>
                  <a:lnTo>
                    <a:pt x="2389" y="1113"/>
                  </a:lnTo>
                  <a:lnTo>
                    <a:pt x="2393" y="1133"/>
                  </a:lnTo>
                  <a:lnTo>
                    <a:pt x="2614" y="1133"/>
                  </a:lnTo>
                  <a:lnTo>
                    <a:pt x="2621" y="1133"/>
                  </a:lnTo>
                  <a:lnTo>
                    <a:pt x="2627" y="1135"/>
                  </a:lnTo>
                  <a:lnTo>
                    <a:pt x="2634" y="1136"/>
                  </a:lnTo>
                  <a:lnTo>
                    <a:pt x="2640" y="1139"/>
                  </a:lnTo>
                  <a:lnTo>
                    <a:pt x="2645" y="1141"/>
                  </a:lnTo>
                  <a:lnTo>
                    <a:pt x="2651" y="1144"/>
                  </a:lnTo>
                  <a:lnTo>
                    <a:pt x="2656" y="1148"/>
                  </a:lnTo>
                  <a:lnTo>
                    <a:pt x="2661" y="1153"/>
                  </a:lnTo>
                  <a:lnTo>
                    <a:pt x="2665" y="1157"/>
                  </a:lnTo>
                  <a:lnTo>
                    <a:pt x="2669" y="1162"/>
                  </a:lnTo>
                  <a:lnTo>
                    <a:pt x="2672" y="1168"/>
                  </a:lnTo>
                  <a:lnTo>
                    <a:pt x="2675" y="1173"/>
                  </a:lnTo>
                  <a:lnTo>
                    <a:pt x="2677" y="1179"/>
                  </a:lnTo>
                  <a:lnTo>
                    <a:pt x="2679" y="1186"/>
                  </a:lnTo>
                  <a:lnTo>
                    <a:pt x="2680" y="1192"/>
                  </a:lnTo>
                  <a:lnTo>
                    <a:pt x="2680" y="1199"/>
                  </a:lnTo>
                  <a:lnTo>
                    <a:pt x="2680" y="1423"/>
                  </a:lnTo>
                  <a:lnTo>
                    <a:pt x="2680" y="1429"/>
                  </a:lnTo>
                  <a:lnTo>
                    <a:pt x="2679" y="1436"/>
                  </a:lnTo>
                  <a:lnTo>
                    <a:pt x="2677" y="1442"/>
                  </a:lnTo>
                  <a:lnTo>
                    <a:pt x="2675" y="1448"/>
                  </a:lnTo>
                  <a:lnTo>
                    <a:pt x="2672" y="1454"/>
                  </a:lnTo>
                  <a:lnTo>
                    <a:pt x="2669" y="1460"/>
                  </a:lnTo>
                  <a:lnTo>
                    <a:pt x="2665" y="1465"/>
                  </a:lnTo>
                  <a:lnTo>
                    <a:pt x="2661" y="1469"/>
                  </a:lnTo>
                  <a:lnTo>
                    <a:pt x="2656" y="1473"/>
                  </a:lnTo>
                  <a:lnTo>
                    <a:pt x="2651" y="1477"/>
                  </a:lnTo>
                  <a:lnTo>
                    <a:pt x="2645" y="1481"/>
                  </a:lnTo>
                  <a:lnTo>
                    <a:pt x="2640" y="1483"/>
                  </a:lnTo>
                  <a:lnTo>
                    <a:pt x="2634" y="1486"/>
                  </a:lnTo>
                  <a:lnTo>
                    <a:pt x="2627" y="1487"/>
                  </a:lnTo>
                  <a:lnTo>
                    <a:pt x="2621" y="1488"/>
                  </a:lnTo>
                  <a:lnTo>
                    <a:pt x="2614" y="1489"/>
                  </a:lnTo>
                  <a:lnTo>
                    <a:pt x="2393" y="1489"/>
                  </a:lnTo>
                  <a:lnTo>
                    <a:pt x="2389" y="1508"/>
                  </a:lnTo>
                  <a:lnTo>
                    <a:pt x="2385" y="1528"/>
                  </a:lnTo>
                  <a:lnTo>
                    <a:pt x="2381" y="1547"/>
                  </a:lnTo>
                  <a:lnTo>
                    <a:pt x="2376" y="1566"/>
                  </a:lnTo>
                  <a:lnTo>
                    <a:pt x="2372" y="1585"/>
                  </a:lnTo>
                  <a:lnTo>
                    <a:pt x="2366" y="1604"/>
                  </a:lnTo>
                  <a:lnTo>
                    <a:pt x="2361" y="1623"/>
                  </a:lnTo>
                  <a:lnTo>
                    <a:pt x="2355" y="1641"/>
                  </a:lnTo>
                  <a:lnTo>
                    <a:pt x="2348" y="1660"/>
                  </a:lnTo>
                  <a:lnTo>
                    <a:pt x="2342" y="1678"/>
                  </a:lnTo>
                  <a:lnTo>
                    <a:pt x="2335" y="1696"/>
                  </a:lnTo>
                  <a:lnTo>
                    <a:pt x="2328" y="1714"/>
                  </a:lnTo>
                  <a:lnTo>
                    <a:pt x="2320" y="1733"/>
                  </a:lnTo>
                  <a:lnTo>
                    <a:pt x="2313" y="1750"/>
                  </a:lnTo>
                  <a:lnTo>
                    <a:pt x="2304" y="1768"/>
                  </a:lnTo>
                  <a:lnTo>
                    <a:pt x="2296" y="1785"/>
                  </a:lnTo>
                  <a:lnTo>
                    <a:pt x="2476" y="1915"/>
                  </a:lnTo>
                  <a:lnTo>
                    <a:pt x="2481" y="1919"/>
                  </a:lnTo>
                  <a:lnTo>
                    <a:pt x="2485" y="1924"/>
                  </a:lnTo>
                  <a:lnTo>
                    <a:pt x="2489" y="1929"/>
                  </a:lnTo>
                  <a:lnTo>
                    <a:pt x="2493" y="1934"/>
                  </a:lnTo>
                  <a:lnTo>
                    <a:pt x="2496" y="1940"/>
                  </a:lnTo>
                  <a:lnTo>
                    <a:pt x="2498" y="1946"/>
                  </a:lnTo>
                  <a:lnTo>
                    <a:pt x="2500" y="1952"/>
                  </a:lnTo>
                  <a:lnTo>
                    <a:pt x="2502" y="1958"/>
                  </a:lnTo>
                  <a:lnTo>
                    <a:pt x="2502" y="1964"/>
                  </a:lnTo>
                  <a:lnTo>
                    <a:pt x="2502" y="1971"/>
                  </a:lnTo>
                  <a:lnTo>
                    <a:pt x="2502" y="1977"/>
                  </a:lnTo>
                  <a:lnTo>
                    <a:pt x="2501" y="1984"/>
                  </a:lnTo>
                  <a:lnTo>
                    <a:pt x="2499" y="1990"/>
                  </a:lnTo>
                  <a:lnTo>
                    <a:pt x="2497" y="1996"/>
                  </a:lnTo>
                  <a:lnTo>
                    <a:pt x="2494" y="2002"/>
                  </a:lnTo>
                  <a:lnTo>
                    <a:pt x="2490" y="2007"/>
                  </a:lnTo>
                  <a:lnTo>
                    <a:pt x="2358" y="2188"/>
                  </a:lnTo>
                  <a:lnTo>
                    <a:pt x="2354" y="2194"/>
                  </a:lnTo>
                  <a:lnTo>
                    <a:pt x="2350" y="2198"/>
                  </a:lnTo>
                  <a:lnTo>
                    <a:pt x="2344" y="2202"/>
                  </a:lnTo>
                  <a:lnTo>
                    <a:pt x="2339" y="2206"/>
                  </a:lnTo>
                  <a:lnTo>
                    <a:pt x="2333" y="2209"/>
                  </a:lnTo>
                  <a:lnTo>
                    <a:pt x="2327" y="2212"/>
                  </a:lnTo>
                  <a:lnTo>
                    <a:pt x="2321" y="2213"/>
                  </a:lnTo>
                  <a:lnTo>
                    <a:pt x="2315" y="2214"/>
                  </a:lnTo>
                  <a:lnTo>
                    <a:pt x="2309" y="2215"/>
                  </a:lnTo>
                  <a:lnTo>
                    <a:pt x="2303" y="2216"/>
                  </a:lnTo>
                  <a:lnTo>
                    <a:pt x="2296" y="2215"/>
                  </a:lnTo>
                  <a:lnTo>
                    <a:pt x="2290" y="2214"/>
                  </a:lnTo>
                  <a:lnTo>
                    <a:pt x="2284" y="2212"/>
                  </a:lnTo>
                  <a:lnTo>
                    <a:pt x="2278" y="2210"/>
                  </a:lnTo>
                  <a:lnTo>
                    <a:pt x="2272" y="2206"/>
                  </a:lnTo>
                  <a:lnTo>
                    <a:pt x="2266" y="2203"/>
                  </a:lnTo>
                  <a:lnTo>
                    <a:pt x="2087" y="2073"/>
                  </a:lnTo>
                  <a:lnTo>
                    <a:pt x="2073" y="2086"/>
                  </a:lnTo>
                  <a:lnTo>
                    <a:pt x="2058" y="2099"/>
                  </a:lnTo>
                  <a:lnTo>
                    <a:pt x="2044" y="2112"/>
                  </a:lnTo>
                  <a:lnTo>
                    <a:pt x="2029" y="2125"/>
                  </a:lnTo>
                  <a:lnTo>
                    <a:pt x="2014" y="2138"/>
                  </a:lnTo>
                  <a:lnTo>
                    <a:pt x="1999" y="2150"/>
                  </a:lnTo>
                  <a:lnTo>
                    <a:pt x="1983" y="2162"/>
                  </a:lnTo>
                  <a:lnTo>
                    <a:pt x="1968" y="2173"/>
                  </a:lnTo>
                  <a:lnTo>
                    <a:pt x="1952" y="2185"/>
                  </a:lnTo>
                  <a:lnTo>
                    <a:pt x="1935" y="2196"/>
                  </a:lnTo>
                  <a:lnTo>
                    <a:pt x="1919" y="2206"/>
                  </a:lnTo>
                  <a:lnTo>
                    <a:pt x="1903" y="2217"/>
                  </a:lnTo>
                  <a:lnTo>
                    <a:pt x="1886" y="2227"/>
                  </a:lnTo>
                  <a:lnTo>
                    <a:pt x="1869" y="2237"/>
                  </a:lnTo>
                  <a:lnTo>
                    <a:pt x="1851" y="2247"/>
                  </a:lnTo>
                  <a:lnTo>
                    <a:pt x="1834" y="2256"/>
                  </a:lnTo>
                  <a:lnTo>
                    <a:pt x="1903" y="2466"/>
                  </a:lnTo>
                  <a:lnTo>
                    <a:pt x="1904" y="2473"/>
                  </a:lnTo>
                  <a:lnTo>
                    <a:pt x="1905" y="2480"/>
                  </a:lnTo>
                  <a:lnTo>
                    <a:pt x="1906" y="2487"/>
                  </a:lnTo>
                  <a:lnTo>
                    <a:pt x="1906" y="2493"/>
                  </a:lnTo>
                  <a:lnTo>
                    <a:pt x="1905" y="2499"/>
                  </a:lnTo>
                  <a:lnTo>
                    <a:pt x="1904" y="2505"/>
                  </a:lnTo>
                  <a:lnTo>
                    <a:pt x="1901" y="2511"/>
                  </a:lnTo>
                  <a:lnTo>
                    <a:pt x="1899" y="2517"/>
                  </a:lnTo>
                  <a:lnTo>
                    <a:pt x="1895" y="2523"/>
                  </a:lnTo>
                  <a:lnTo>
                    <a:pt x="1892" y="2528"/>
                  </a:lnTo>
                  <a:lnTo>
                    <a:pt x="1888" y="2532"/>
                  </a:lnTo>
                  <a:lnTo>
                    <a:pt x="1883" y="2537"/>
                  </a:lnTo>
                  <a:lnTo>
                    <a:pt x="1878" y="2541"/>
                  </a:lnTo>
                  <a:lnTo>
                    <a:pt x="1873" y="2544"/>
                  </a:lnTo>
                  <a:lnTo>
                    <a:pt x="1867" y="2547"/>
                  </a:lnTo>
                  <a:lnTo>
                    <a:pt x="1861" y="2550"/>
                  </a:lnTo>
                  <a:lnTo>
                    <a:pt x="1648" y="2619"/>
                  </a:lnTo>
                  <a:lnTo>
                    <a:pt x="1641" y="2621"/>
                  </a:lnTo>
                  <a:lnTo>
                    <a:pt x="1635" y="2622"/>
                  </a:lnTo>
                  <a:lnTo>
                    <a:pt x="1628" y="2622"/>
                  </a:lnTo>
                  <a:lnTo>
                    <a:pt x="1621" y="2622"/>
                  </a:lnTo>
                  <a:lnTo>
                    <a:pt x="1615" y="2621"/>
                  </a:lnTo>
                  <a:lnTo>
                    <a:pt x="1609" y="2620"/>
                  </a:lnTo>
                  <a:lnTo>
                    <a:pt x="1603" y="2618"/>
                  </a:lnTo>
                  <a:lnTo>
                    <a:pt x="1597" y="2615"/>
                  </a:lnTo>
                  <a:lnTo>
                    <a:pt x="1592" y="2612"/>
                  </a:lnTo>
                  <a:lnTo>
                    <a:pt x="1586" y="2608"/>
                  </a:lnTo>
                  <a:lnTo>
                    <a:pt x="1582" y="2604"/>
                  </a:lnTo>
                  <a:lnTo>
                    <a:pt x="1577" y="2599"/>
                  </a:lnTo>
                  <a:lnTo>
                    <a:pt x="1574" y="2594"/>
                  </a:lnTo>
                  <a:lnTo>
                    <a:pt x="1570" y="2589"/>
                  </a:lnTo>
                  <a:lnTo>
                    <a:pt x="1567" y="2583"/>
                  </a:lnTo>
                  <a:lnTo>
                    <a:pt x="1564" y="2577"/>
                  </a:lnTo>
                  <a:lnTo>
                    <a:pt x="1496" y="2366"/>
                  </a:lnTo>
                  <a:lnTo>
                    <a:pt x="1477" y="2368"/>
                  </a:lnTo>
                  <a:lnTo>
                    <a:pt x="1458" y="2371"/>
                  </a:lnTo>
                  <a:lnTo>
                    <a:pt x="1438" y="2372"/>
                  </a:lnTo>
                  <a:lnTo>
                    <a:pt x="1419" y="2374"/>
                  </a:lnTo>
                  <a:lnTo>
                    <a:pt x="1399" y="2376"/>
                  </a:lnTo>
                  <a:lnTo>
                    <a:pt x="1380" y="2376"/>
                  </a:lnTo>
                  <a:lnTo>
                    <a:pt x="1359" y="2377"/>
                  </a:lnTo>
                  <a:lnTo>
                    <a:pt x="1340" y="2377"/>
                  </a:lnTo>
                  <a:lnTo>
                    <a:pt x="1320" y="2377"/>
                  </a:lnTo>
                  <a:lnTo>
                    <a:pt x="1300" y="2376"/>
                  </a:lnTo>
                  <a:lnTo>
                    <a:pt x="1281" y="2376"/>
                  </a:lnTo>
                  <a:lnTo>
                    <a:pt x="1261" y="2374"/>
                  </a:lnTo>
                  <a:lnTo>
                    <a:pt x="1241" y="2372"/>
                  </a:lnTo>
                  <a:lnTo>
                    <a:pt x="1222" y="2371"/>
                  </a:lnTo>
                  <a:lnTo>
                    <a:pt x="1203" y="2368"/>
                  </a:lnTo>
                  <a:lnTo>
                    <a:pt x="1183" y="2366"/>
                  </a:lnTo>
                  <a:lnTo>
                    <a:pt x="1116" y="2577"/>
                  </a:lnTo>
                  <a:lnTo>
                    <a:pt x="1113" y="2583"/>
                  </a:lnTo>
                  <a:lnTo>
                    <a:pt x="1110" y="2589"/>
                  </a:lnTo>
                  <a:lnTo>
                    <a:pt x="1106" y="2594"/>
                  </a:lnTo>
                  <a:lnTo>
                    <a:pt x="1103" y="2599"/>
                  </a:lnTo>
                  <a:lnTo>
                    <a:pt x="1098" y="2604"/>
                  </a:lnTo>
                  <a:lnTo>
                    <a:pt x="1093" y="2608"/>
                  </a:lnTo>
                  <a:lnTo>
                    <a:pt x="1088" y="2612"/>
                  </a:lnTo>
                  <a:lnTo>
                    <a:pt x="1083" y="2615"/>
                  </a:lnTo>
                  <a:lnTo>
                    <a:pt x="1077" y="2618"/>
                  </a:lnTo>
                  <a:lnTo>
                    <a:pt x="1071" y="2620"/>
                  </a:lnTo>
                  <a:lnTo>
                    <a:pt x="1065" y="2621"/>
                  </a:lnTo>
                  <a:lnTo>
                    <a:pt x="1058" y="2622"/>
                  </a:lnTo>
                  <a:lnTo>
                    <a:pt x="1052" y="2622"/>
                  </a:lnTo>
                  <a:lnTo>
                    <a:pt x="1045" y="2622"/>
                  </a:lnTo>
                  <a:lnTo>
                    <a:pt x="1039" y="2621"/>
                  </a:lnTo>
                  <a:lnTo>
                    <a:pt x="1032" y="2619"/>
                  </a:lnTo>
                  <a:lnTo>
                    <a:pt x="819" y="2550"/>
                  </a:lnTo>
                  <a:lnTo>
                    <a:pt x="813" y="2547"/>
                  </a:lnTo>
                  <a:lnTo>
                    <a:pt x="807" y="2544"/>
                  </a:lnTo>
                  <a:lnTo>
                    <a:pt x="802" y="2541"/>
                  </a:lnTo>
                  <a:lnTo>
                    <a:pt x="797" y="2537"/>
                  </a:lnTo>
                  <a:lnTo>
                    <a:pt x="792" y="2532"/>
                  </a:lnTo>
                  <a:lnTo>
                    <a:pt x="788" y="2528"/>
                  </a:lnTo>
                  <a:lnTo>
                    <a:pt x="784" y="2523"/>
                  </a:lnTo>
                  <a:lnTo>
                    <a:pt x="781" y="2517"/>
                  </a:lnTo>
                  <a:lnTo>
                    <a:pt x="778" y="2511"/>
                  </a:lnTo>
                  <a:lnTo>
                    <a:pt x="776" y="2505"/>
                  </a:lnTo>
                  <a:lnTo>
                    <a:pt x="775" y="2499"/>
                  </a:lnTo>
                  <a:lnTo>
                    <a:pt x="774" y="2493"/>
                  </a:lnTo>
                  <a:lnTo>
                    <a:pt x="774" y="2487"/>
                  </a:lnTo>
                  <a:lnTo>
                    <a:pt x="774" y="2480"/>
                  </a:lnTo>
                  <a:lnTo>
                    <a:pt x="775" y="2473"/>
                  </a:lnTo>
                  <a:lnTo>
                    <a:pt x="777" y="2466"/>
                  </a:lnTo>
                  <a:lnTo>
                    <a:pt x="846" y="2256"/>
                  </a:lnTo>
                  <a:lnTo>
                    <a:pt x="828" y="2247"/>
                  </a:lnTo>
                  <a:lnTo>
                    <a:pt x="811" y="2237"/>
                  </a:lnTo>
                  <a:lnTo>
                    <a:pt x="794" y="2227"/>
                  </a:lnTo>
                  <a:lnTo>
                    <a:pt x="777" y="2217"/>
                  </a:lnTo>
                  <a:lnTo>
                    <a:pt x="761" y="2206"/>
                  </a:lnTo>
                  <a:lnTo>
                    <a:pt x="744" y="2196"/>
                  </a:lnTo>
                  <a:lnTo>
                    <a:pt x="728" y="2185"/>
                  </a:lnTo>
                  <a:lnTo>
                    <a:pt x="712" y="2173"/>
                  </a:lnTo>
                  <a:lnTo>
                    <a:pt x="696" y="2162"/>
                  </a:lnTo>
                  <a:lnTo>
                    <a:pt x="681" y="2150"/>
                  </a:lnTo>
                  <a:lnTo>
                    <a:pt x="666" y="2137"/>
                  </a:lnTo>
                  <a:lnTo>
                    <a:pt x="651" y="2125"/>
                  </a:lnTo>
                  <a:lnTo>
                    <a:pt x="636" y="2112"/>
                  </a:lnTo>
                  <a:lnTo>
                    <a:pt x="621" y="2099"/>
                  </a:lnTo>
                  <a:lnTo>
                    <a:pt x="607" y="2086"/>
                  </a:lnTo>
                  <a:lnTo>
                    <a:pt x="593" y="2072"/>
                  </a:lnTo>
                  <a:lnTo>
                    <a:pt x="414" y="2203"/>
                  </a:lnTo>
                  <a:lnTo>
                    <a:pt x="408" y="2206"/>
                  </a:lnTo>
                  <a:lnTo>
                    <a:pt x="402" y="2210"/>
                  </a:lnTo>
                  <a:lnTo>
                    <a:pt x="396" y="2212"/>
                  </a:lnTo>
                  <a:lnTo>
                    <a:pt x="390" y="2214"/>
                  </a:lnTo>
                  <a:lnTo>
                    <a:pt x="383" y="2215"/>
                  </a:lnTo>
                  <a:lnTo>
                    <a:pt x="377" y="2216"/>
                  </a:lnTo>
                  <a:lnTo>
                    <a:pt x="371" y="2216"/>
                  </a:lnTo>
                  <a:lnTo>
                    <a:pt x="365" y="2215"/>
                  </a:lnTo>
                  <a:lnTo>
                    <a:pt x="358" y="2213"/>
                  </a:lnTo>
                  <a:lnTo>
                    <a:pt x="352" y="2212"/>
                  </a:lnTo>
                  <a:lnTo>
                    <a:pt x="346" y="2209"/>
                  </a:lnTo>
                  <a:lnTo>
                    <a:pt x="340" y="2206"/>
                  </a:lnTo>
                  <a:lnTo>
                    <a:pt x="336" y="2202"/>
                  </a:lnTo>
                  <a:lnTo>
                    <a:pt x="330" y="2198"/>
                  </a:lnTo>
                  <a:lnTo>
                    <a:pt x="326" y="2194"/>
                  </a:lnTo>
                  <a:lnTo>
                    <a:pt x="321" y="2188"/>
                  </a:lnTo>
                  <a:lnTo>
                    <a:pt x="189" y="2007"/>
                  </a:lnTo>
                  <a:lnTo>
                    <a:pt x="186" y="2002"/>
                  </a:lnTo>
                  <a:lnTo>
                    <a:pt x="183" y="1996"/>
                  </a:lnTo>
                  <a:lnTo>
                    <a:pt x="181" y="1990"/>
                  </a:lnTo>
                  <a:lnTo>
                    <a:pt x="179" y="1984"/>
                  </a:lnTo>
                  <a:lnTo>
                    <a:pt x="178" y="1977"/>
                  </a:lnTo>
                  <a:lnTo>
                    <a:pt x="177" y="1971"/>
                  </a:lnTo>
                  <a:lnTo>
                    <a:pt x="177" y="1964"/>
                  </a:lnTo>
                  <a:lnTo>
                    <a:pt x="178" y="1958"/>
                  </a:lnTo>
                  <a:lnTo>
                    <a:pt x="179" y="1952"/>
                  </a:lnTo>
                  <a:lnTo>
                    <a:pt x="181" y="1946"/>
                  </a:lnTo>
                  <a:lnTo>
                    <a:pt x="184" y="1940"/>
                  </a:lnTo>
                  <a:lnTo>
                    <a:pt x="187" y="1934"/>
                  </a:lnTo>
                  <a:lnTo>
                    <a:pt x="190" y="1929"/>
                  </a:lnTo>
                  <a:lnTo>
                    <a:pt x="194" y="1924"/>
                  </a:lnTo>
                  <a:lnTo>
                    <a:pt x="199" y="1920"/>
                  </a:lnTo>
                  <a:lnTo>
                    <a:pt x="204" y="1915"/>
                  </a:lnTo>
                  <a:lnTo>
                    <a:pt x="383" y="1785"/>
                  </a:lnTo>
                  <a:lnTo>
                    <a:pt x="375" y="1768"/>
                  </a:lnTo>
                  <a:lnTo>
                    <a:pt x="367" y="1750"/>
                  </a:lnTo>
                  <a:lnTo>
                    <a:pt x="359" y="1733"/>
                  </a:lnTo>
                  <a:lnTo>
                    <a:pt x="352" y="1714"/>
                  </a:lnTo>
                  <a:lnTo>
                    <a:pt x="344" y="1696"/>
                  </a:lnTo>
                  <a:lnTo>
                    <a:pt x="338" y="1678"/>
                  </a:lnTo>
                  <a:lnTo>
                    <a:pt x="331" y="1660"/>
                  </a:lnTo>
                  <a:lnTo>
                    <a:pt x="325" y="1641"/>
                  </a:lnTo>
                  <a:lnTo>
                    <a:pt x="319" y="1623"/>
                  </a:lnTo>
                  <a:lnTo>
                    <a:pt x="313" y="1604"/>
                  </a:lnTo>
                  <a:lnTo>
                    <a:pt x="308" y="1585"/>
                  </a:lnTo>
                  <a:lnTo>
                    <a:pt x="303" y="1566"/>
                  </a:lnTo>
                  <a:lnTo>
                    <a:pt x="299" y="1547"/>
                  </a:lnTo>
                  <a:lnTo>
                    <a:pt x="295" y="1528"/>
                  </a:lnTo>
                  <a:lnTo>
                    <a:pt x="291" y="1508"/>
                  </a:lnTo>
                  <a:lnTo>
                    <a:pt x="287" y="1489"/>
                  </a:lnTo>
                  <a:lnTo>
                    <a:pt x="66" y="1489"/>
                  </a:lnTo>
                  <a:lnTo>
                    <a:pt x="59" y="1488"/>
                  </a:lnTo>
                  <a:lnTo>
                    <a:pt x="52" y="1487"/>
                  </a:lnTo>
                  <a:lnTo>
                    <a:pt x="46" y="1486"/>
                  </a:lnTo>
                  <a:lnTo>
                    <a:pt x="40" y="1483"/>
                  </a:lnTo>
                  <a:lnTo>
                    <a:pt x="34" y="1481"/>
                  </a:lnTo>
                  <a:lnTo>
                    <a:pt x="29" y="1477"/>
                  </a:lnTo>
                  <a:lnTo>
                    <a:pt x="23" y="1473"/>
                  </a:lnTo>
                  <a:lnTo>
                    <a:pt x="19" y="1469"/>
                  </a:lnTo>
                  <a:lnTo>
                    <a:pt x="15" y="1465"/>
                  </a:lnTo>
                  <a:lnTo>
                    <a:pt x="11" y="1460"/>
                  </a:lnTo>
                  <a:lnTo>
                    <a:pt x="7" y="1454"/>
                  </a:lnTo>
                  <a:lnTo>
                    <a:pt x="5" y="1448"/>
                  </a:lnTo>
                  <a:lnTo>
                    <a:pt x="2" y="1442"/>
                  </a:lnTo>
                  <a:lnTo>
                    <a:pt x="1" y="1436"/>
                  </a:lnTo>
                  <a:lnTo>
                    <a:pt x="0" y="1429"/>
                  </a:lnTo>
                  <a:lnTo>
                    <a:pt x="0" y="1423"/>
                  </a:lnTo>
                  <a:lnTo>
                    <a:pt x="0" y="1199"/>
                  </a:lnTo>
                  <a:lnTo>
                    <a:pt x="0" y="1192"/>
                  </a:lnTo>
                  <a:lnTo>
                    <a:pt x="1" y="1186"/>
                  </a:lnTo>
                  <a:lnTo>
                    <a:pt x="2" y="1179"/>
                  </a:lnTo>
                  <a:lnTo>
                    <a:pt x="5" y="1173"/>
                  </a:lnTo>
                  <a:lnTo>
                    <a:pt x="7" y="1168"/>
                  </a:lnTo>
                  <a:lnTo>
                    <a:pt x="11" y="1162"/>
                  </a:lnTo>
                  <a:lnTo>
                    <a:pt x="15" y="1157"/>
                  </a:lnTo>
                  <a:lnTo>
                    <a:pt x="19" y="1153"/>
                  </a:lnTo>
                  <a:lnTo>
                    <a:pt x="23" y="1148"/>
                  </a:lnTo>
                  <a:lnTo>
                    <a:pt x="29" y="1144"/>
                  </a:lnTo>
                  <a:lnTo>
                    <a:pt x="34" y="1141"/>
                  </a:lnTo>
                  <a:lnTo>
                    <a:pt x="40" y="1139"/>
                  </a:lnTo>
                  <a:lnTo>
                    <a:pt x="46" y="1136"/>
                  </a:lnTo>
                  <a:lnTo>
                    <a:pt x="52" y="1135"/>
                  </a:lnTo>
                  <a:lnTo>
                    <a:pt x="59" y="1133"/>
                  </a:lnTo>
                  <a:lnTo>
                    <a:pt x="66" y="1133"/>
                  </a:lnTo>
                  <a:lnTo>
                    <a:pt x="287" y="1133"/>
                  </a:lnTo>
                  <a:lnTo>
                    <a:pt x="291" y="1113"/>
                  </a:lnTo>
                  <a:lnTo>
                    <a:pt x="295" y="1094"/>
                  </a:lnTo>
                  <a:lnTo>
                    <a:pt x="299" y="1075"/>
                  </a:lnTo>
                  <a:lnTo>
                    <a:pt x="303" y="1056"/>
                  </a:lnTo>
                  <a:lnTo>
                    <a:pt x="308" y="1036"/>
                  </a:lnTo>
                  <a:lnTo>
                    <a:pt x="313" y="1017"/>
                  </a:lnTo>
                  <a:lnTo>
                    <a:pt x="319" y="998"/>
                  </a:lnTo>
                  <a:lnTo>
                    <a:pt x="325" y="980"/>
                  </a:lnTo>
                  <a:lnTo>
                    <a:pt x="331" y="962"/>
                  </a:lnTo>
                  <a:lnTo>
                    <a:pt x="338" y="943"/>
                  </a:lnTo>
                  <a:lnTo>
                    <a:pt x="344" y="925"/>
                  </a:lnTo>
                  <a:lnTo>
                    <a:pt x="352" y="907"/>
                  </a:lnTo>
                  <a:lnTo>
                    <a:pt x="359" y="889"/>
                  </a:lnTo>
                  <a:lnTo>
                    <a:pt x="367" y="871"/>
                  </a:lnTo>
                  <a:lnTo>
                    <a:pt x="375" y="854"/>
                  </a:lnTo>
                  <a:lnTo>
                    <a:pt x="383" y="836"/>
                  </a:lnTo>
                  <a:lnTo>
                    <a:pt x="204" y="706"/>
                  </a:lnTo>
                  <a:lnTo>
                    <a:pt x="199" y="702"/>
                  </a:lnTo>
                  <a:lnTo>
                    <a:pt x="194" y="697"/>
                  </a:lnTo>
                  <a:lnTo>
                    <a:pt x="190" y="692"/>
                  </a:lnTo>
                  <a:lnTo>
                    <a:pt x="187" y="687"/>
                  </a:lnTo>
                  <a:lnTo>
                    <a:pt x="184" y="681"/>
                  </a:lnTo>
                  <a:lnTo>
                    <a:pt x="181" y="676"/>
                  </a:lnTo>
                  <a:lnTo>
                    <a:pt x="179" y="669"/>
                  </a:lnTo>
                  <a:lnTo>
                    <a:pt x="178" y="663"/>
                  </a:lnTo>
                  <a:lnTo>
                    <a:pt x="177" y="657"/>
                  </a:lnTo>
                  <a:lnTo>
                    <a:pt x="177" y="650"/>
                  </a:lnTo>
                  <a:lnTo>
                    <a:pt x="178" y="644"/>
                  </a:lnTo>
                  <a:lnTo>
                    <a:pt x="179" y="638"/>
                  </a:lnTo>
                  <a:lnTo>
                    <a:pt x="181" y="632"/>
                  </a:lnTo>
                  <a:lnTo>
                    <a:pt x="183" y="625"/>
                  </a:lnTo>
                  <a:lnTo>
                    <a:pt x="186" y="620"/>
                  </a:lnTo>
                  <a:lnTo>
                    <a:pt x="189" y="614"/>
                  </a:lnTo>
                  <a:lnTo>
                    <a:pt x="321" y="433"/>
                  </a:lnTo>
                  <a:lnTo>
                    <a:pt x="326" y="428"/>
                  </a:lnTo>
                  <a:lnTo>
                    <a:pt x="330" y="423"/>
                  </a:lnTo>
                  <a:lnTo>
                    <a:pt x="336" y="419"/>
                  </a:lnTo>
                  <a:lnTo>
                    <a:pt x="340" y="415"/>
                  </a:lnTo>
                  <a:lnTo>
                    <a:pt x="346" y="412"/>
                  </a:lnTo>
                  <a:lnTo>
                    <a:pt x="352" y="410"/>
                  </a:lnTo>
                  <a:lnTo>
                    <a:pt x="358" y="408"/>
                  </a:lnTo>
                  <a:lnTo>
                    <a:pt x="365" y="407"/>
                  </a:lnTo>
                  <a:lnTo>
                    <a:pt x="371" y="406"/>
                  </a:lnTo>
                  <a:lnTo>
                    <a:pt x="377" y="406"/>
                  </a:lnTo>
                  <a:lnTo>
                    <a:pt x="383" y="407"/>
                  </a:lnTo>
                  <a:lnTo>
                    <a:pt x="390" y="408"/>
                  </a:lnTo>
                  <a:lnTo>
                    <a:pt x="396" y="410"/>
                  </a:lnTo>
                  <a:lnTo>
                    <a:pt x="402" y="412"/>
                  </a:lnTo>
                  <a:lnTo>
                    <a:pt x="408" y="415"/>
                  </a:lnTo>
                  <a:lnTo>
                    <a:pt x="414" y="419"/>
                  </a:lnTo>
                  <a:lnTo>
                    <a:pt x="593" y="549"/>
                  </a:lnTo>
                  <a:lnTo>
                    <a:pt x="607" y="535"/>
                  </a:lnTo>
                  <a:lnTo>
                    <a:pt x="621" y="522"/>
                  </a:lnTo>
                  <a:lnTo>
                    <a:pt x="636" y="509"/>
                  </a:lnTo>
                  <a:lnTo>
                    <a:pt x="651" y="496"/>
                  </a:lnTo>
                  <a:lnTo>
                    <a:pt x="666" y="484"/>
                  </a:lnTo>
                  <a:lnTo>
                    <a:pt x="681" y="472"/>
                  </a:lnTo>
                  <a:lnTo>
                    <a:pt x="696" y="460"/>
                  </a:lnTo>
                  <a:lnTo>
                    <a:pt x="712" y="448"/>
                  </a:lnTo>
                  <a:lnTo>
                    <a:pt x="728" y="437"/>
                  </a:lnTo>
                  <a:lnTo>
                    <a:pt x="744" y="426"/>
                  </a:lnTo>
                  <a:lnTo>
                    <a:pt x="761" y="415"/>
                  </a:lnTo>
                  <a:lnTo>
                    <a:pt x="777" y="405"/>
                  </a:lnTo>
                  <a:lnTo>
                    <a:pt x="794" y="394"/>
                  </a:lnTo>
                  <a:lnTo>
                    <a:pt x="811" y="384"/>
                  </a:lnTo>
                  <a:lnTo>
                    <a:pt x="828" y="375"/>
                  </a:lnTo>
                  <a:lnTo>
                    <a:pt x="846" y="365"/>
                  </a:lnTo>
                  <a:lnTo>
                    <a:pt x="777" y="155"/>
                  </a:lnTo>
                  <a:lnTo>
                    <a:pt x="775" y="148"/>
                  </a:lnTo>
                  <a:lnTo>
                    <a:pt x="774" y="141"/>
                  </a:lnTo>
                  <a:lnTo>
                    <a:pt x="774" y="135"/>
                  </a:lnTo>
                  <a:lnTo>
                    <a:pt x="774" y="129"/>
                  </a:lnTo>
                  <a:lnTo>
                    <a:pt x="774" y="122"/>
                  </a:lnTo>
                  <a:lnTo>
                    <a:pt x="776" y="116"/>
                  </a:lnTo>
                  <a:lnTo>
                    <a:pt x="778" y="110"/>
                  </a:lnTo>
                  <a:lnTo>
                    <a:pt x="781" y="105"/>
                  </a:lnTo>
                  <a:lnTo>
                    <a:pt x="784" y="99"/>
                  </a:lnTo>
                  <a:lnTo>
                    <a:pt x="788" y="94"/>
                  </a:lnTo>
                  <a:lnTo>
                    <a:pt x="792" y="89"/>
                  </a:lnTo>
                  <a:lnTo>
                    <a:pt x="797" y="85"/>
                  </a:lnTo>
                  <a:lnTo>
                    <a:pt x="802" y="81"/>
                  </a:lnTo>
                  <a:lnTo>
                    <a:pt x="807" y="77"/>
                  </a:lnTo>
                  <a:lnTo>
                    <a:pt x="813" y="74"/>
                  </a:lnTo>
                  <a:lnTo>
                    <a:pt x="819" y="72"/>
                  </a:lnTo>
                  <a:lnTo>
                    <a:pt x="1032" y="2"/>
                  </a:lnTo>
                  <a:lnTo>
                    <a:pt x="1039" y="1"/>
                  </a:lnTo>
                  <a:lnTo>
                    <a:pt x="1045" y="0"/>
                  </a:lnTo>
                  <a:lnTo>
                    <a:pt x="1052" y="0"/>
                  </a:lnTo>
                  <a:close/>
                </a:path>
                <a:path w="2680" h="2622">
                  <a:moveTo>
                    <a:pt x="1349" y="1020"/>
                  </a:moveTo>
                  <a:cubicBezTo>
                    <a:pt x="1287" y="1020"/>
                    <a:pt x="1233" y="1074"/>
                    <a:pt x="1233" y="1136"/>
                  </a:cubicBezTo>
                  <a:lnTo>
                    <a:pt x="1233" y="1136"/>
                  </a:lnTo>
                  <a:cubicBezTo>
                    <a:pt x="1233" y="1161"/>
                    <a:pt x="1242" y="1185"/>
                    <a:pt x="1262" y="1210"/>
                  </a:cubicBezTo>
                  <a:lnTo>
                    <a:pt x="1262" y="1210"/>
                  </a:lnTo>
                  <a:cubicBezTo>
                    <a:pt x="1279" y="1235"/>
                    <a:pt x="1296" y="1260"/>
                    <a:pt x="1300" y="1289"/>
                  </a:cubicBezTo>
                  <a:lnTo>
                    <a:pt x="1300" y="1289"/>
                  </a:lnTo>
                  <a:cubicBezTo>
                    <a:pt x="1300" y="1297"/>
                    <a:pt x="1300" y="1297"/>
                    <a:pt x="1300" y="1297"/>
                  </a:cubicBezTo>
                  <a:lnTo>
                    <a:pt x="1300" y="1297"/>
                  </a:lnTo>
                  <a:cubicBezTo>
                    <a:pt x="1337" y="1297"/>
                    <a:pt x="1337" y="1297"/>
                    <a:pt x="1337" y="1297"/>
                  </a:cubicBezTo>
                  <a:lnTo>
                    <a:pt x="1337" y="1297"/>
                  </a:lnTo>
                  <a:cubicBezTo>
                    <a:pt x="1341" y="1289"/>
                    <a:pt x="1341" y="1289"/>
                    <a:pt x="1341" y="1289"/>
                  </a:cubicBezTo>
                  <a:lnTo>
                    <a:pt x="1341" y="1289"/>
                  </a:lnTo>
                  <a:cubicBezTo>
                    <a:pt x="1341" y="1272"/>
                    <a:pt x="1341" y="1227"/>
                    <a:pt x="1325" y="1194"/>
                  </a:cubicBezTo>
                  <a:lnTo>
                    <a:pt x="1325" y="1194"/>
                  </a:lnTo>
                  <a:cubicBezTo>
                    <a:pt x="1333" y="1194"/>
                    <a:pt x="1341" y="1190"/>
                    <a:pt x="1349" y="1190"/>
                  </a:cubicBezTo>
                  <a:lnTo>
                    <a:pt x="1349" y="1190"/>
                  </a:lnTo>
                  <a:cubicBezTo>
                    <a:pt x="1354" y="1190"/>
                    <a:pt x="1354" y="1190"/>
                    <a:pt x="1354" y="1190"/>
                  </a:cubicBezTo>
                  <a:lnTo>
                    <a:pt x="1354" y="1190"/>
                  </a:lnTo>
                  <a:cubicBezTo>
                    <a:pt x="1362" y="1190"/>
                    <a:pt x="1370" y="1194"/>
                    <a:pt x="1374" y="1194"/>
                  </a:cubicBezTo>
                  <a:lnTo>
                    <a:pt x="1374" y="1194"/>
                  </a:lnTo>
                  <a:cubicBezTo>
                    <a:pt x="1366" y="1219"/>
                    <a:pt x="1362" y="1248"/>
                    <a:pt x="1362" y="1289"/>
                  </a:cubicBezTo>
                  <a:lnTo>
                    <a:pt x="1362" y="1289"/>
                  </a:lnTo>
                  <a:cubicBezTo>
                    <a:pt x="1362" y="1297"/>
                    <a:pt x="1362" y="1297"/>
                    <a:pt x="1362" y="1297"/>
                  </a:cubicBezTo>
                  <a:lnTo>
                    <a:pt x="1362" y="1297"/>
                  </a:lnTo>
                  <a:cubicBezTo>
                    <a:pt x="1399" y="1297"/>
                    <a:pt x="1399" y="1297"/>
                    <a:pt x="1399" y="1297"/>
                  </a:cubicBezTo>
                  <a:lnTo>
                    <a:pt x="1399" y="1297"/>
                  </a:lnTo>
                  <a:cubicBezTo>
                    <a:pt x="1403" y="1289"/>
                    <a:pt x="1403" y="1289"/>
                    <a:pt x="1403" y="1289"/>
                  </a:cubicBezTo>
                  <a:lnTo>
                    <a:pt x="1403" y="1289"/>
                  </a:lnTo>
                  <a:cubicBezTo>
                    <a:pt x="1407" y="1260"/>
                    <a:pt x="1424" y="1235"/>
                    <a:pt x="1440" y="1210"/>
                  </a:cubicBezTo>
                  <a:lnTo>
                    <a:pt x="1440" y="1210"/>
                  </a:lnTo>
                  <a:cubicBezTo>
                    <a:pt x="1457" y="1190"/>
                    <a:pt x="1465" y="1161"/>
                    <a:pt x="1465" y="1136"/>
                  </a:cubicBezTo>
                  <a:lnTo>
                    <a:pt x="1465" y="1136"/>
                  </a:lnTo>
                  <a:cubicBezTo>
                    <a:pt x="1465" y="1074"/>
                    <a:pt x="1416" y="1020"/>
                    <a:pt x="1349" y="1020"/>
                  </a:cubicBezTo>
                </a:path>
                <a:path w="2680" h="2622">
                  <a:moveTo>
                    <a:pt x="1578" y="953"/>
                  </a:moveTo>
                  <a:cubicBezTo>
                    <a:pt x="1495" y="886"/>
                    <a:pt x="1387" y="853"/>
                    <a:pt x="1246" y="886"/>
                  </a:cubicBezTo>
                  <a:lnTo>
                    <a:pt x="1246" y="886"/>
                  </a:lnTo>
                  <a:cubicBezTo>
                    <a:pt x="1146" y="915"/>
                    <a:pt x="1059" y="990"/>
                    <a:pt x="1038" y="1131"/>
                  </a:cubicBezTo>
                  <a:lnTo>
                    <a:pt x="1038" y="1131"/>
                  </a:lnTo>
                  <a:cubicBezTo>
                    <a:pt x="1030" y="1177"/>
                    <a:pt x="1038" y="1202"/>
                    <a:pt x="1038" y="1206"/>
                  </a:cubicBezTo>
                  <a:lnTo>
                    <a:pt x="1038" y="1206"/>
                  </a:lnTo>
                  <a:cubicBezTo>
                    <a:pt x="1047" y="1214"/>
                    <a:pt x="1055" y="1231"/>
                    <a:pt x="1055" y="1243"/>
                  </a:cubicBezTo>
                  <a:lnTo>
                    <a:pt x="1055" y="1243"/>
                  </a:lnTo>
                  <a:cubicBezTo>
                    <a:pt x="1055" y="1247"/>
                    <a:pt x="1051" y="1251"/>
                    <a:pt x="1051" y="1256"/>
                  </a:cubicBezTo>
                  <a:lnTo>
                    <a:pt x="1051" y="1256"/>
                  </a:lnTo>
                  <a:cubicBezTo>
                    <a:pt x="980" y="1355"/>
                    <a:pt x="980" y="1355"/>
                    <a:pt x="980" y="1355"/>
                  </a:cubicBezTo>
                  <a:lnTo>
                    <a:pt x="980" y="1355"/>
                  </a:lnTo>
                  <a:cubicBezTo>
                    <a:pt x="976" y="1363"/>
                    <a:pt x="972" y="1372"/>
                    <a:pt x="976" y="1380"/>
                  </a:cubicBezTo>
                  <a:lnTo>
                    <a:pt x="976" y="1380"/>
                  </a:lnTo>
                  <a:cubicBezTo>
                    <a:pt x="988" y="1401"/>
                    <a:pt x="1022" y="1397"/>
                    <a:pt x="1030" y="1401"/>
                  </a:cubicBezTo>
                  <a:lnTo>
                    <a:pt x="1030" y="1401"/>
                  </a:lnTo>
                  <a:cubicBezTo>
                    <a:pt x="1038" y="1405"/>
                    <a:pt x="1042" y="1417"/>
                    <a:pt x="1038" y="1430"/>
                  </a:cubicBezTo>
                  <a:lnTo>
                    <a:pt x="1038" y="1430"/>
                  </a:lnTo>
                  <a:cubicBezTo>
                    <a:pt x="1034" y="1438"/>
                    <a:pt x="1026" y="1455"/>
                    <a:pt x="1034" y="1459"/>
                  </a:cubicBezTo>
                  <a:lnTo>
                    <a:pt x="1034" y="1459"/>
                  </a:lnTo>
                  <a:cubicBezTo>
                    <a:pt x="1042" y="1463"/>
                    <a:pt x="1051" y="1467"/>
                    <a:pt x="1051" y="1467"/>
                  </a:cubicBezTo>
                  <a:lnTo>
                    <a:pt x="1051" y="1467"/>
                  </a:lnTo>
                  <a:cubicBezTo>
                    <a:pt x="1051" y="1467"/>
                    <a:pt x="1038" y="1471"/>
                    <a:pt x="1038" y="1480"/>
                  </a:cubicBezTo>
                  <a:lnTo>
                    <a:pt x="1038" y="1480"/>
                  </a:lnTo>
                  <a:cubicBezTo>
                    <a:pt x="1034" y="1488"/>
                    <a:pt x="1038" y="1500"/>
                    <a:pt x="1051" y="1505"/>
                  </a:cubicBezTo>
                  <a:lnTo>
                    <a:pt x="1051" y="1505"/>
                  </a:lnTo>
                  <a:cubicBezTo>
                    <a:pt x="1051" y="1505"/>
                    <a:pt x="1063" y="1534"/>
                    <a:pt x="1059" y="1563"/>
                  </a:cubicBezTo>
                  <a:lnTo>
                    <a:pt x="1059" y="1563"/>
                  </a:lnTo>
                  <a:cubicBezTo>
                    <a:pt x="1055" y="1588"/>
                    <a:pt x="1047" y="1613"/>
                    <a:pt x="1067" y="1629"/>
                  </a:cubicBezTo>
                  <a:lnTo>
                    <a:pt x="1067" y="1629"/>
                  </a:lnTo>
                  <a:cubicBezTo>
                    <a:pt x="1088" y="1646"/>
                    <a:pt x="1171" y="1633"/>
                    <a:pt x="1221" y="1617"/>
                  </a:cubicBezTo>
                  <a:lnTo>
                    <a:pt x="1221" y="1617"/>
                  </a:lnTo>
                  <a:cubicBezTo>
                    <a:pt x="1221" y="1617"/>
                    <a:pt x="1238" y="1646"/>
                    <a:pt x="1254" y="1720"/>
                  </a:cubicBezTo>
                  <a:lnTo>
                    <a:pt x="1254" y="1720"/>
                  </a:lnTo>
                  <a:cubicBezTo>
                    <a:pt x="1603" y="1613"/>
                    <a:pt x="1603" y="1613"/>
                    <a:pt x="1603" y="1613"/>
                  </a:cubicBezTo>
                  <a:lnTo>
                    <a:pt x="1603" y="1613"/>
                  </a:lnTo>
                  <a:cubicBezTo>
                    <a:pt x="1582" y="1559"/>
                    <a:pt x="1574" y="1530"/>
                    <a:pt x="1574" y="1513"/>
                  </a:cubicBezTo>
                  <a:lnTo>
                    <a:pt x="1574" y="1513"/>
                  </a:lnTo>
                  <a:cubicBezTo>
                    <a:pt x="1566" y="1467"/>
                    <a:pt x="1636" y="1384"/>
                    <a:pt x="1661" y="1293"/>
                  </a:cubicBezTo>
                  <a:lnTo>
                    <a:pt x="1661" y="1293"/>
                  </a:lnTo>
                  <a:cubicBezTo>
                    <a:pt x="1690" y="1189"/>
                    <a:pt x="1699" y="1052"/>
                    <a:pt x="1578" y="953"/>
                  </a:cubicBezTo>
                  <a:moveTo>
                    <a:pt x="1462" y="1227"/>
                  </a:moveTo>
                  <a:cubicBezTo>
                    <a:pt x="1437" y="1260"/>
                    <a:pt x="1429" y="1285"/>
                    <a:pt x="1429" y="1310"/>
                  </a:cubicBezTo>
                  <a:lnTo>
                    <a:pt x="1429" y="1310"/>
                  </a:lnTo>
                  <a:cubicBezTo>
                    <a:pt x="1429" y="1384"/>
                    <a:pt x="1429" y="1384"/>
                    <a:pt x="1429" y="1384"/>
                  </a:cubicBezTo>
                  <a:lnTo>
                    <a:pt x="1429" y="1384"/>
                  </a:lnTo>
                  <a:cubicBezTo>
                    <a:pt x="1429" y="1405"/>
                    <a:pt x="1416" y="1417"/>
                    <a:pt x="1404" y="1417"/>
                  </a:cubicBezTo>
                  <a:lnTo>
                    <a:pt x="1404" y="1417"/>
                  </a:lnTo>
                  <a:cubicBezTo>
                    <a:pt x="1375" y="1417"/>
                    <a:pt x="1375" y="1417"/>
                    <a:pt x="1375" y="1417"/>
                  </a:cubicBezTo>
                  <a:lnTo>
                    <a:pt x="1375" y="1417"/>
                  </a:lnTo>
                  <a:cubicBezTo>
                    <a:pt x="1371" y="1417"/>
                    <a:pt x="1371" y="1417"/>
                    <a:pt x="1371" y="1417"/>
                  </a:cubicBezTo>
                  <a:lnTo>
                    <a:pt x="1371" y="1417"/>
                  </a:lnTo>
                  <a:cubicBezTo>
                    <a:pt x="1366" y="1426"/>
                    <a:pt x="1358" y="1430"/>
                    <a:pt x="1350" y="1430"/>
                  </a:cubicBezTo>
                  <a:lnTo>
                    <a:pt x="1350" y="1430"/>
                  </a:lnTo>
                  <a:cubicBezTo>
                    <a:pt x="1342" y="1430"/>
                    <a:pt x="1337" y="1426"/>
                    <a:pt x="1333" y="1417"/>
                  </a:cubicBezTo>
                  <a:lnTo>
                    <a:pt x="1333" y="1417"/>
                  </a:lnTo>
                  <a:cubicBezTo>
                    <a:pt x="1329" y="1417"/>
                    <a:pt x="1329" y="1417"/>
                    <a:pt x="1329" y="1417"/>
                  </a:cubicBezTo>
                  <a:lnTo>
                    <a:pt x="1329" y="1417"/>
                  </a:lnTo>
                  <a:cubicBezTo>
                    <a:pt x="1300" y="1417"/>
                    <a:pt x="1300" y="1417"/>
                    <a:pt x="1300" y="1417"/>
                  </a:cubicBezTo>
                  <a:lnTo>
                    <a:pt x="1300" y="1417"/>
                  </a:lnTo>
                  <a:cubicBezTo>
                    <a:pt x="1287" y="1417"/>
                    <a:pt x="1275" y="1405"/>
                    <a:pt x="1275" y="1388"/>
                  </a:cubicBezTo>
                  <a:lnTo>
                    <a:pt x="1275" y="1388"/>
                  </a:lnTo>
                  <a:cubicBezTo>
                    <a:pt x="1275" y="1310"/>
                    <a:pt x="1275" y="1310"/>
                    <a:pt x="1275" y="1310"/>
                  </a:cubicBezTo>
                  <a:lnTo>
                    <a:pt x="1275" y="1310"/>
                  </a:lnTo>
                  <a:cubicBezTo>
                    <a:pt x="1275" y="1285"/>
                    <a:pt x="1263" y="1260"/>
                    <a:pt x="1242" y="1227"/>
                  </a:cubicBezTo>
                  <a:lnTo>
                    <a:pt x="1242" y="1227"/>
                  </a:lnTo>
                  <a:cubicBezTo>
                    <a:pt x="1217" y="1197"/>
                    <a:pt x="1209" y="1168"/>
                    <a:pt x="1209" y="1135"/>
                  </a:cubicBezTo>
                  <a:lnTo>
                    <a:pt x="1209" y="1135"/>
                  </a:lnTo>
                  <a:cubicBezTo>
                    <a:pt x="1209" y="1056"/>
                    <a:pt x="1271" y="994"/>
                    <a:pt x="1350" y="994"/>
                  </a:cubicBezTo>
                  <a:lnTo>
                    <a:pt x="1350" y="994"/>
                  </a:lnTo>
                  <a:cubicBezTo>
                    <a:pt x="1429" y="994"/>
                    <a:pt x="1495" y="1056"/>
                    <a:pt x="1495" y="1135"/>
                  </a:cubicBezTo>
                  <a:lnTo>
                    <a:pt x="1495" y="1135"/>
                  </a:lnTo>
                  <a:cubicBezTo>
                    <a:pt x="1495" y="1168"/>
                    <a:pt x="1483" y="1197"/>
                    <a:pt x="1462" y="1227"/>
                  </a:cubicBezTo>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path"/>
            <p:cNvSpPr/>
            <p:nvPr/>
          </p:nvSpPr>
          <p:spPr>
            <a:xfrm>
              <a:off x="518839" y="2137822"/>
              <a:ext cx="3418645" cy="759909"/>
            </a:xfrm>
            <a:custGeom>
              <a:rect l="0" t="0" r="0" b="0"/>
              <a:pathLst>
                <a:path w="5383" h="1196">
                  <a:moveTo>
                    <a:pt x="668" y="514"/>
                  </a:moveTo>
                  <a:cubicBezTo>
                    <a:pt x="614" y="514"/>
                    <a:pt x="614" y="514"/>
                    <a:pt x="614" y="514"/>
                  </a:cubicBezTo>
                  <a:lnTo>
                    <a:pt x="614" y="514"/>
                  </a:lnTo>
                  <a:cubicBezTo>
                    <a:pt x="606" y="476"/>
                    <a:pt x="593" y="443"/>
                    <a:pt x="573" y="414"/>
                  </a:cubicBezTo>
                  <a:lnTo>
                    <a:pt x="573" y="414"/>
                  </a:lnTo>
                  <a:cubicBezTo>
                    <a:pt x="610" y="377"/>
                    <a:pt x="610" y="377"/>
                    <a:pt x="610" y="377"/>
                  </a:cubicBezTo>
                  <a:lnTo>
                    <a:pt x="610" y="377"/>
                  </a:lnTo>
                  <a:cubicBezTo>
                    <a:pt x="618" y="368"/>
                    <a:pt x="622" y="352"/>
                    <a:pt x="614" y="348"/>
                  </a:cubicBezTo>
                  <a:lnTo>
                    <a:pt x="614" y="348"/>
                  </a:lnTo>
                  <a:cubicBezTo>
                    <a:pt x="564" y="298"/>
                    <a:pt x="564" y="298"/>
                    <a:pt x="564" y="298"/>
                  </a:cubicBezTo>
                  <a:lnTo>
                    <a:pt x="564" y="298"/>
                  </a:lnTo>
                  <a:cubicBezTo>
                    <a:pt x="560" y="290"/>
                    <a:pt x="544" y="294"/>
                    <a:pt x="535" y="302"/>
                  </a:cubicBezTo>
                  <a:lnTo>
                    <a:pt x="535" y="302"/>
                  </a:lnTo>
                  <a:cubicBezTo>
                    <a:pt x="498" y="339"/>
                    <a:pt x="498" y="339"/>
                    <a:pt x="498" y="339"/>
                  </a:cubicBezTo>
                  <a:lnTo>
                    <a:pt x="498" y="339"/>
                  </a:lnTo>
                  <a:cubicBezTo>
                    <a:pt x="469" y="319"/>
                    <a:pt x="436" y="306"/>
                    <a:pt x="398" y="298"/>
                  </a:cubicBezTo>
                  <a:lnTo>
                    <a:pt x="398" y="298"/>
                  </a:lnTo>
                  <a:cubicBezTo>
                    <a:pt x="398" y="244"/>
                    <a:pt x="398" y="244"/>
                    <a:pt x="398" y="244"/>
                  </a:cubicBezTo>
                  <a:lnTo>
                    <a:pt x="398" y="244"/>
                  </a:lnTo>
                  <a:cubicBezTo>
                    <a:pt x="398" y="231"/>
                    <a:pt x="390" y="219"/>
                    <a:pt x="382" y="219"/>
                  </a:cubicBezTo>
                  <a:lnTo>
                    <a:pt x="382" y="219"/>
                  </a:lnTo>
                  <a:cubicBezTo>
                    <a:pt x="311" y="219"/>
                    <a:pt x="311" y="219"/>
                    <a:pt x="311" y="219"/>
                  </a:cubicBezTo>
                  <a:lnTo>
                    <a:pt x="311" y="219"/>
                  </a:lnTo>
                  <a:cubicBezTo>
                    <a:pt x="303" y="219"/>
                    <a:pt x="294" y="231"/>
                    <a:pt x="294" y="244"/>
                  </a:cubicBezTo>
                  <a:lnTo>
                    <a:pt x="294" y="244"/>
                  </a:lnTo>
                  <a:cubicBezTo>
                    <a:pt x="294" y="298"/>
                    <a:pt x="294" y="298"/>
                    <a:pt x="294" y="298"/>
                  </a:cubicBezTo>
                  <a:lnTo>
                    <a:pt x="294" y="298"/>
                  </a:lnTo>
                  <a:cubicBezTo>
                    <a:pt x="257" y="306"/>
                    <a:pt x="224" y="319"/>
                    <a:pt x="191" y="339"/>
                  </a:cubicBezTo>
                  <a:lnTo>
                    <a:pt x="191" y="339"/>
                  </a:lnTo>
                  <a:cubicBezTo>
                    <a:pt x="153" y="302"/>
                    <a:pt x="153" y="302"/>
                    <a:pt x="153" y="302"/>
                  </a:cubicBezTo>
                  <a:lnTo>
                    <a:pt x="153" y="302"/>
                  </a:lnTo>
                  <a:cubicBezTo>
                    <a:pt x="145" y="294"/>
                    <a:pt x="132" y="290"/>
                    <a:pt x="124" y="298"/>
                  </a:cubicBezTo>
                  <a:lnTo>
                    <a:pt x="124" y="298"/>
                  </a:lnTo>
                  <a:cubicBezTo>
                    <a:pt x="74" y="348"/>
                    <a:pt x="74" y="348"/>
                    <a:pt x="74" y="348"/>
                  </a:cubicBezTo>
                  <a:lnTo>
                    <a:pt x="74" y="348"/>
                  </a:lnTo>
                  <a:cubicBezTo>
                    <a:pt x="70" y="352"/>
                    <a:pt x="70" y="368"/>
                    <a:pt x="78" y="377"/>
                  </a:cubicBezTo>
                  <a:lnTo>
                    <a:pt x="78" y="377"/>
                  </a:lnTo>
                  <a:cubicBezTo>
                    <a:pt x="120" y="414"/>
                    <a:pt x="120" y="414"/>
                    <a:pt x="120" y="414"/>
                  </a:cubicBezTo>
                  <a:lnTo>
                    <a:pt x="120" y="414"/>
                  </a:lnTo>
                  <a:cubicBezTo>
                    <a:pt x="99" y="443"/>
                    <a:pt x="83" y="476"/>
                    <a:pt x="78" y="514"/>
                  </a:cubicBezTo>
                  <a:lnTo>
                    <a:pt x="78" y="514"/>
                  </a:lnTo>
                  <a:cubicBezTo>
                    <a:pt x="24" y="514"/>
                    <a:pt x="24" y="514"/>
                    <a:pt x="24" y="514"/>
                  </a:cubicBezTo>
                  <a:lnTo>
                    <a:pt x="24" y="514"/>
                  </a:lnTo>
                  <a:cubicBezTo>
                    <a:pt x="8" y="514"/>
                    <a:pt x="0" y="522"/>
                    <a:pt x="0" y="530"/>
                  </a:cubicBezTo>
                  <a:lnTo>
                    <a:pt x="0" y="530"/>
                  </a:lnTo>
                  <a:cubicBezTo>
                    <a:pt x="0" y="601"/>
                    <a:pt x="0" y="601"/>
                    <a:pt x="0" y="601"/>
                  </a:cubicBezTo>
                  <a:lnTo>
                    <a:pt x="0" y="601"/>
                  </a:lnTo>
                  <a:cubicBezTo>
                    <a:pt x="0" y="609"/>
                    <a:pt x="8" y="618"/>
                    <a:pt x="24" y="618"/>
                  </a:cubicBezTo>
                  <a:lnTo>
                    <a:pt x="24" y="618"/>
                  </a:lnTo>
                  <a:cubicBezTo>
                    <a:pt x="78" y="618"/>
                    <a:pt x="78" y="618"/>
                    <a:pt x="78" y="618"/>
                  </a:cubicBezTo>
                  <a:lnTo>
                    <a:pt x="78" y="618"/>
                  </a:lnTo>
                  <a:cubicBezTo>
                    <a:pt x="83" y="655"/>
                    <a:pt x="99" y="688"/>
                    <a:pt x="120" y="717"/>
                  </a:cubicBezTo>
                  <a:lnTo>
                    <a:pt x="120" y="717"/>
                  </a:lnTo>
                  <a:cubicBezTo>
                    <a:pt x="78" y="759"/>
                    <a:pt x="78" y="759"/>
                    <a:pt x="78" y="759"/>
                  </a:cubicBezTo>
                  <a:lnTo>
                    <a:pt x="78" y="759"/>
                  </a:lnTo>
                  <a:cubicBezTo>
                    <a:pt x="70" y="767"/>
                    <a:pt x="70" y="780"/>
                    <a:pt x="74" y="788"/>
                  </a:cubicBezTo>
                  <a:lnTo>
                    <a:pt x="74" y="788"/>
                  </a:lnTo>
                  <a:cubicBezTo>
                    <a:pt x="124" y="834"/>
                    <a:pt x="124" y="834"/>
                    <a:pt x="124" y="834"/>
                  </a:cubicBezTo>
                  <a:lnTo>
                    <a:pt x="124" y="834"/>
                  </a:lnTo>
                  <a:cubicBezTo>
                    <a:pt x="132" y="842"/>
                    <a:pt x="145" y="842"/>
                    <a:pt x="153" y="829"/>
                  </a:cubicBezTo>
                  <a:lnTo>
                    <a:pt x="153" y="829"/>
                  </a:lnTo>
                  <a:cubicBezTo>
                    <a:pt x="191" y="792"/>
                    <a:pt x="191" y="792"/>
                    <a:pt x="191" y="792"/>
                  </a:cubicBezTo>
                  <a:lnTo>
                    <a:pt x="191" y="792"/>
                  </a:lnTo>
                  <a:cubicBezTo>
                    <a:pt x="224" y="813"/>
                    <a:pt x="257" y="829"/>
                    <a:pt x="294" y="834"/>
                  </a:cubicBezTo>
                  <a:lnTo>
                    <a:pt x="294" y="834"/>
                  </a:lnTo>
                  <a:cubicBezTo>
                    <a:pt x="294" y="888"/>
                    <a:pt x="294" y="888"/>
                    <a:pt x="294" y="888"/>
                  </a:cubicBezTo>
                  <a:lnTo>
                    <a:pt x="294" y="888"/>
                  </a:lnTo>
                  <a:cubicBezTo>
                    <a:pt x="294" y="900"/>
                    <a:pt x="303" y="913"/>
                    <a:pt x="311" y="913"/>
                  </a:cubicBezTo>
                  <a:lnTo>
                    <a:pt x="311" y="913"/>
                  </a:lnTo>
                  <a:cubicBezTo>
                    <a:pt x="382" y="913"/>
                    <a:pt x="382" y="913"/>
                    <a:pt x="382" y="913"/>
                  </a:cubicBezTo>
                  <a:lnTo>
                    <a:pt x="382" y="913"/>
                  </a:lnTo>
                  <a:cubicBezTo>
                    <a:pt x="390" y="913"/>
                    <a:pt x="398" y="900"/>
                    <a:pt x="398" y="888"/>
                  </a:cubicBezTo>
                  <a:lnTo>
                    <a:pt x="398" y="888"/>
                  </a:lnTo>
                  <a:cubicBezTo>
                    <a:pt x="398" y="834"/>
                    <a:pt x="398" y="834"/>
                    <a:pt x="398" y="834"/>
                  </a:cubicBezTo>
                  <a:lnTo>
                    <a:pt x="398" y="834"/>
                  </a:lnTo>
                  <a:cubicBezTo>
                    <a:pt x="436" y="829"/>
                    <a:pt x="469" y="813"/>
                    <a:pt x="498" y="792"/>
                  </a:cubicBezTo>
                  <a:lnTo>
                    <a:pt x="498" y="792"/>
                  </a:lnTo>
                  <a:cubicBezTo>
                    <a:pt x="535" y="829"/>
                    <a:pt x="535" y="829"/>
                    <a:pt x="535" y="829"/>
                  </a:cubicBezTo>
                  <a:lnTo>
                    <a:pt x="535" y="829"/>
                  </a:lnTo>
                  <a:cubicBezTo>
                    <a:pt x="544" y="842"/>
                    <a:pt x="560" y="842"/>
                    <a:pt x="564" y="834"/>
                  </a:cubicBezTo>
                  <a:lnTo>
                    <a:pt x="564" y="834"/>
                  </a:lnTo>
                  <a:cubicBezTo>
                    <a:pt x="614" y="788"/>
                    <a:pt x="614" y="788"/>
                    <a:pt x="614" y="788"/>
                  </a:cubicBezTo>
                  <a:lnTo>
                    <a:pt x="614" y="788"/>
                  </a:lnTo>
                  <a:cubicBezTo>
                    <a:pt x="622" y="780"/>
                    <a:pt x="618" y="767"/>
                    <a:pt x="610" y="759"/>
                  </a:cubicBezTo>
                  <a:lnTo>
                    <a:pt x="610" y="759"/>
                  </a:lnTo>
                  <a:cubicBezTo>
                    <a:pt x="573" y="717"/>
                    <a:pt x="573" y="717"/>
                    <a:pt x="573" y="717"/>
                  </a:cubicBezTo>
                  <a:lnTo>
                    <a:pt x="573" y="717"/>
                  </a:lnTo>
                  <a:cubicBezTo>
                    <a:pt x="593" y="688"/>
                    <a:pt x="606" y="655"/>
                    <a:pt x="614" y="618"/>
                  </a:cubicBezTo>
                  <a:lnTo>
                    <a:pt x="614" y="618"/>
                  </a:lnTo>
                  <a:cubicBezTo>
                    <a:pt x="668" y="618"/>
                    <a:pt x="668" y="618"/>
                    <a:pt x="668" y="618"/>
                  </a:cubicBezTo>
                  <a:lnTo>
                    <a:pt x="668" y="618"/>
                  </a:lnTo>
                  <a:cubicBezTo>
                    <a:pt x="681" y="618"/>
                    <a:pt x="693" y="609"/>
                    <a:pt x="693" y="601"/>
                  </a:cubicBezTo>
                  <a:lnTo>
                    <a:pt x="693" y="601"/>
                  </a:lnTo>
                  <a:cubicBezTo>
                    <a:pt x="693" y="530"/>
                    <a:pt x="693" y="530"/>
                    <a:pt x="693" y="530"/>
                  </a:cubicBezTo>
                  <a:lnTo>
                    <a:pt x="693" y="530"/>
                  </a:lnTo>
                  <a:cubicBezTo>
                    <a:pt x="693" y="522"/>
                    <a:pt x="681" y="514"/>
                    <a:pt x="668" y="514"/>
                  </a:cubicBezTo>
                  <a:moveTo>
                    <a:pt x="344" y="692"/>
                  </a:moveTo>
                  <a:cubicBezTo>
                    <a:pt x="274" y="692"/>
                    <a:pt x="215" y="638"/>
                    <a:pt x="215" y="568"/>
                  </a:cubicBezTo>
                  <a:lnTo>
                    <a:pt x="215" y="568"/>
                  </a:lnTo>
                  <a:cubicBezTo>
                    <a:pt x="215" y="497"/>
                    <a:pt x="274" y="439"/>
                    <a:pt x="344" y="439"/>
                  </a:cubicBezTo>
                  <a:lnTo>
                    <a:pt x="344" y="439"/>
                  </a:lnTo>
                  <a:cubicBezTo>
                    <a:pt x="415" y="439"/>
                    <a:pt x="473" y="497"/>
                    <a:pt x="473" y="568"/>
                  </a:cubicBezTo>
                  <a:lnTo>
                    <a:pt x="473" y="568"/>
                  </a:lnTo>
                  <a:cubicBezTo>
                    <a:pt x="473" y="638"/>
                    <a:pt x="415" y="692"/>
                    <a:pt x="344" y="692"/>
                  </a:cubicBezTo>
                </a:path>
                <a:path w="5383" h="1196">
                  <a:moveTo>
                    <a:pt x="1033" y="211"/>
                  </a:moveTo>
                  <a:cubicBezTo>
                    <a:pt x="996" y="211"/>
                    <a:pt x="996" y="211"/>
                    <a:pt x="996" y="211"/>
                  </a:cubicBezTo>
                  <a:lnTo>
                    <a:pt x="996" y="211"/>
                  </a:lnTo>
                  <a:cubicBezTo>
                    <a:pt x="987" y="182"/>
                    <a:pt x="979" y="157"/>
                    <a:pt x="962" y="137"/>
                  </a:cubicBezTo>
                  <a:lnTo>
                    <a:pt x="962" y="137"/>
                  </a:lnTo>
                  <a:cubicBezTo>
                    <a:pt x="992" y="112"/>
                    <a:pt x="992" y="112"/>
                    <a:pt x="992" y="112"/>
                  </a:cubicBezTo>
                  <a:lnTo>
                    <a:pt x="992" y="112"/>
                  </a:lnTo>
                  <a:cubicBezTo>
                    <a:pt x="1000" y="103"/>
                    <a:pt x="1000" y="95"/>
                    <a:pt x="996" y="91"/>
                  </a:cubicBezTo>
                  <a:lnTo>
                    <a:pt x="996" y="91"/>
                  </a:lnTo>
                  <a:cubicBezTo>
                    <a:pt x="958" y="54"/>
                    <a:pt x="958" y="54"/>
                    <a:pt x="958" y="54"/>
                  </a:cubicBezTo>
                  <a:lnTo>
                    <a:pt x="958" y="54"/>
                  </a:lnTo>
                  <a:cubicBezTo>
                    <a:pt x="954" y="49"/>
                    <a:pt x="946" y="49"/>
                    <a:pt x="937" y="58"/>
                  </a:cubicBezTo>
                  <a:lnTo>
                    <a:pt x="937" y="58"/>
                  </a:lnTo>
                  <a:cubicBezTo>
                    <a:pt x="908" y="83"/>
                    <a:pt x="908" y="83"/>
                    <a:pt x="908" y="83"/>
                  </a:cubicBezTo>
                  <a:lnTo>
                    <a:pt x="908" y="83"/>
                  </a:lnTo>
                  <a:cubicBezTo>
                    <a:pt x="887" y="70"/>
                    <a:pt x="862" y="58"/>
                    <a:pt x="837" y="54"/>
                  </a:cubicBezTo>
                  <a:lnTo>
                    <a:pt x="837" y="54"/>
                  </a:lnTo>
                  <a:cubicBezTo>
                    <a:pt x="837" y="16"/>
                    <a:pt x="837" y="16"/>
                    <a:pt x="837" y="16"/>
                  </a:cubicBezTo>
                  <a:lnTo>
                    <a:pt x="837" y="16"/>
                  </a:lnTo>
                  <a:cubicBezTo>
                    <a:pt x="837" y="4"/>
                    <a:pt x="833" y="0"/>
                    <a:pt x="824" y="0"/>
                  </a:cubicBezTo>
                  <a:lnTo>
                    <a:pt x="824" y="0"/>
                  </a:lnTo>
                  <a:cubicBezTo>
                    <a:pt x="774" y="0"/>
                    <a:pt x="774" y="0"/>
                    <a:pt x="774" y="0"/>
                  </a:cubicBezTo>
                  <a:lnTo>
                    <a:pt x="774" y="0"/>
                  </a:lnTo>
                  <a:cubicBezTo>
                    <a:pt x="766" y="0"/>
                    <a:pt x="761" y="4"/>
                    <a:pt x="761" y="16"/>
                  </a:cubicBezTo>
                  <a:lnTo>
                    <a:pt x="761" y="16"/>
                  </a:lnTo>
                  <a:cubicBezTo>
                    <a:pt x="761" y="54"/>
                    <a:pt x="761" y="54"/>
                    <a:pt x="761" y="54"/>
                  </a:cubicBezTo>
                  <a:lnTo>
                    <a:pt x="761" y="54"/>
                  </a:lnTo>
                  <a:cubicBezTo>
                    <a:pt x="732" y="58"/>
                    <a:pt x="707" y="70"/>
                    <a:pt x="686" y="83"/>
                  </a:cubicBezTo>
                  <a:lnTo>
                    <a:pt x="686" y="83"/>
                  </a:lnTo>
                  <a:cubicBezTo>
                    <a:pt x="661" y="58"/>
                    <a:pt x="661" y="58"/>
                    <a:pt x="661" y="58"/>
                  </a:cubicBezTo>
                  <a:lnTo>
                    <a:pt x="661" y="58"/>
                  </a:lnTo>
                  <a:cubicBezTo>
                    <a:pt x="653" y="49"/>
                    <a:pt x="644" y="49"/>
                    <a:pt x="636" y="54"/>
                  </a:cubicBezTo>
                  <a:lnTo>
                    <a:pt x="636" y="54"/>
                  </a:lnTo>
                  <a:cubicBezTo>
                    <a:pt x="602" y="91"/>
                    <a:pt x="602" y="91"/>
                    <a:pt x="602" y="91"/>
                  </a:cubicBezTo>
                  <a:lnTo>
                    <a:pt x="602" y="91"/>
                  </a:lnTo>
                  <a:cubicBezTo>
                    <a:pt x="598" y="95"/>
                    <a:pt x="598" y="103"/>
                    <a:pt x="607" y="112"/>
                  </a:cubicBezTo>
                  <a:lnTo>
                    <a:pt x="607" y="112"/>
                  </a:lnTo>
                  <a:cubicBezTo>
                    <a:pt x="632" y="137"/>
                    <a:pt x="632" y="137"/>
                    <a:pt x="632" y="137"/>
                  </a:cubicBezTo>
                  <a:lnTo>
                    <a:pt x="632" y="137"/>
                  </a:lnTo>
                  <a:cubicBezTo>
                    <a:pt x="619" y="157"/>
                    <a:pt x="607" y="182"/>
                    <a:pt x="602" y="211"/>
                  </a:cubicBezTo>
                  <a:lnTo>
                    <a:pt x="602" y="211"/>
                  </a:lnTo>
                  <a:cubicBezTo>
                    <a:pt x="565" y="211"/>
                    <a:pt x="565" y="211"/>
                    <a:pt x="565" y="211"/>
                  </a:cubicBezTo>
                  <a:lnTo>
                    <a:pt x="565" y="211"/>
                  </a:lnTo>
                  <a:cubicBezTo>
                    <a:pt x="552" y="211"/>
                    <a:pt x="544" y="216"/>
                    <a:pt x="544" y="224"/>
                  </a:cubicBezTo>
                  <a:lnTo>
                    <a:pt x="544" y="224"/>
                  </a:lnTo>
                  <a:cubicBezTo>
                    <a:pt x="544" y="274"/>
                    <a:pt x="544" y="274"/>
                    <a:pt x="544" y="274"/>
                  </a:cubicBezTo>
                  <a:lnTo>
                    <a:pt x="544" y="274"/>
                  </a:lnTo>
                  <a:cubicBezTo>
                    <a:pt x="544" y="282"/>
                    <a:pt x="552" y="286"/>
                    <a:pt x="565" y="286"/>
                  </a:cubicBezTo>
                  <a:lnTo>
                    <a:pt x="565" y="286"/>
                  </a:lnTo>
                  <a:cubicBezTo>
                    <a:pt x="602" y="286"/>
                    <a:pt x="602" y="286"/>
                    <a:pt x="602" y="286"/>
                  </a:cubicBezTo>
                  <a:lnTo>
                    <a:pt x="602" y="286"/>
                  </a:lnTo>
                  <a:cubicBezTo>
                    <a:pt x="607" y="315"/>
                    <a:pt x="619" y="336"/>
                    <a:pt x="632" y="361"/>
                  </a:cubicBezTo>
                  <a:lnTo>
                    <a:pt x="632" y="361"/>
                  </a:lnTo>
                  <a:cubicBezTo>
                    <a:pt x="607" y="386"/>
                    <a:pt x="607" y="386"/>
                    <a:pt x="607" y="386"/>
                  </a:cubicBezTo>
                  <a:lnTo>
                    <a:pt x="607" y="386"/>
                  </a:lnTo>
                  <a:cubicBezTo>
                    <a:pt x="598" y="394"/>
                    <a:pt x="598" y="403"/>
                    <a:pt x="602" y="407"/>
                  </a:cubicBezTo>
                  <a:lnTo>
                    <a:pt x="602" y="407"/>
                  </a:lnTo>
                  <a:cubicBezTo>
                    <a:pt x="636" y="444"/>
                    <a:pt x="636" y="444"/>
                    <a:pt x="636" y="444"/>
                  </a:cubicBezTo>
                  <a:lnTo>
                    <a:pt x="636" y="444"/>
                  </a:lnTo>
                  <a:cubicBezTo>
                    <a:pt x="644" y="448"/>
                    <a:pt x="653" y="448"/>
                    <a:pt x="661" y="440"/>
                  </a:cubicBezTo>
                  <a:lnTo>
                    <a:pt x="661" y="440"/>
                  </a:lnTo>
                  <a:cubicBezTo>
                    <a:pt x="686" y="415"/>
                    <a:pt x="686" y="415"/>
                    <a:pt x="686" y="415"/>
                  </a:cubicBezTo>
                  <a:lnTo>
                    <a:pt x="686" y="415"/>
                  </a:lnTo>
                  <a:cubicBezTo>
                    <a:pt x="707" y="428"/>
                    <a:pt x="732" y="440"/>
                    <a:pt x="761" y="444"/>
                  </a:cubicBezTo>
                  <a:lnTo>
                    <a:pt x="761" y="444"/>
                  </a:lnTo>
                  <a:cubicBezTo>
                    <a:pt x="761" y="482"/>
                    <a:pt x="761" y="482"/>
                    <a:pt x="761" y="482"/>
                  </a:cubicBezTo>
                  <a:lnTo>
                    <a:pt x="761" y="482"/>
                  </a:lnTo>
                  <a:cubicBezTo>
                    <a:pt x="761" y="490"/>
                    <a:pt x="766" y="498"/>
                    <a:pt x="774" y="498"/>
                  </a:cubicBezTo>
                  <a:lnTo>
                    <a:pt x="774" y="498"/>
                  </a:lnTo>
                  <a:cubicBezTo>
                    <a:pt x="824" y="498"/>
                    <a:pt x="824" y="498"/>
                    <a:pt x="824" y="498"/>
                  </a:cubicBezTo>
                  <a:lnTo>
                    <a:pt x="824" y="498"/>
                  </a:lnTo>
                  <a:cubicBezTo>
                    <a:pt x="833" y="498"/>
                    <a:pt x="837" y="490"/>
                    <a:pt x="837" y="482"/>
                  </a:cubicBezTo>
                  <a:lnTo>
                    <a:pt x="837" y="482"/>
                  </a:lnTo>
                  <a:cubicBezTo>
                    <a:pt x="837" y="444"/>
                    <a:pt x="837" y="444"/>
                    <a:pt x="837" y="444"/>
                  </a:cubicBezTo>
                  <a:lnTo>
                    <a:pt x="837" y="444"/>
                  </a:lnTo>
                  <a:cubicBezTo>
                    <a:pt x="862" y="440"/>
                    <a:pt x="887" y="428"/>
                    <a:pt x="908" y="415"/>
                  </a:cubicBezTo>
                  <a:lnTo>
                    <a:pt x="908" y="415"/>
                  </a:lnTo>
                  <a:cubicBezTo>
                    <a:pt x="937" y="440"/>
                    <a:pt x="937" y="440"/>
                    <a:pt x="937" y="440"/>
                  </a:cubicBezTo>
                  <a:lnTo>
                    <a:pt x="937" y="440"/>
                  </a:lnTo>
                  <a:cubicBezTo>
                    <a:pt x="946" y="448"/>
                    <a:pt x="954" y="448"/>
                    <a:pt x="958" y="444"/>
                  </a:cubicBezTo>
                  <a:lnTo>
                    <a:pt x="958" y="444"/>
                  </a:lnTo>
                  <a:cubicBezTo>
                    <a:pt x="996" y="407"/>
                    <a:pt x="996" y="407"/>
                    <a:pt x="996" y="407"/>
                  </a:cubicBezTo>
                  <a:lnTo>
                    <a:pt x="996" y="407"/>
                  </a:lnTo>
                  <a:cubicBezTo>
                    <a:pt x="1000" y="403"/>
                    <a:pt x="1000" y="394"/>
                    <a:pt x="992" y="386"/>
                  </a:cubicBezTo>
                  <a:lnTo>
                    <a:pt x="992" y="386"/>
                  </a:lnTo>
                  <a:cubicBezTo>
                    <a:pt x="962" y="361"/>
                    <a:pt x="962" y="361"/>
                    <a:pt x="962" y="361"/>
                  </a:cubicBezTo>
                  <a:lnTo>
                    <a:pt x="962" y="361"/>
                  </a:lnTo>
                  <a:cubicBezTo>
                    <a:pt x="979" y="336"/>
                    <a:pt x="987" y="315"/>
                    <a:pt x="996" y="286"/>
                  </a:cubicBezTo>
                  <a:lnTo>
                    <a:pt x="996" y="286"/>
                  </a:lnTo>
                  <a:cubicBezTo>
                    <a:pt x="1033" y="286"/>
                    <a:pt x="1033" y="286"/>
                    <a:pt x="1033" y="286"/>
                  </a:cubicBezTo>
                  <a:lnTo>
                    <a:pt x="1033" y="286"/>
                  </a:lnTo>
                  <a:cubicBezTo>
                    <a:pt x="1042" y="286"/>
                    <a:pt x="1050" y="282"/>
                    <a:pt x="1050" y="274"/>
                  </a:cubicBezTo>
                  <a:lnTo>
                    <a:pt x="1050" y="274"/>
                  </a:lnTo>
                  <a:cubicBezTo>
                    <a:pt x="1050" y="224"/>
                    <a:pt x="1050" y="224"/>
                    <a:pt x="1050" y="224"/>
                  </a:cubicBezTo>
                  <a:lnTo>
                    <a:pt x="1050" y="224"/>
                  </a:lnTo>
                  <a:cubicBezTo>
                    <a:pt x="1050" y="216"/>
                    <a:pt x="1042" y="211"/>
                    <a:pt x="1033" y="211"/>
                  </a:cubicBezTo>
                  <a:moveTo>
                    <a:pt x="799" y="340"/>
                  </a:moveTo>
                  <a:cubicBezTo>
                    <a:pt x="745" y="340"/>
                    <a:pt x="703" y="299"/>
                    <a:pt x="703" y="249"/>
                  </a:cubicBezTo>
                  <a:lnTo>
                    <a:pt x="703" y="249"/>
                  </a:lnTo>
                  <a:cubicBezTo>
                    <a:pt x="703" y="199"/>
                    <a:pt x="745" y="157"/>
                    <a:pt x="799" y="157"/>
                  </a:cubicBezTo>
                  <a:lnTo>
                    <a:pt x="799" y="157"/>
                  </a:lnTo>
                  <a:cubicBezTo>
                    <a:pt x="849" y="157"/>
                    <a:pt x="891" y="199"/>
                    <a:pt x="891" y="249"/>
                  </a:cubicBezTo>
                  <a:lnTo>
                    <a:pt x="891" y="249"/>
                  </a:lnTo>
                  <a:cubicBezTo>
                    <a:pt x="891" y="299"/>
                    <a:pt x="849" y="340"/>
                    <a:pt x="799" y="340"/>
                  </a:cubicBezTo>
                </a:path>
                <a:path w="5383" h="1196">
                  <a:moveTo>
                    <a:pt x="5321" y="416"/>
                  </a:moveTo>
                  <a:cubicBezTo>
                    <a:pt x="5275" y="445"/>
                    <a:pt x="5230" y="445"/>
                    <a:pt x="5213" y="445"/>
                  </a:cubicBezTo>
                  <a:lnTo>
                    <a:pt x="5213" y="445"/>
                  </a:lnTo>
                  <a:cubicBezTo>
                    <a:pt x="5051" y="654"/>
                    <a:pt x="5051" y="654"/>
                    <a:pt x="5051" y="654"/>
                  </a:cubicBezTo>
                  <a:lnTo>
                    <a:pt x="5051" y="654"/>
                  </a:lnTo>
                  <a:cubicBezTo>
                    <a:pt x="5006" y="616"/>
                    <a:pt x="5006" y="616"/>
                    <a:pt x="5006" y="616"/>
                  </a:cubicBezTo>
                  <a:lnTo>
                    <a:pt x="5006" y="616"/>
                  </a:lnTo>
                  <a:cubicBezTo>
                    <a:pt x="5184" y="424"/>
                    <a:pt x="5184" y="424"/>
                    <a:pt x="5184" y="424"/>
                  </a:cubicBezTo>
                  <a:lnTo>
                    <a:pt x="5184" y="424"/>
                  </a:lnTo>
                  <a:cubicBezTo>
                    <a:pt x="5180" y="408"/>
                    <a:pt x="5172" y="362"/>
                    <a:pt x="5192" y="308"/>
                  </a:cubicBezTo>
                  <a:lnTo>
                    <a:pt x="5192" y="308"/>
                  </a:lnTo>
                  <a:cubicBezTo>
                    <a:pt x="5221" y="245"/>
                    <a:pt x="5296" y="229"/>
                    <a:pt x="5296" y="229"/>
                  </a:cubicBezTo>
                  <a:lnTo>
                    <a:pt x="5296" y="229"/>
                  </a:lnTo>
                  <a:cubicBezTo>
                    <a:pt x="5284" y="320"/>
                    <a:pt x="5284" y="320"/>
                    <a:pt x="5284" y="320"/>
                  </a:cubicBezTo>
                  <a:lnTo>
                    <a:pt x="5284" y="320"/>
                  </a:lnTo>
                  <a:cubicBezTo>
                    <a:pt x="5288" y="316"/>
                    <a:pt x="5292" y="316"/>
                    <a:pt x="5296" y="320"/>
                  </a:cubicBezTo>
                  <a:lnTo>
                    <a:pt x="5296" y="320"/>
                  </a:lnTo>
                  <a:cubicBezTo>
                    <a:pt x="5296" y="320"/>
                    <a:pt x="5296" y="324"/>
                    <a:pt x="5296" y="329"/>
                  </a:cubicBezTo>
                  <a:lnTo>
                    <a:pt x="5296" y="329"/>
                  </a:lnTo>
                  <a:cubicBezTo>
                    <a:pt x="5383" y="299"/>
                    <a:pt x="5383" y="299"/>
                    <a:pt x="5383" y="299"/>
                  </a:cubicBezTo>
                  <a:lnTo>
                    <a:pt x="5383" y="299"/>
                  </a:lnTo>
                  <a:cubicBezTo>
                    <a:pt x="5383" y="299"/>
                    <a:pt x="5379" y="379"/>
                    <a:pt x="5321" y="416"/>
                  </a:cubicBezTo>
                </a:path>
                <a:path w="5383" h="1196">
                  <a:moveTo>
                    <a:pt x="4793" y="520"/>
                  </a:moveTo>
                  <a:cubicBezTo>
                    <a:pt x="4868" y="520"/>
                    <a:pt x="4939" y="545"/>
                    <a:pt x="5001" y="587"/>
                  </a:cubicBezTo>
                  <a:lnTo>
                    <a:pt x="5001" y="587"/>
                  </a:lnTo>
                  <a:cubicBezTo>
                    <a:pt x="4918" y="686"/>
                    <a:pt x="4918" y="686"/>
                    <a:pt x="4918" y="686"/>
                  </a:cubicBezTo>
                  <a:lnTo>
                    <a:pt x="4918" y="686"/>
                  </a:lnTo>
                  <a:cubicBezTo>
                    <a:pt x="4889" y="669"/>
                    <a:pt x="4856" y="661"/>
                    <a:pt x="4822" y="661"/>
                  </a:cubicBezTo>
                  <a:lnTo>
                    <a:pt x="4822" y="661"/>
                  </a:lnTo>
                  <a:cubicBezTo>
                    <a:pt x="4719" y="661"/>
                    <a:pt x="4644" y="744"/>
                    <a:pt x="4656" y="852"/>
                  </a:cubicBezTo>
                  <a:lnTo>
                    <a:pt x="4656" y="852"/>
                  </a:lnTo>
                  <a:cubicBezTo>
                    <a:pt x="4669" y="956"/>
                    <a:pt x="4764" y="1039"/>
                    <a:pt x="4872" y="1039"/>
                  </a:cubicBezTo>
                  <a:lnTo>
                    <a:pt x="4872" y="1039"/>
                  </a:lnTo>
                  <a:cubicBezTo>
                    <a:pt x="4976" y="1039"/>
                    <a:pt x="5047" y="956"/>
                    <a:pt x="5034" y="852"/>
                  </a:cubicBezTo>
                  <a:lnTo>
                    <a:pt x="5034" y="852"/>
                  </a:lnTo>
                  <a:cubicBezTo>
                    <a:pt x="5030" y="815"/>
                    <a:pt x="5014" y="781"/>
                    <a:pt x="4993" y="752"/>
                  </a:cubicBezTo>
                  <a:lnTo>
                    <a:pt x="4993" y="752"/>
                  </a:lnTo>
                  <a:cubicBezTo>
                    <a:pt x="5076" y="653"/>
                    <a:pt x="5076" y="653"/>
                    <a:pt x="5076" y="653"/>
                  </a:cubicBezTo>
                  <a:lnTo>
                    <a:pt x="5076" y="653"/>
                  </a:lnTo>
                  <a:cubicBezTo>
                    <a:pt x="5130" y="711"/>
                    <a:pt x="5163" y="781"/>
                    <a:pt x="5176" y="860"/>
                  </a:cubicBezTo>
                  <a:lnTo>
                    <a:pt x="5176" y="860"/>
                  </a:lnTo>
                  <a:cubicBezTo>
                    <a:pt x="5200" y="1047"/>
                    <a:pt x="5068" y="1196"/>
                    <a:pt x="4881" y="1196"/>
                  </a:cubicBezTo>
                  <a:lnTo>
                    <a:pt x="4881" y="1196"/>
                  </a:lnTo>
                  <a:cubicBezTo>
                    <a:pt x="4694" y="1196"/>
                    <a:pt x="4523" y="1047"/>
                    <a:pt x="4498" y="860"/>
                  </a:cubicBezTo>
                  <a:lnTo>
                    <a:pt x="4498" y="860"/>
                  </a:lnTo>
                  <a:cubicBezTo>
                    <a:pt x="4473" y="674"/>
                    <a:pt x="4602" y="520"/>
                    <a:pt x="4793" y="520"/>
                  </a:cubicBezTo>
                </a:path>
                <a:path w="5383" h="1196">
                  <a:moveTo>
                    <a:pt x="4867" y="989"/>
                  </a:moveTo>
                  <a:cubicBezTo>
                    <a:pt x="4789" y="989"/>
                    <a:pt x="4714" y="927"/>
                    <a:pt x="4706" y="848"/>
                  </a:cubicBezTo>
                  <a:lnTo>
                    <a:pt x="4706" y="848"/>
                  </a:lnTo>
                  <a:cubicBezTo>
                    <a:pt x="4693" y="769"/>
                    <a:pt x="4751" y="703"/>
                    <a:pt x="4830" y="703"/>
                  </a:cubicBezTo>
                  <a:lnTo>
                    <a:pt x="4830" y="703"/>
                  </a:lnTo>
                  <a:cubicBezTo>
                    <a:pt x="4851" y="703"/>
                    <a:pt x="4876" y="711"/>
                    <a:pt x="4897" y="719"/>
                  </a:cubicBezTo>
                  <a:lnTo>
                    <a:pt x="4897" y="719"/>
                  </a:lnTo>
                  <a:cubicBezTo>
                    <a:pt x="4892" y="728"/>
                    <a:pt x="4892" y="740"/>
                    <a:pt x="4897" y="748"/>
                  </a:cubicBezTo>
                  <a:lnTo>
                    <a:pt x="4897" y="748"/>
                  </a:lnTo>
                  <a:cubicBezTo>
                    <a:pt x="4843" y="827"/>
                    <a:pt x="4843" y="827"/>
                    <a:pt x="4843" y="827"/>
                  </a:cubicBezTo>
                  <a:lnTo>
                    <a:pt x="4843" y="827"/>
                  </a:lnTo>
                  <a:cubicBezTo>
                    <a:pt x="4867" y="848"/>
                    <a:pt x="4867" y="848"/>
                    <a:pt x="4867" y="848"/>
                  </a:cubicBezTo>
                  <a:lnTo>
                    <a:pt x="4867" y="848"/>
                  </a:lnTo>
                  <a:cubicBezTo>
                    <a:pt x="4938" y="786"/>
                    <a:pt x="4938" y="786"/>
                    <a:pt x="4938" y="786"/>
                  </a:cubicBezTo>
                  <a:lnTo>
                    <a:pt x="4938" y="786"/>
                  </a:lnTo>
                  <a:cubicBezTo>
                    <a:pt x="4938" y="786"/>
                    <a:pt x="4942" y="786"/>
                    <a:pt x="4942" y="786"/>
                  </a:cubicBezTo>
                  <a:lnTo>
                    <a:pt x="4942" y="786"/>
                  </a:lnTo>
                  <a:cubicBezTo>
                    <a:pt x="4951" y="786"/>
                    <a:pt x="4959" y="782"/>
                    <a:pt x="4967" y="777"/>
                  </a:cubicBezTo>
                  <a:lnTo>
                    <a:pt x="4967" y="777"/>
                  </a:lnTo>
                  <a:cubicBezTo>
                    <a:pt x="4980" y="798"/>
                    <a:pt x="4988" y="823"/>
                    <a:pt x="4992" y="848"/>
                  </a:cubicBezTo>
                  <a:lnTo>
                    <a:pt x="4992" y="848"/>
                  </a:lnTo>
                  <a:cubicBezTo>
                    <a:pt x="5000" y="927"/>
                    <a:pt x="4946" y="989"/>
                    <a:pt x="4867" y="989"/>
                  </a:cubicBezTo>
                </a:path>
                <a:path w="5383" h="1196">
                  <a:moveTo>
                    <a:pt x="4917" y="753"/>
                  </a:moveTo>
                  <a:cubicBezTo>
                    <a:pt x="4909" y="740"/>
                    <a:pt x="4913" y="728"/>
                    <a:pt x="4922" y="715"/>
                  </a:cubicBezTo>
                  <a:lnTo>
                    <a:pt x="4922" y="715"/>
                  </a:lnTo>
                  <a:cubicBezTo>
                    <a:pt x="4997" y="624"/>
                    <a:pt x="4997" y="624"/>
                    <a:pt x="4997" y="624"/>
                  </a:cubicBezTo>
                  <a:lnTo>
                    <a:pt x="4997" y="624"/>
                  </a:lnTo>
                  <a:cubicBezTo>
                    <a:pt x="5042" y="661"/>
                    <a:pt x="5042" y="661"/>
                    <a:pt x="5042" y="661"/>
                  </a:cubicBezTo>
                  <a:lnTo>
                    <a:pt x="5042" y="661"/>
                  </a:lnTo>
                  <a:cubicBezTo>
                    <a:pt x="4963" y="757"/>
                    <a:pt x="4963" y="757"/>
                    <a:pt x="4963" y="757"/>
                  </a:cubicBezTo>
                  <a:lnTo>
                    <a:pt x="4963" y="757"/>
                  </a:lnTo>
                  <a:cubicBezTo>
                    <a:pt x="4955" y="765"/>
                    <a:pt x="4942" y="769"/>
                    <a:pt x="4934" y="765"/>
                  </a:cubicBezTo>
                  <a:lnTo>
                    <a:pt x="4934" y="765"/>
                  </a:lnTo>
                  <a:cubicBezTo>
                    <a:pt x="4867" y="827"/>
                    <a:pt x="4867" y="827"/>
                    <a:pt x="4867" y="827"/>
                  </a:cubicBezTo>
                  <a:lnTo>
                    <a:pt x="4867" y="827"/>
                  </a:lnTo>
                  <a:cubicBezTo>
                    <a:pt x="4863" y="823"/>
                    <a:pt x="4863" y="823"/>
                    <a:pt x="4863" y="823"/>
                  </a:cubicBezTo>
                  <a:lnTo>
                    <a:pt x="4863" y="823"/>
                  </a:lnTo>
                  <a:lnTo>
                    <a:pt x="4917" y="753"/>
                  </a:lnTo>
                  <a:close/>
                </a:path>
              </a:pathLst>
            </a:custGeom>
            <a:solidFill>
              <a:srgbClr val="90DA3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path"/>
            <p:cNvSpPr/>
            <p:nvPr/>
          </p:nvSpPr>
          <p:spPr>
            <a:xfrm>
              <a:off x="1913668" y="727593"/>
              <a:ext cx="560791" cy="705110"/>
            </a:xfrm>
            <a:custGeom>
              <a:rect l="0" t="0" r="0" b="0"/>
              <a:pathLst>
                <a:path w="883" h="1110">
                  <a:moveTo>
                    <a:pt x="616" y="117"/>
                  </a:moveTo>
                  <a:lnTo>
                    <a:pt x="717" y="0"/>
                  </a:lnTo>
                  <a:lnTo>
                    <a:pt x="883" y="175"/>
                  </a:lnTo>
                  <a:lnTo>
                    <a:pt x="781" y="289"/>
                  </a:lnTo>
                  <a:lnTo>
                    <a:pt x="616" y="117"/>
                  </a:lnTo>
                  <a:close/>
                </a:path>
                <a:path w="883" h="1110">
                  <a:moveTo>
                    <a:pt x="621" y="150"/>
                  </a:moveTo>
                  <a:cubicBezTo>
                    <a:pt x="586" y="194"/>
                    <a:pt x="586" y="194"/>
                    <a:pt x="586" y="194"/>
                  </a:cubicBezTo>
                  <a:lnTo>
                    <a:pt x="586" y="194"/>
                  </a:lnTo>
                  <a:cubicBezTo>
                    <a:pt x="377" y="297"/>
                    <a:pt x="377" y="297"/>
                    <a:pt x="377" y="297"/>
                  </a:cubicBezTo>
                  <a:lnTo>
                    <a:pt x="377" y="297"/>
                  </a:lnTo>
                  <a:cubicBezTo>
                    <a:pt x="372" y="297"/>
                    <a:pt x="342" y="312"/>
                    <a:pt x="332" y="332"/>
                  </a:cubicBezTo>
                  <a:lnTo>
                    <a:pt x="332" y="332"/>
                  </a:lnTo>
                  <a:cubicBezTo>
                    <a:pt x="323" y="346"/>
                    <a:pt x="283" y="479"/>
                    <a:pt x="278" y="493"/>
                  </a:cubicBezTo>
                  <a:lnTo>
                    <a:pt x="278" y="493"/>
                  </a:lnTo>
                  <a:cubicBezTo>
                    <a:pt x="273" y="498"/>
                    <a:pt x="273" y="518"/>
                    <a:pt x="273" y="528"/>
                  </a:cubicBezTo>
                  <a:lnTo>
                    <a:pt x="273" y="528"/>
                  </a:lnTo>
                  <a:cubicBezTo>
                    <a:pt x="273" y="532"/>
                    <a:pt x="283" y="606"/>
                    <a:pt x="288" y="650"/>
                  </a:cubicBezTo>
                  <a:lnTo>
                    <a:pt x="288" y="650"/>
                  </a:lnTo>
                  <a:cubicBezTo>
                    <a:pt x="288" y="655"/>
                    <a:pt x="288" y="655"/>
                    <a:pt x="288" y="655"/>
                  </a:cubicBezTo>
                  <a:lnTo>
                    <a:pt x="288" y="655"/>
                  </a:lnTo>
                  <a:cubicBezTo>
                    <a:pt x="288" y="655"/>
                    <a:pt x="288" y="655"/>
                    <a:pt x="288" y="655"/>
                  </a:cubicBezTo>
                  <a:lnTo>
                    <a:pt x="288" y="655"/>
                  </a:lnTo>
                  <a:cubicBezTo>
                    <a:pt x="288" y="655"/>
                    <a:pt x="288" y="660"/>
                    <a:pt x="293" y="665"/>
                  </a:cubicBezTo>
                  <a:lnTo>
                    <a:pt x="293" y="665"/>
                  </a:lnTo>
                  <a:cubicBezTo>
                    <a:pt x="293" y="547"/>
                    <a:pt x="293" y="547"/>
                    <a:pt x="293" y="547"/>
                  </a:cubicBezTo>
                  <a:lnTo>
                    <a:pt x="293" y="547"/>
                  </a:lnTo>
                  <a:cubicBezTo>
                    <a:pt x="372" y="547"/>
                    <a:pt x="372" y="547"/>
                    <a:pt x="372" y="547"/>
                  </a:cubicBezTo>
                  <a:lnTo>
                    <a:pt x="372" y="547"/>
                  </a:lnTo>
                  <a:cubicBezTo>
                    <a:pt x="372" y="518"/>
                    <a:pt x="372" y="518"/>
                    <a:pt x="372" y="518"/>
                  </a:cubicBezTo>
                  <a:lnTo>
                    <a:pt x="372" y="518"/>
                  </a:lnTo>
                  <a:cubicBezTo>
                    <a:pt x="422" y="434"/>
                    <a:pt x="422" y="434"/>
                    <a:pt x="422" y="434"/>
                  </a:cubicBezTo>
                  <a:lnTo>
                    <a:pt x="422" y="434"/>
                  </a:lnTo>
                  <a:cubicBezTo>
                    <a:pt x="432" y="439"/>
                    <a:pt x="457" y="449"/>
                    <a:pt x="472" y="454"/>
                  </a:cubicBezTo>
                  <a:lnTo>
                    <a:pt x="472" y="454"/>
                  </a:lnTo>
                  <a:cubicBezTo>
                    <a:pt x="467" y="464"/>
                    <a:pt x="457" y="483"/>
                    <a:pt x="457" y="488"/>
                  </a:cubicBezTo>
                  <a:lnTo>
                    <a:pt x="457" y="488"/>
                  </a:lnTo>
                  <a:cubicBezTo>
                    <a:pt x="452" y="498"/>
                    <a:pt x="422" y="532"/>
                    <a:pt x="407" y="557"/>
                  </a:cubicBezTo>
                  <a:lnTo>
                    <a:pt x="407" y="557"/>
                  </a:lnTo>
                  <a:cubicBezTo>
                    <a:pt x="397" y="567"/>
                    <a:pt x="392" y="591"/>
                    <a:pt x="412" y="606"/>
                  </a:cubicBezTo>
                  <a:lnTo>
                    <a:pt x="412" y="606"/>
                  </a:lnTo>
                  <a:cubicBezTo>
                    <a:pt x="417" y="611"/>
                    <a:pt x="427" y="616"/>
                    <a:pt x="437" y="616"/>
                  </a:cubicBezTo>
                  <a:lnTo>
                    <a:pt x="437" y="616"/>
                  </a:lnTo>
                  <a:cubicBezTo>
                    <a:pt x="457" y="616"/>
                    <a:pt x="476" y="601"/>
                    <a:pt x="476" y="601"/>
                  </a:cubicBezTo>
                  <a:lnTo>
                    <a:pt x="476" y="601"/>
                  </a:lnTo>
                  <a:cubicBezTo>
                    <a:pt x="476" y="601"/>
                    <a:pt x="476" y="601"/>
                    <a:pt x="476" y="601"/>
                  </a:cubicBezTo>
                  <a:lnTo>
                    <a:pt x="476" y="601"/>
                  </a:lnTo>
                  <a:cubicBezTo>
                    <a:pt x="476" y="601"/>
                    <a:pt x="476" y="601"/>
                    <a:pt x="476" y="601"/>
                  </a:cubicBezTo>
                  <a:lnTo>
                    <a:pt x="476" y="601"/>
                  </a:lnTo>
                  <a:cubicBezTo>
                    <a:pt x="476" y="596"/>
                    <a:pt x="551" y="513"/>
                    <a:pt x="586" y="498"/>
                  </a:cubicBezTo>
                  <a:lnTo>
                    <a:pt x="586" y="498"/>
                  </a:lnTo>
                  <a:cubicBezTo>
                    <a:pt x="616" y="483"/>
                    <a:pt x="705" y="415"/>
                    <a:pt x="705" y="327"/>
                  </a:cubicBezTo>
                  <a:lnTo>
                    <a:pt x="705" y="327"/>
                  </a:lnTo>
                  <a:cubicBezTo>
                    <a:pt x="740" y="278"/>
                    <a:pt x="740" y="278"/>
                    <a:pt x="740" y="278"/>
                  </a:cubicBezTo>
                  <a:lnTo>
                    <a:pt x="740" y="278"/>
                  </a:lnTo>
                  <a:lnTo>
                    <a:pt x="621" y="150"/>
                  </a:lnTo>
                  <a:close/>
                </a:path>
                <a:path w="883" h="1110">
                  <a:moveTo>
                    <a:pt x="616" y="804"/>
                  </a:moveTo>
                  <a:cubicBezTo>
                    <a:pt x="616" y="1075"/>
                    <a:pt x="616" y="1075"/>
                    <a:pt x="616" y="1075"/>
                  </a:cubicBezTo>
                  <a:lnTo>
                    <a:pt x="616" y="1075"/>
                  </a:lnTo>
                  <a:cubicBezTo>
                    <a:pt x="581" y="1075"/>
                    <a:pt x="581" y="1075"/>
                    <a:pt x="581" y="1075"/>
                  </a:cubicBezTo>
                  <a:lnTo>
                    <a:pt x="581" y="1075"/>
                  </a:lnTo>
                  <a:cubicBezTo>
                    <a:pt x="581" y="705"/>
                    <a:pt x="581" y="705"/>
                    <a:pt x="581" y="705"/>
                  </a:cubicBezTo>
                  <a:lnTo>
                    <a:pt x="581" y="705"/>
                  </a:lnTo>
                  <a:cubicBezTo>
                    <a:pt x="462" y="705"/>
                    <a:pt x="462" y="705"/>
                    <a:pt x="462" y="705"/>
                  </a:cubicBezTo>
                  <a:lnTo>
                    <a:pt x="462" y="705"/>
                  </a:lnTo>
                  <a:cubicBezTo>
                    <a:pt x="462" y="1075"/>
                    <a:pt x="462" y="1075"/>
                    <a:pt x="462" y="1075"/>
                  </a:cubicBezTo>
                  <a:lnTo>
                    <a:pt x="462" y="1075"/>
                  </a:lnTo>
                  <a:cubicBezTo>
                    <a:pt x="427" y="1075"/>
                    <a:pt x="427" y="1075"/>
                    <a:pt x="427" y="1075"/>
                  </a:cubicBezTo>
                  <a:lnTo>
                    <a:pt x="427" y="1075"/>
                  </a:lnTo>
                  <a:cubicBezTo>
                    <a:pt x="427" y="631"/>
                    <a:pt x="427" y="631"/>
                    <a:pt x="427" y="631"/>
                  </a:cubicBezTo>
                  <a:lnTo>
                    <a:pt x="427" y="631"/>
                  </a:lnTo>
                  <a:cubicBezTo>
                    <a:pt x="412" y="626"/>
                    <a:pt x="402" y="621"/>
                    <a:pt x="397" y="611"/>
                  </a:cubicBezTo>
                  <a:lnTo>
                    <a:pt x="397" y="611"/>
                  </a:lnTo>
                  <a:cubicBezTo>
                    <a:pt x="382" y="596"/>
                    <a:pt x="382" y="576"/>
                    <a:pt x="387" y="562"/>
                  </a:cubicBezTo>
                  <a:lnTo>
                    <a:pt x="387" y="562"/>
                  </a:lnTo>
                  <a:cubicBezTo>
                    <a:pt x="308" y="562"/>
                    <a:pt x="308" y="562"/>
                    <a:pt x="308" y="562"/>
                  </a:cubicBezTo>
                  <a:lnTo>
                    <a:pt x="308" y="562"/>
                  </a:lnTo>
                  <a:cubicBezTo>
                    <a:pt x="308" y="1075"/>
                    <a:pt x="308" y="1075"/>
                    <a:pt x="308" y="1075"/>
                  </a:cubicBezTo>
                  <a:lnTo>
                    <a:pt x="308" y="1075"/>
                  </a:lnTo>
                  <a:cubicBezTo>
                    <a:pt x="273" y="1075"/>
                    <a:pt x="273" y="1075"/>
                    <a:pt x="273" y="1075"/>
                  </a:cubicBezTo>
                  <a:lnTo>
                    <a:pt x="273" y="1075"/>
                  </a:lnTo>
                  <a:cubicBezTo>
                    <a:pt x="273" y="739"/>
                    <a:pt x="273" y="739"/>
                    <a:pt x="273" y="739"/>
                  </a:cubicBezTo>
                  <a:lnTo>
                    <a:pt x="273" y="739"/>
                  </a:lnTo>
                  <a:cubicBezTo>
                    <a:pt x="154" y="739"/>
                    <a:pt x="154" y="739"/>
                    <a:pt x="154" y="739"/>
                  </a:cubicBezTo>
                  <a:lnTo>
                    <a:pt x="154" y="739"/>
                  </a:lnTo>
                  <a:cubicBezTo>
                    <a:pt x="154" y="1075"/>
                    <a:pt x="154" y="1075"/>
                    <a:pt x="154" y="1075"/>
                  </a:cubicBezTo>
                  <a:lnTo>
                    <a:pt x="154" y="1075"/>
                  </a:lnTo>
                  <a:cubicBezTo>
                    <a:pt x="119" y="1075"/>
                    <a:pt x="119" y="1075"/>
                    <a:pt x="119" y="1075"/>
                  </a:cubicBezTo>
                  <a:lnTo>
                    <a:pt x="119" y="1075"/>
                  </a:lnTo>
                  <a:cubicBezTo>
                    <a:pt x="119" y="888"/>
                    <a:pt x="119" y="888"/>
                    <a:pt x="119" y="888"/>
                  </a:cubicBezTo>
                  <a:lnTo>
                    <a:pt x="119" y="888"/>
                  </a:lnTo>
                  <a:cubicBezTo>
                    <a:pt x="0" y="888"/>
                    <a:pt x="0" y="888"/>
                    <a:pt x="0" y="888"/>
                  </a:cubicBezTo>
                  <a:lnTo>
                    <a:pt x="0" y="888"/>
                  </a:lnTo>
                  <a:cubicBezTo>
                    <a:pt x="0" y="1075"/>
                    <a:pt x="0" y="1075"/>
                    <a:pt x="0" y="1075"/>
                  </a:cubicBezTo>
                  <a:lnTo>
                    <a:pt x="0" y="1075"/>
                  </a:lnTo>
                  <a:cubicBezTo>
                    <a:pt x="0" y="1110"/>
                    <a:pt x="0" y="1110"/>
                    <a:pt x="0" y="1110"/>
                  </a:cubicBezTo>
                  <a:lnTo>
                    <a:pt x="0" y="1110"/>
                  </a:lnTo>
                  <a:cubicBezTo>
                    <a:pt x="735" y="1110"/>
                    <a:pt x="735" y="1110"/>
                    <a:pt x="735" y="1110"/>
                  </a:cubicBezTo>
                  <a:lnTo>
                    <a:pt x="735" y="1110"/>
                  </a:lnTo>
                  <a:cubicBezTo>
                    <a:pt x="735" y="1075"/>
                    <a:pt x="735" y="1075"/>
                    <a:pt x="735" y="1075"/>
                  </a:cubicBezTo>
                  <a:lnTo>
                    <a:pt x="735" y="1075"/>
                  </a:lnTo>
                  <a:cubicBezTo>
                    <a:pt x="735" y="804"/>
                    <a:pt x="735" y="804"/>
                    <a:pt x="735" y="804"/>
                  </a:cubicBezTo>
                  <a:lnTo>
                    <a:pt x="735" y="804"/>
                  </a:lnTo>
                  <a:lnTo>
                    <a:pt x="616" y="804"/>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7" name="textbox 27"/>
          <p:cNvSpPr/>
          <p:nvPr/>
        </p:nvSpPr>
        <p:spPr>
          <a:xfrm>
            <a:off x="7865319" y="1527228"/>
            <a:ext cx="3277234" cy="4256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964"/>
              </a:lnSpc>
            </a:pPr>
            <a:endParaRPr lang="Arial" altLang="Arial" sz="100"/>
          </a:p>
          <a:p>
            <a:pPr marL="13795" algn="l" rtl="0" eaLnBrk="0">
              <a:lnSpc>
                <a:spcPct val="92000"/>
              </a:lnSpc>
            </a:pPr>
            <a:r>
              <a:rPr sz="1700" spc="20">
                <a:ln w="3175" cap="flat" cmpd="sng">
                  <a:solidFill>
                    <a:srgbClr val="000000">
                      <a:alpha val="100000"/>
                    </a:srgbClr>
                  </a:solidFill>
                  <a:miter lim="0"/>
                </a:ln>
                <a:solidFill>
                  <a:srgbClr val="45AE37">
                    <a:alpha val="100000"/>
                  </a:srgbClr>
                </a:solidFill>
                <a:latin typeface="Microsoft YaHei"/>
                <a:ea typeface="Microsoft YaHei"/>
                <a:cs typeface="Microsoft YaHei"/>
              </a:rPr>
              <a:t>定</a:t>
            </a:r>
            <a:r>
              <a:rPr sz="1700" spc="0">
                <a:ln w="3175" cap="flat" cmpd="sng">
                  <a:solidFill>
                    <a:srgbClr val="000000">
                      <a:alpha val="100000"/>
                    </a:srgbClr>
                  </a:solidFill>
                  <a:miter lim="0"/>
                </a:ln>
                <a:solidFill>
                  <a:srgbClr val="45AE37">
                    <a:alpha val="100000"/>
                  </a:srgbClr>
                </a:solidFill>
                <a:latin typeface="Microsoft YaHei"/>
                <a:ea typeface="Microsoft YaHei"/>
                <a:cs typeface="Microsoft YaHei"/>
              </a:rPr>
              <a:t>义</a:t>
            </a:r>
            <a:endParaRPr lang="Microsoft YaHei" altLang="Microsoft YaHei" sz="1700"/>
          </a:p>
          <a:p>
            <a:pPr marL="66113" indent="-571" algn="l" rtl="0" eaLnBrk="0">
              <a:lnSpc>
                <a:spcPct val="186000"/>
              </a:lnSpc>
              <a:spcBef>
                <a:spcPts val="634"/>
              </a:spcBef>
            </a:pPr>
            <a:r>
              <a:rPr sz="1500" spc="-10">
                <a:solidFill>
                  <a:srgbClr val="FFFFFF">
                    <a:alpha val="100000"/>
                  </a:srgbClr>
                </a:solidFill>
                <a:latin typeface="Microsoft YaHei"/>
                <a:ea typeface="Microsoft YaHei"/>
                <a:cs typeface="Microsoft YaHei"/>
              </a:rPr>
              <a:t>智能</a:t>
            </a:r>
            <a:r>
              <a:rPr sz="1500" spc="0">
                <a:solidFill>
                  <a:srgbClr val="FFFFFF">
                    <a:alpha val="100000"/>
                  </a:srgbClr>
                </a:solidFill>
                <a:latin typeface="Microsoft YaHei"/>
                <a:ea typeface="Microsoft YaHei"/>
                <a:cs typeface="Microsoft YaHei"/>
              </a:rPr>
              <a:t>美容仪器是指利用先进的科技手   </a:t>
            </a:r>
            <a:r>
              <a:rPr sz="1500" spc="-10">
                <a:solidFill>
                  <a:srgbClr val="FFFFFF">
                    <a:alpha val="100000"/>
                  </a:srgbClr>
                </a:solidFill>
                <a:latin typeface="Microsoft YaHei"/>
                <a:ea typeface="Microsoft YaHei"/>
                <a:cs typeface="Microsoft YaHei"/>
              </a:rPr>
              <a:t>段，</a:t>
            </a:r>
            <a:r>
              <a:rPr sz="1500" spc="0">
                <a:solidFill>
                  <a:srgbClr val="FFFFFF">
                    <a:alpha val="100000"/>
                  </a:srgbClr>
                </a:solidFill>
                <a:latin typeface="Microsoft YaHei"/>
                <a:ea typeface="Microsoft YaHei"/>
                <a:cs typeface="Microsoft YaHei"/>
              </a:rPr>
              <a:t>结合美容护肤理论，通过特定的   </a:t>
            </a:r>
            <a:r>
              <a:rPr sz="1500" spc="-70">
                <a:solidFill>
                  <a:srgbClr val="FFFFFF">
                    <a:alpha val="100000"/>
                  </a:srgbClr>
                </a:solidFill>
                <a:latin typeface="Microsoft YaHei"/>
                <a:ea typeface="Microsoft YaHei"/>
                <a:cs typeface="Microsoft YaHei"/>
              </a:rPr>
              <a:t>功能和设计，帮助用户改善肌肤状</a:t>
            </a:r>
            <a:r>
              <a:rPr sz="1500" spc="-20">
                <a:solidFill>
                  <a:srgbClr val="FFFFFF">
                    <a:alpha val="100000"/>
                  </a:srgbClr>
                </a:solidFill>
                <a:latin typeface="Microsoft YaHei"/>
                <a:ea typeface="Microsoft YaHei"/>
                <a:cs typeface="Microsoft YaHei"/>
              </a:rPr>
              <a:t>况</a:t>
            </a:r>
            <a:r>
              <a:rPr sz="1500" spc="0">
                <a:solidFill>
                  <a:srgbClr val="FFFFFF">
                    <a:alpha val="100000"/>
                  </a:srgbClr>
                </a:solidFill>
                <a:latin typeface="Microsoft YaHei"/>
                <a:ea typeface="Microsoft YaHei"/>
                <a:cs typeface="Microsoft YaHei"/>
              </a:rPr>
              <a:t>、  </a:t>
            </a:r>
            <a:r>
              <a:rPr sz="1500" spc="-30">
                <a:solidFill>
                  <a:srgbClr val="FFFFFF">
                    <a:alpha val="100000"/>
                  </a:srgbClr>
                </a:solidFill>
                <a:latin typeface="Microsoft YaHei"/>
                <a:ea typeface="Microsoft YaHei"/>
                <a:cs typeface="Microsoft YaHei"/>
              </a:rPr>
              <a:t>提升肌肤美感的电子</a:t>
            </a:r>
            <a:r>
              <a:rPr sz="1500" spc="-20">
                <a:solidFill>
                  <a:srgbClr val="FFFFFF">
                    <a:alpha val="100000"/>
                  </a:srgbClr>
                </a:solidFill>
                <a:latin typeface="Microsoft YaHei"/>
                <a:ea typeface="Microsoft YaHei"/>
                <a:cs typeface="Microsoft YaHei"/>
              </a:rPr>
              <a:t>设</a:t>
            </a:r>
            <a:r>
              <a:rPr sz="1500" spc="0">
                <a:solidFill>
                  <a:srgbClr val="FFFFFF">
                    <a:alpha val="100000"/>
                  </a:srgbClr>
                </a:solidFill>
                <a:latin typeface="Microsoft YaHei"/>
                <a:ea typeface="Microsoft YaHei"/>
                <a:cs typeface="Microsoft YaHei"/>
              </a:rPr>
              <a:t>备。</a:t>
            </a:r>
            <a:endParaRPr lang="Microsoft YaHei" altLang="Microsoft YaHei" sz="1500"/>
          </a:p>
          <a:p>
            <a:pPr algn="l" rtl="0" eaLnBrk="0">
              <a:lnSpc>
                <a:spcPct val="112000"/>
              </a:lnSpc>
            </a:pPr>
            <a:endParaRPr lang="Arial" altLang="Arial" sz="1000"/>
          </a:p>
          <a:p>
            <a:pPr algn="l" rtl="0" eaLnBrk="0">
              <a:lnSpc>
                <a:spcPct val="113000"/>
              </a:lnSpc>
            </a:pPr>
            <a:endParaRPr lang="Arial" altLang="Arial" sz="1000"/>
          </a:p>
          <a:p>
            <a:pPr marL="12700" algn="l" rtl="0" eaLnBrk="0">
              <a:lnSpc>
                <a:spcPct val="91000"/>
              </a:lnSpc>
              <a:spcBef>
                <a:spcPts val="519"/>
              </a:spcBef>
            </a:pPr>
            <a:r>
              <a:rPr sz="1700" spc="20">
                <a:ln w="3175" cap="flat" cmpd="sng">
                  <a:solidFill>
                    <a:srgbClr val="000000">
                      <a:alpha val="100000"/>
                    </a:srgbClr>
                  </a:solidFill>
                  <a:miter lim="0"/>
                </a:ln>
                <a:solidFill>
                  <a:srgbClr val="45AE37">
                    <a:alpha val="100000"/>
                  </a:srgbClr>
                </a:solidFill>
                <a:latin typeface="Microsoft YaHei"/>
                <a:ea typeface="Microsoft YaHei"/>
                <a:cs typeface="Microsoft YaHei"/>
              </a:rPr>
              <a:t>分</a:t>
            </a:r>
            <a:r>
              <a:rPr sz="1700" spc="10">
                <a:ln w="3175" cap="flat" cmpd="sng">
                  <a:solidFill>
                    <a:srgbClr val="000000">
                      <a:alpha val="100000"/>
                    </a:srgbClr>
                  </a:solidFill>
                  <a:miter lim="0"/>
                </a:ln>
                <a:solidFill>
                  <a:srgbClr val="45AE37">
                    <a:alpha val="100000"/>
                  </a:srgbClr>
                </a:solidFill>
                <a:latin typeface="Microsoft YaHei"/>
                <a:ea typeface="Microsoft YaHei"/>
                <a:cs typeface="Microsoft YaHei"/>
              </a:rPr>
              <a:t>类</a:t>
            </a:r>
            <a:endParaRPr lang="Microsoft YaHei" altLang="Microsoft YaHei" sz="1700"/>
          </a:p>
          <a:p>
            <a:pPr algn="l" rtl="0" eaLnBrk="0">
              <a:lnSpc>
                <a:spcPct val="153000"/>
              </a:lnSpc>
            </a:pPr>
            <a:endParaRPr lang="Arial" altLang="Arial" sz="1000"/>
          </a:p>
          <a:p>
            <a:pPr algn="l" rtl="0" eaLnBrk="0">
              <a:lnSpc>
                <a:spcPct val="128000"/>
              </a:lnSpc>
            </a:pPr>
            <a:endParaRPr lang="Arial" altLang="Arial" sz="300"/>
          </a:p>
          <a:p>
            <a:pPr marL="65542" indent="761" algn="l" rtl="0" eaLnBrk="0">
              <a:lnSpc>
                <a:spcPct val="186000"/>
              </a:lnSpc>
              <a:spcBef>
                <a:spcPts val="1"/>
              </a:spcBef>
            </a:pPr>
            <a:r>
              <a:rPr sz="1500" spc="-10">
                <a:solidFill>
                  <a:srgbClr val="FFFFFF">
                    <a:alpha val="100000"/>
                  </a:srgbClr>
                </a:solidFill>
                <a:latin typeface="Microsoft YaHei"/>
                <a:ea typeface="Microsoft YaHei"/>
                <a:cs typeface="Microsoft YaHei"/>
              </a:rPr>
              <a:t>根据功</a:t>
            </a:r>
            <a:r>
              <a:rPr sz="1500" spc="0">
                <a:solidFill>
                  <a:srgbClr val="FFFFFF">
                    <a:alpha val="100000"/>
                  </a:srgbClr>
                </a:solidFill>
                <a:latin typeface="Microsoft YaHei"/>
                <a:ea typeface="Microsoft YaHei"/>
                <a:cs typeface="Microsoft YaHei"/>
              </a:rPr>
              <a:t>能和使用部位的不同，智能美   </a:t>
            </a:r>
            <a:r>
              <a:rPr sz="1500" spc="-10">
                <a:solidFill>
                  <a:srgbClr val="FFFFFF">
                    <a:alpha val="100000"/>
                  </a:srgbClr>
                </a:solidFill>
                <a:latin typeface="Microsoft YaHei"/>
                <a:ea typeface="Microsoft YaHei"/>
                <a:cs typeface="Microsoft YaHei"/>
              </a:rPr>
              <a:t>容仪</a:t>
            </a:r>
            <a:r>
              <a:rPr sz="1500" spc="0">
                <a:solidFill>
                  <a:srgbClr val="FFFFFF">
                    <a:alpha val="100000"/>
                  </a:srgbClr>
                </a:solidFill>
                <a:latin typeface="Microsoft YaHei"/>
                <a:ea typeface="Microsoft YaHei"/>
                <a:cs typeface="Microsoft YaHei"/>
              </a:rPr>
              <a:t>器可分为洁面仪、美容仪、按摩   </a:t>
            </a:r>
            <a:r>
              <a:rPr sz="1500" spc="-20">
                <a:solidFill>
                  <a:srgbClr val="FFFFFF">
                    <a:alpha val="100000"/>
                  </a:srgbClr>
                </a:solidFill>
                <a:latin typeface="Microsoft YaHei"/>
                <a:ea typeface="Microsoft YaHei"/>
                <a:cs typeface="Microsoft YaHei"/>
              </a:rPr>
              <a:t>仪、导入仪、脱毛仪等多种类型</a:t>
            </a:r>
            <a:r>
              <a:rPr sz="1500" spc="-10">
                <a:solidFill>
                  <a:srgbClr val="FFFFFF">
                    <a:alpha val="100000"/>
                  </a:srgbClr>
                </a:solidFill>
                <a:latin typeface="Microsoft YaHei"/>
                <a:ea typeface="Microsoft YaHei"/>
                <a:cs typeface="Microsoft YaHei"/>
              </a:rPr>
              <a:t>。</a:t>
            </a:r>
            <a:endParaRPr lang="Microsoft YaHei" altLang="Microsoft YaHei" sz="1500"/>
          </a:p>
        </p:txBody>
      </p:sp>
      <p:sp>
        <p:nvSpPr>
          <p:cNvPr id="28" name="textbox 28"/>
          <p:cNvSpPr/>
          <p:nvPr/>
        </p:nvSpPr>
        <p:spPr>
          <a:xfrm>
            <a:off x="442263" y="318468"/>
            <a:ext cx="4980304" cy="5035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400"/>
          </a:p>
          <a:p>
            <a:pPr marL="528275" algn="l" rtl="0" eaLnBrk="0">
              <a:lnSpc>
                <a:spcPct val="91000"/>
              </a:lnSpc>
              <a:spcBef>
                <a:spcPts val="4"/>
              </a:spcBef>
              <a:tabLst>
                <a:tab pos="784225"/>
              </a:tabLst>
            </a:pPr>
            <a:r>
              <a:rPr sz="3000" spc="0">
                <a:solidFill>
                  <a:srgbClr val="45AE37">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智能美容仪器</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定义及分类</a:t>
            </a:r>
            <a:endParaRPr lang="Microsoft YaHei" altLang="Microsoft YaHei" sz="3000"/>
          </a:p>
        </p:txBody>
      </p:sp>
      <p:grpSp>
        <p:nvGrpSpPr>
          <p:cNvPr id="4" name="group 4"/>
          <p:cNvGrpSpPr/>
          <p:nvPr/>
        </p:nvGrpSpPr>
        <p:grpSpPr>
          <a:xfrm rot="21600000">
            <a:off x="454963" y="331168"/>
            <a:ext cx="515575" cy="439820"/>
            <a:chExt cx="515575" cy="439820"/>
          </a:xfrm>
        </p:grpSpPr>
        <p:sp>
          <p:nvSpPr>
            <p:cNvPr id="29"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group 6"/>
          <p:cNvGrpSpPr/>
          <p:nvPr/>
        </p:nvGrpSpPr>
        <p:grpSpPr>
          <a:xfrm rot="21600000">
            <a:off x="763570" y="1751286"/>
            <a:ext cx="10664857" cy="4234459"/>
            <a:chExt cx="10664857" cy="4234459"/>
          </a:xfrm>
        </p:grpSpPr>
        <p:sp>
          <p:nvSpPr>
            <p:cNvPr id="50" name="path"/>
            <p:cNvSpPr/>
            <p:nvPr/>
          </p:nvSpPr>
          <p:spPr>
            <a:xfrm>
              <a:off x="5422195" y="0"/>
              <a:ext cx="5242662" cy="4234459"/>
            </a:xfrm>
            <a:custGeom>
              <a:rect l="0" t="0" r="0" b="0"/>
              <a:pathLst>
                <a:path w="8256" h="6668">
                  <a:moveTo>
                    <a:pt x="0" y="1111"/>
                  </a:moveTo>
                  <a:cubicBezTo>
                    <a:pt x="0" y="497"/>
                    <a:pt x="497" y="0"/>
                    <a:pt x="1111" y="0"/>
                  </a:cubicBezTo>
                  <a:lnTo>
                    <a:pt x="1111" y="0"/>
                  </a:lnTo>
                  <a:lnTo>
                    <a:pt x="7144" y="0"/>
                  </a:lnTo>
                  <a:lnTo>
                    <a:pt x="7144" y="0"/>
                  </a:lnTo>
                  <a:lnTo>
                    <a:pt x="7144" y="0"/>
                  </a:lnTo>
                  <a:cubicBezTo>
                    <a:pt x="7758" y="0"/>
                    <a:pt x="8256" y="497"/>
                    <a:pt x="8256" y="1111"/>
                  </a:cubicBezTo>
                  <a:lnTo>
                    <a:pt x="8256" y="1111"/>
                  </a:lnTo>
                  <a:cubicBezTo>
                    <a:pt x="8256" y="1111"/>
                    <a:pt x="8256" y="1111"/>
                    <a:pt x="8256" y="1111"/>
                  </a:cubicBezTo>
                  <a:lnTo>
                    <a:pt x="8256" y="1111"/>
                  </a:lnTo>
                  <a:lnTo>
                    <a:pt x="8256" y="5557"/>
                  </a:lnTo>
                  <a:lnTo>
                    <a:pt x="8256" y="5557"/>
                  </a:lnTo>
                  <a:lnTo>
                    <a:pt x="8256" y="5557"/>
                  </a:lnTo>
                  <a:cubicBezTo>
                    <a:pt x="8256" y="6170"/>
                    <a:pt x="7758" y="6668"/>
                    <a:pt x="7144" y="6668"/>
                  </a:cubicBezTo>
                  <a:lnTo>
                    <a:pt x="7144" y="6668"/>
                  </a:lnTo>
                  <a:lnTo>
                    <a:pt x="1111" y="6668"/>
                  </a:lnTo>
                  <a:lnTo>
                    <a:pt x="1111" y="6668"/>
                  </a:lnTo>
                  <a:lnTo>
                    <a:pt x="1111" y="6668"/>
                  </a:lnTo>
                  <a:cubicBezTo>
                    <a:pt x="497" y="6668"/>
                    <a:pt x="0" y="6170"/>
                    <a:pt x="0" y="5557"/>
                  </a:cubicBezTo>
                  <a:lnTo>
                    <a:pt x="0" y="1111"/>
                  </a:lnTo>
                  <a:close/>
                </a:path>
              </a:pathLst>
            </a:custGeom>
            <a:solidFill>
              <a:srgbClr val="D4F5C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path"/>
            <p:cNvSpPr/>
            <p:nvPr/>
          </p:nvSpPr>
          <p:spPr>
            <a:xfrm>
              <a:off x="0" y="0"/>
              <a:ext cx="5242663" cy="4234459"/>
            </a:xfrm>
            <a:custGeom>
              <a:rect l="0" t="0" r="0" b="0"/>
              <a:pathLst>
                <a:path w="8256" h="6668">
                  <a:moveTo>
                    <a:pt x="0" y="1111"/>
                  </a:moveTo>
                  <a:cubicBezTo>
                    <a:pt x="0" y="497"/>
                    <a:pt x="497" y="0"/>
                    <a:pt x="1111" y="0"/>
                  </a:cubicBezTo>
                  <a:lnTo>
                    <a:pt x="1111" y="0"/>
                  </a:lnTo>
                  <a:lnTo>
                    <a:pt x="7144" y="0"/>
                  </a:lnTo>
                  <a:lnTo>
                    <a:pt x="7144" y="0"/>
                  </a:lnTo>
                  <a:lnTo>
                    <a:pt x="7144" y="0"/>
                  </a:lnTo>
                  <a:cubicBezTo>
                    <a:pt x="7758" y="0"/>
                    <a:pt x="8256" y="497"/>
                    <a:pt x="8256" y="1111"/>
                  </a:cubicBezTo>
                  <a:lnTo>
                    <a:pt x="8256" y="1111"/>
                  </a:lnTo>
                  <a:cubicBezTo>
                    <a:pt x="8256" y="1111"/>
                    <a:pt x="8256" y="1111"/>
                    <a:pt x="8256" y="1111"/>
                  </a:cubicBezTo>
                  <a:lnTo>
                    <a:pt x="8256" y="1111"/>
                  </a:lnTo>
                  <a:lnTo>
                    <a:pt x="8256" y="5557"/>
                  </a:lnTo>
                  <a:lnTo>
                    <a:pt x="8256" y="5557"/>
                  </a:lnTo>
                  <a:lnTo>
                    <a:pt x="8256" y="5557"/>
                  </a:lnTo>
                  <a:cubicBezTo>
                    <a:pt x="8256" y="6170"/>
                    <a:pt x="7758" y="6668"/>
                    <a:pt x="7144" y="6668"/>
                  </a:cubicBezTo>
                  <a:lnTo>
                    <a:pt x="7144" y="6668"/>
                  </a:lnTo>
                  <a:lnTo>
                    <a:pt x="1111" y="6668"/>
                  </a:lnTo>
                  <a:lnTo>
                    <a:pt x="1111" y="6668"/>
                  </a:lnTo>
                  <a:lnTo>
                    <a:pt x="1111" y="6668"/>
                  </a:lnTo>
                  <a:cubicBezTo>
                    <a:pt x="497" y="6668"/>
                    <a:pt x="0" y="6170"/>
                    <a:pt x="0" y="5557"/>
                  </a:cubicBezTo>
                  <a:lnTo>
                    <a:pt x="0" y="1111"/>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path"/>
            <p:cNvSpPr/>
            <p:nvPr/>
          </p:nvSpPr>
          <p:spPr>
            <a:xfrm>
              <a:off x="3767145" y="679269"/>
              <a:ext cx="3130563" cy="3130565"/>
            </a:xfrm>
            <a:custGeom>
              <a:rect l="0" t="0" r="0" b="0"/>
              <a:pathLst>
                <a:path w="4930" h="4930">
                  <a:moveTo>
                    <a:pt x="0" y="2465"/>
                  </a:moveTo>
                  <a:cubicBezTo>
                    <a:pt x="0" y="1103"/>
                    <a:pt x="1103" y="0"/>
                    <a:pt x="2465" y="0"/>
                  </a:cubicBezTo>
                  <a:lnTo>
                    <a:pt x="2465" y="0"/>
                  </a:lnTo>
                  <a:lnTo>
                    <a:pt x="2465" y="0"/>
                  </a:lnTo>
                  <a:lnTo>
                    <a:pt x="2465" y="0"/>
                  </a:lnTo>
                  <a:cubicBezTo>
                    <a:pt x="3826" y="0"/>
                    <a:pt x="4930" y="1103"/>
                    <a:pt x="4930" y="2465"/>
                  </a:cubicBezTo>
                  <a:lnTo>
                    <a:pt x="4930" y="2465"/>
                  </a:lnTo>
                  <a:cubicBezTo>
                    <a:pt x="4930" y="2465"/>
                    <a:pt x="4930" y="2465"/>
                    <a:pt x="4930" y="2465"/>
                  </a:cubicBezTo>
                  <a:lnTo>
                    <a:pt x="4930" y="2465"/>
                  </a:lnTo>
                  <a:lnTo>
                    <a:pt x="4930" y="2465"/>
                  </a:lnTo>
                  <a:lnTo>
                    <a:pt x="4930" y="2465"/>
                  </a:lnTo>
                  <a:cubicBezTo>
                    <a:pt x="4930" y="3826"/>
                    <a:pt x="3826" y="4930"/>
                    <a:pt x="2465" y="4930"/>
                  </a:cubicBezTo>
                  <a:lnTo>
                    <a:pt x="2465" y="4930"/>
                  </a:lnTo>
                  <a:lnTo>
                    <a:pt x="2465" y="4930"/>
                  </a:lnTo>
                  <a:lnTo>
                    <a:pt x="2465" y="4930"/>
                  </a:lnTo>
                  <a:cubicBezTo>
                    <a:pt x="1103" y="4930"/>
                    <a:pt x="0" y="3826"/>
                    <a:pt x="0" y="2465"/>
                  </a:cubicBezTo>
                  <a:lnTo>
                    <a:pt x="0" y="2465"/>
                  </a:lnTo>
                  <a:close/>
                </a:path>
              </a:pathLst>
            </a:custGeom>
            <a:solidFill>
              <a:srgbClr val="FFFFFF">
                <a:alpha val="5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path"/>
            <p:cNvSpPr/>
            <p:nvPr/>
          </p:nvSpPr>
          <p:spPr>
            <a:xfrm>
              <a:off x="3957971" y="870096"/>
              <a:ext cx="2748909" cy="2748908"/>
            </a:xfrm>
            <a:custGeom>
              <a:rect l="0" t="0" r="0" b="0"/>
              <a:pathLst>
                <a:path w="4328" h="4328">
                  <a:moveTo>
                    <a:pt x="0" y="2164"/>
                  </a:moveTo>
                  <a:cubicBezTo>
                    <a:pt x="0" y="969"/>
                    <a:pt x="969" y="0"/>
                    <a:pt x="2164" y="0"/>
                  </a:cubicBezTo>
                  <a:lnTo>
                    <a:pt x="2164" y="0"/>
                  </a:lnTo>
                  <a:lnTo>
                    <a:pt x="2164" y="0"/>
                  </a:lnTo>
                  <a:lnTo>
                    <a:pt x="2164" y="0"/>
                  </a:lnTo>
                  <a:cubicBezTo>
                    <a:pt x="3359" y="0"/>
                    <a:pt x="4328" y="969"/>
                    <a:pt x="4328" y="2164"/>
                  </a:cubicBezTo>
                  <a:lnTo>
                    <a:pt x="4328" y="2164"/>
                  </a:lnTo>
                  <a:cubicBezTo>
                    <a:pt x="4328" y="2164"/>
                    <a:pt x="4328" y="2164"/>
                    <a:pt x="4328" y="2164"/>
                  </a:cubicBezTo>
                  <a:lnTo>
                    <a:pt x="4328" y="2164"/>
                  </a:lnTo>
                  <a:lnTo>
                    <a:pt x="4328" y="2164"/>
                  </a:lnTo>
                  <a:lnTo>
                    <a:pt x="4328" y="2164"/>
                  </a:lnTo>
                  <a:cubicBezTo>
                    <a:pt x="4328" y="3359"/>
                    <a:pt x="3359" y="4328"/>
                    <a:pt x="2164" y="4328"/>
                  </a:cubicBezTo>
                  <a:lnTo>
                    <a:pt x="2164" y="4328"/>
                  </a:lnTo>
                  <a:lnTo>
                    <a:pt x="2164" y="4328"/>
                  </a:lnTo>
                  <a:lnTo>
                    <a:pt x="2164" y="4328"/>
                  </a:lnTo>
                  <a:cubicBezTo>
                    <a:pt x="969" y="4328"/>
                    <a:pt x="0" y="3359"/>
                    <a:pt x="0" y="2164"/>
                  </a:cubicBezTo>
                  <a:lnTo>
                    <a:pt x="0" y="2164"/>
                  </a:lnTo>
                  <a:close/>
                </a:path>
              </a:pathLst>
            </a:custGeom>
            <a:solidFill>
              <a:srgbClr val="007D4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4" name="textbox 54"/>
          <p:cNvSpPr/>
          <p:nvPr/>
        </p:nvSpPr>
        <p:spPr>
          <a:xfrm>
            <a:off x="7931380" y="3134434"/>
            <a:ext cx="3246754" cy="14471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62"/>
              </a:lnSpc>
            </a:pPr>
            <a:endParaRPr lang="Arial" altLang="Arial" sz="100"/>
          </a:p>
          <a:p>
            <a:pPr marL="35331" algn="l" rtl="0" eaLnBrk="0">
              <a:lnSpc>
                <a:spcPct val="94000"/>
              </a:lnSpc>
            </a:pPr>
            <a:r>
              <a:rPr sz="1300" spc="40">
                <a:solidFill>
                  <a:srgbClr val="22571B">
                    <a:alpha val="100000"/>
                  </a:srgbClr>
                </a:solidFill>
                <a:latin typeface="Microsoft YaHei"/>
                <a:ea typeface="Microsoft YaHei"/>
                <a:cs typeface="Microsoft YaHei"/>
              </a:rPr>
              <a:t>目前，智能美容仪器市场已经形成了较</a:t>
            </a:r>
            <a:r>
              <a:rPr sz="1300" spc="20">
                <a:solidFill>
                  <a:srgbClr val="22571B">
                    <a:alpha val="100000"/>
                  </a:srgbClr>
                </a:solidFill>
                <a:latin typeface="Microsoft YaHei"/>
                <a:ea typeface="Microsoft YaHei"/>
                <a:cs typeface="Microsoft YaHei"/>
              </a:rPr>
              <a:t>为</a:t>
            </a:r>
            <a:endParaRPr lang="Microsoft YaHei" altLang="Microsoft YaHei" sz="1300"/>
          </a:p>
          <a:p>
            <a:pPr marL="13557" algn="l" rtl="0" eaLnBrk="0">
              <a:lnSpc>
                <a:spcPct val="94000"/>
              </a:lnSpc>
              <a:spcBef>
                <a:spcPts val="964"/>
              </a:spcBef>
            </a:pPr>
            <a:r>
              <a:rPr sz="1300" spc="-10">
                <a:solidFill>
                  <a:srgbClr val="22571B">
                    <a:alpha val="100000"/>
                  </a:srgbClr>
                </a:solidFill>
                <a:latin typeface="Microsoft YaHei"/>
                <a:ea typeface="Microsoft YaHei"/>
                <a:cs typeface="Microsoft YaHei"/>
              </a:rPr>
              <a:t>完整</a:t>
            </a:r>
            <a:r>
              <a:rPr sz="1300" spc="0">
                <a:solidFill>
                  <a:srgbClr val="22571B">
                    <a:alpha val="100000"/>
                  </a:srgbClr>
                </a:solidFill>
                <a:latin typeface="Microsoft YaHei"/>
                <a:ea typeface="Microsoft YaHei"/>
                <a:cs typeface="Microsoft YaHei"/>
              </a:rPr>
              <a:t>的产业链，包括研发设计、生产制造、</a:t>
            </a:r>
            <a:endParaRPr lang="Microsoft YaHei" altLang="Microsoft YaHei" sz="1300"/>
          </a:p>
          <a:p>
            <a:pPr marL="21614" algn="l" rtl="0" eaLnBrk="0">
              <a:lnSpc>
                <a:spcPct val="94000"/>
              </a:lnSpc>
              <a:spcBef>
                <a:spcPts val="964"/>
              </a:spcBef>
            </a:pPr>
            <a:r>
              <a:rPr sz="1300" spc="-10">
                <a:solidFill>
                  <a:srgbClr val="22571B">
                    <a:alpha val="100000"/>
                  </a:srgbClr>
                </a:solidFill>
                <a:latin typeface="Microsoft YaHei"/>
                <a:ea typeface="Microsoft YaHei"/>
                <a:cs typeface="Microsoft YaHei"/>
              </a:rPr>
              <a:t>品牌营销、渠道拓展等多个环</a:t>
            </a:r>
            <a:r>
              <a:rPr sz="1300" spc="0">
                <a:solidFill>
                  <a:srgbClr val="22571B">
                    <a:alpha val="100000"/>
                  </a:srgbClr>
                </a:solidFill>
                <a:latin typeface="Microsoft YaHei"/>
                <a:ea typeface="Microsoft YaHei"/>
                <a:cs typeface="Microsoft YaHei"/>
              </a:rPr>
              <a:t>节。同时，</a:t>
            </a:r>
            <a:endParaRPr lang="Microsoft YaHei" altLang="Microsoft YaHei" sz="1300"/>
          </a:p>
          <a:p>
            <a:pPr marL="15099" algn="l" rtl="0" eaLnBrk="0">
              <a:lnSpc>
                <a:spcPct val="94000"/>
              </a:lnSpc>
              <a:spcBef>
                <a:spcPts val="964"/>
              </a:spcBef>
            </a:pPr>
            <a:r>
              <a:rPr sz="1300" spc="50">
                <a:solidFill>
                  <a:srgbClr val="22571B">
                    <a:alpha val="100000"/>
                  </a:srgbClr>
                </a:solidFill>
                <a:latin typeface="Microsoft YaHei"/>
                <a:ea typeface="Microsoft YaHei"/>
                <a:cs typeface="Microsoft YaHei"/>
              </a:rPr>
              <a:t>市场竞争也日益激烈，各大品牌纷纷加</a:t>
            </a:r>
            <a:r>
              <a:rPr sz="1300" spc="10">
                <a:solidFill>
                  <a:srgbClr val="22571B">
                    <a:alpha val="100000"/>
                  </a:srgbClr>
                </a:solidFill>
                <a:latin typeface="Microsoft YaHei"/>
                <a:ea typeface="Microsoft YaHei"/>
                <a:cs typeface="Microsoft YaHei"/>
              </a:rPr>
              <a:t>大</a:t>
            </a:r>
            <a:endParaRPr lang="Microsoft YaHei" altLang="Microsoft YaHei" sz="1300"/>
          </a:p>
          <a:p>
            <a:pPr algn="l" rtl="0" eaLnBrk="0">
              <a:lnSpc>
                <a:spcPct val="100000"/>
              </a:lnSpc>
            </a:pPr>
            <a:endParaRPr lang="Arial" altLang="Arial" sz="800"/>
          </a:p>
          <a:p>
            <a:pPr marL="12700" algn="l" rtl="0" eaLnBrk="0">
              <a:lnSpc>
                <a:spcPct val="94000"/>
              </a:lnSpc>
              <a:spcBef>
                <a:spcPts val="4"/>
              </a:spcBef>
            </a:pPr>
            <a:r>
              <a:rPr sz="1300" spc="-50">
                <a:solidFill>
                  <a:srgbClr val="22571B">
                    <a:alpha val="100000"/>
                  </a:srgbClr>
                </a:solidFill>
                <a:latin typeface="Microsoft YaHei"/>
                <a:ea typeface="Microsoft YaHei"/>
                <a:cs typeface="Microsoft YaHei"/>
              </a:rPr>
              <a:t>投入，争夺市场份</a:t>
            </a:r>
            <a:r>
              <a:rPr sz="1300" spc="-10">
                <a:solidFill>
                  <a:srgbClr val="22571B">
                    <a:alpha val="100000"/>
                  </a:srgbClr>
                </a:solidFill>
                <a:latin typeface="Microsoft YaHei"/>
                <a:ea typeface="Microsoft YaHei"/>
                <a:cs typeface="Microsoft YaHei"/>
              </a:rPr>
              <a:t>额</a:t>
            </a:r>
            <a:r>
              <a:rPr sz="1300" spc="0">
                <a:solidFill>
                  <a:srgbClr val="22571B">
                    <a:alpha val="100000"/>
                  </a:srgbClr>
                </a:solidFill>
                <a:latin typeface="Microsoft YaHei"/>
                <a:ea typeface="Microsoft YaHei"/>
                <a:cs typeface="Microsoft YaHei"/>
              </a:rPr>
              <a:t>。</a:t>
            </a:r>
            <a:endParaRPr lang="Microsoft YaHei" altLang="Microsoft YaHei" sz="1300"/>
          </a:p>
        </p:txBody>
      </p:sp>
      <p:sp>
        <p:nvSpPr>
          <p:cNvPr id="55" name="textbox 55"/>
          <p:cNvSpPr/>
          <p:nvPr/>
        </p:nvSpPr>
        <p:spPr>
          <a:xfrm>
            <a:off x="1197911" y="3134434"/>
            <a:ext cx="3248660" cy="11385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858"/>
              </a:lnSpc>
            </a:pPr>
            <a:endParaRPr lang="Arial" altLang="Arial" sz="100"/>
          </a:p>
          <a:p>
            <a:pPr marL="12700" algn="l" rtl="0" eaLnBrk="0">
              <a:lnSpc>
                <a:spcPct val="94000"/>
              </a:lnSpc>
            </a:pPr>
            <a:r>
              <a:rPr sz="1300" spc="50">
                <a:solidFill>
                  <a:srgbClr val="FFFFFF">
                    <a:alpha val="100000"/>
                  </a:srgbClr>
                </a:solidFill>
                <a:latin typeface="Microsoft YaHei"/>
                <a:ea typeface="Microsoft YaHei"/>
                <a:cs typeface="Microsoft YaHei"/>
              </a:rPr>
              <a:t>智能美容仪器行业经历了从无到有、</a:t>
            </a:r>
            <a:r>
              <a:rPr sz="1300" spc="30">
                <a:solidFill>
                  <a:srgbClr val="FFFFFF">
                    <a:alpha val="100000"/>
                  </a:srgbClr>
                </a:solidFill>
                <a:latin typeface="Microsoft YaHei"/>
                <a:ea typeface="Microsoft YaHei"/>
                <a:cs typeface="Microsoft YaHei"/>
              </a:rPr>
              <a:t>从</a:t>
            </a:r>
            <a:endParaRPr lang="Microsoft YaHei" altLang="Microsoft YaHei" sz="1300"/>
          </a:p>
          <a:p>
            <a:pPr marL="14414" algn="l" rtl="0" eaLnBrk="0">
              <a:lnSpc>
                <a:spcPct val="94000"/>
              </a:lnSpc>
              <a:spcBef>
                <a:spcPts val="964"/>
              </a:spcBef>
            </a:pPr>
            <a:r>
              <a:rPr sz="1300" spc="50">
                <a:solidFill>
                  <a:srgbClr val="FFFFFF">
                    <a:alpha val="100000"/>
                  </a:srgbClr>
                </a:solidFill>
                <a:latin typeface="Microsoft YaHei"/>
                <a:ea typeface="Microsoft YaHei"/>
                <a:cs typeface="Microsoft YaHei"/>
              </a:rPr>
              <a:t>单一到多元的发展历程。随着科技的</a:t>
            </a:r>
            <a:r>
              <a:rPr sz="1300" spc="20">
                <a:solidFill>
                  <a:srgbClr val="FFFFFF">
                    <a:alpha val="100000"/>
                  </a:srgbClr>
                </a:solidFill>
                <a:latin typeface="Microsoft YaHei"/>
                <a:ea typeface="Microsoft YaHei"/>
                <a:cs typeface="Microsoft YaHei"/>
              </a:rPr>
              <a:t>不</a:t>
            </a:r>
            <a:endParaRPr lang="Microsoft YaHei" altLang="Microsoft YaHei" sz="1300"/>
          </a:p>
          <a:p>
            <a:pPr marL="21101" algn="l" rtl="0" eaLnBrk="0">
              <a:lnSpc>
                <a:spcPct val="94000"/>
              </a:lnSpc>
              <a:spcBef>
                <a:spcPts val="964"/>
              </a:spcBef>
            </a:pPr>
            <a:r>
              <a:rPr sz="1300" spc="50">
                <a:solidFill>
                  <a:srgbClr val="FFFFFF">
                    <a:alpha val="100000"/>
                  </a:srgbClr>
                </a:solidFill>
                <a:latin typeface="Microsoft YaHei"/>
                <a:ea typeface="Microsoft YaHei"/>
                <a:cs typeface="Microsoft YaHei"/>
              </a:rPr>
              <a:t>断进步和消费者需求的日益多样化</a:t>
            </a:r>
            <a:r>
              <a:rPr sz="1300" spc="20">
                <a:solidFill>
                  <a:srgbClr val="FFFFFF">
                    <a:alpha val="100000"/>
                  </a:srgbClr>
                </a:solidFill>
                <a:latin typeface="Microsoft YaHei"/>
                <a:ea typeface="Microsoft YaHei"/>
                <a:cs typeface="Microsoft YaHei"/>
              </a:rPr>
              <a:t>，</a:t>
            </a:r>
            <a:r>
              <a:rPr sz="1300" spc="0">
                <a:solidFill>
                  <a:srgbClr val="FFFFFF">
                    <a:alpha val="100000"/>
                  </a:srgbClr>
                </a:solidFill>
                <a:latin typeface="Microsoft YaHei"/>
                <a:ea typeface="Microsoft YaHei"/>
                <a:cs typeface="Microsoft YaHei"/>
              </a:rPr>
              <a:t>智</a:t>
            </a:r>
            <a:endParaRPr lang="Microsoft YaHei" altLang="Microsoft YaHei" sz="1300"/>
          </a:p>
          <a:p>
            <a:pPr algn="l" rtl="0" eaLnBrk="0">
              <a:lnSpc>
                <a:spcPct val="100000"/>
              </a:lnSpc>
            </a:pPr>
            <a:endParaRPr lang="Arial" altLang="Arial" sz="800"/>
          </a:p>
          <a:p>
            <a:pPr marL="14071" algn="l" rtl="0" eaLnBrk="0">
              <a:lnSpc>
                <a:spcPct val="94000"/>
              </a:lnSpc>
              <a:spcBef>
                <a:spcPts val="4"/>
              </a:spcBef>
            </a:pPr>
            <a:r>
              <a:rPr sz="1300" spc="-10">
                <a:solidFill>
                  <a:srgbClr val="FFFFFF">
                    <a:alpha val="100000"/>
                  </a:srgbClr>
                </a:solidFill>
                <a:latin typeface="Microsoft YaHei"/>
                <a:ea typeface="Microsoft YaHei"/>
                <a:cs typeface="Microsoft YaHei"/>
              </a:rPr>
              <a:t>能</a:t>
            </a:r>
            <a:r>
              <a:rPr sz="1300" spc="0">
                <a:solidFill>
                  <a:srgbClr val="FFFFFF">
                    <a:alpha val="100000"/>
                  </a:srgbClr>
                </a:solidFill>
                <a:latin typeface="Microsoft YaHei"/>
                <a:ea typeface="Microsoft YaHei"/>
                <a:cs typeface="Microsoft YaHei"/>
              </a:rPr>
              <a:t>美容仪器的种类和功能不断丰富和完善。</a:t>
            </a:r>
            <a:endParaRPr lang="Microsoft YaHei" altLang="Microsoft YaHei" sz="1300"/>
          </a:p>
        </p:txBody>
      </p:sp>
      <p:sp>
        <p:nvSpPr>
          <p:cNvPr id="56" name="textbox 56"/>
          <p:cNvSpPr/>
          <p:nvPr/>
        </p:nvSpPr>
        <p:spPr>
          <a:xfrm>
            <a:off x="442263" y="318468"/>
            <a:ext cx="4218304" cy="5054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400"/>
          </a:p>
          <a:p>
            <a:pPr marL="528275" algn="l" rtl="0" eaLnBrk="0">
              <a:lnSpc>
                <a:spcPct val="91000"/>
              </a:lnSpc>
              <a:spcBef>
                <a:spcPts val="5"/>
              </a:spcBef>
              <a:tabLst>
                <a:tab pos="781050"/>
              </a:tabLst>
            </a:pPr>
            <a:r>
              <a:rPr sz="3000" spc="0">
                <a:solidFill>
                  <a:srgbClr val="45AE37">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行业发展</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历程及现状</a:t>
            </a:r>
            <a:endParaRPr lang="Microsoft YaHei" altLang="Microsoft YaHei" sz="3000"/>
          </a:p>
        </p:txBody>
      </p:sp>
      <p:grpSp>
        <p:nvGrpSpPr>
          <p:cNvPr id="8" name="group 8"/>
          <p:cNvGrpSpPr/>
          <p:nvPr/>
        </p:nvGrpSpPr>
        <p:grpSpPr>
          <a:xfrm rot="21600000">
            <a:off x="454963" y="331168"/>
            <a:ext cx="515575" cy="439820"/>
            <a:chExt cx="515575" cy="439820"/>
          </a:xfrm>
        </p:grpSpPr>
        <p:sp>
          <p:nvSpPr>
            <p:cNvPr id="57"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2"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3"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5"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6"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77" name="textbox 77"/>
          <p:cNvSpPr/>
          <p:nvPr/>
        </p:nvSpPr>
        <p:spPr>
          <a:xfrm>
            <a:off x="5392252" y="3661530"/>
            <a:ext cx="1298575" cy="10153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100"/>
          </a:p>
          <a:p>
            <a:pPr marL="12700" algn="l" rtl="0" eaLnBrk="0">
              <a:lnSpc>
                <a:spcPct val="85000"/>
              </a:lnSpc>
              <a:spcBef>
                <a:spcPts val="1"/>
              </a:spcBef>
            </a:pPr>
            <a:r>
              <a:rPr sz="7600" spc="250">
                <a:ln w="22225" cap="flat" cmpd="sng">
                  <a:solidFill>
                    <a:srgbClr val="000000">
                      <a:alpha val="100000"/>
                    </a:srgbClr>
                  </a:solidFill>
                  <a:miter lim="0"/>
                </a:ln>
                <a:solidFill>
                  <a:srgbClr val="FFFFFF">
                    <a:alpha val="100000"/>
                  </a:srgbClr>
                </a:solidFill>
                <a:latin typeface="Microsoft YaHei"/>
                <a:ea typeface="Microsoft YaHei"/>
                <a:cs typeface="Microsoft YaHei"/>
              </a:rPr>
              <a:t>V</a:t>
            </a:r>
            <a:r>
              <a:rPr sz="7600" spc="240">
                <a:ln w="22225" cap="flat" cmpd="sng">
                  <a:solidFill>
                    <a:srgbClr val="000000">
                      <a:alpha val="100000"/>
                    </a:srgbClr>
                  </a:solidFill>
                  <a:miter lim="0"/>
                </a:ln>
                <a:solidFill>
                  <a:srgbClr val="FFFFFF">
                    <a:alpha val="100000"/>
                  </a:srgbClr>
                </a:solidFill>
                <a:latin typeface="Microsoft YaHei"/>
                <a:ea typeface="Microsoft YaHei"/>
                <a:cs typeface="Microsoft YaHei"/>
              </a:rPr>
              <a:t>S</a:t>
            </a:r>
            <a:endParaRPr lang="Microsoft YaHei" altLang="Microsoft YaHei" sz="7600"/>
          </a:p>
        </p:txBody>
      </p:sp>
      <p:sp>
        <p:nvSpPr>
          <p:cNvPr id="78" name="textbox 78"/>
          <p:cNvSpPr/>
          <p:nvPr/>
        </p:nvSpPr>
        <p:spPr>
          <a:xfrm>
            <a:off x="1199522" y="2314858"/>
            <a:ext cx="1045210" cy="304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199"/>
              </a:lnSpc>
            </a:pPr>
            <a:endParaRPr lang="Arial" altLang="Arial" sz="100"/>
          </a:p>
          <a:p>
            <a:pPr marL="12700" algn="l" rtl="0" eaLnBrk="0">
              <a:lnSpc>
                <a:spcPct val="92000"/>
              </a:lnSpc>
            </a:pPr>
            <a:r>
              <a:rPr sz="2000" spc="10">
                <a:ln w="3175" cap="flat" cmpd="sng">
                  <a:solidFill>
                    <a:srgbClr val="000000">
                      <a:alpha val="100000"/>
                    </a:srgbClr>
                  </a:solidFill>
                  <a:miter lim="0"/>
                </a:ln>
                <a:solidFill>
                  <a:srgbClr val="FFFFFF">
                    <a:alpha val="100000"/>
                  </a:srgbClr>
                </a:solidFill>
                <a:latin typeface="Microsoft YaHei"/>
                <a:ea typeface="Microsoft YaHei"/>
                <a:cs typeface="Microsoft YaHei"/>
              </a:rPr>
              <a:t>发展</a:t>
            </a:r>
            <a:r>
              <a:rPr sz="2000" spc="0">
                <a:ln w="3175" cap="flat" cmpd="sng">
                  <a:solidFill>
                    <a:srgbClr val="000000">
                      <a:alpha val="100000"/>
                    </a:srgbClr>
                  </a:solidFill>
                  <a:miter lim="0"/>
                </a:ln>
                <a:solidFill>
                  <a:srgbClr val="FFFFFF">
                    <a:alpha val="100000"/>
                  </a:srgbClr>
                </a:solidFill>
                <a:latin typeface="Microsoft YaHei"/>
                <a:ea typeface="Microsoft YaHei"/>
                <a:cs typeface="Microsoft YaHei"/>
              </a:rPr>
              <a:t>历程</a:t>
            </a:r>
            <a:endParaRPr lang="Microsoft YaHei" altLang="Microsoft YaHei" sz="2000"/>
          </a:p>
        </p:txBody>
      </p:sp>
      <p:pic>
        <p:nvPicPr>
          <p:cNvPr id="79" name="picture 79"/>
          <p:cNvPicPr>
            <a:picLocks noChangeAspect="1"/>
          </p:cNvPicPr>
          <p:nvPr/>
        </p:nvPicPr>
        <p:blipFill>
          <a:blip r:embed="rId2"/>
          <a:stretch>
            <a:fillRect/>
          </a:stretch>
        </p:blipFill>
        <p:spPr>
          <a:xfrm rot="21600000">
            <a:off x="8117660" y="2817090"/>
            <a:ext cx="2894156" cy="76200"/>
          </a:xfrm>
          <a:prstGeom prst="rect">
            <a:avLst/>
          </a:prstGeom>
        </p:spPr>
      </p:pic>
      <p:pic>
        <p:nvPicPr>
          <p:cNvPr id="80" name="picture 80"/>
          <p:cNvPicPr>
            <a:picLocks noChangeAspect="1"/>
          </p:cNvPicPr>
          <p:nvPr/>
        </p:nvPicPr>
        <p:blipFill>
          <a:blip r:embed="rId3"/>
          <a:stretch>
            <a:fillRect/>
          </a:stretch>
        </p:blipFill>
        <p:spPr>
          <a:xfrm rot="21600000">
            <a:off x="1176414" y="2817090"/>
            <a:ext cx="2894155" cy="76200"/>
          </a:xfrm>
          <a:prstGeom prst="rect">
            <a:avLst/>
          </a:prstGeom>
        </p:spPr>
      </p:pic>
      <p:sp>
        <p:nvSpPr>
          <p:cNvPr id="81" name="textbox 81"/>
          <p:cNvSpPr/>
          <p:nvPr/>
        </p:nvSpPr>
        <p:spPr>
          <a:xfrm>
            <a:off x="10525770" y="2315626"/>
            <a:ext cx="534034" cy="3035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602"/>
              </a:lnSpc>
            </a:pPr>
            <a:endParaRPr lang="Arial" altLang="Arial" sz="100"/>
          </a:p>
          <a:p>
            <a:pPr marL="12700" algn="l" rtl="0" eaLnBrk="0">
              <a:lnSpc>
                <a:spcPct val="91000"/>
              </a:lnSpc>
            </a:pPr>
            <a:r>
              <a:rPr sz="2000" spc="0">
                <a:ln w="3175" cap="flat" cmpd="sng">
                  <a:solidFill>
                    <a:srgbClr val="000000">
                      <a:alpha val="100000"/>
                    </a:srgbClr>
                  </a:solidFill>
                  <a:miter lim="0"/>
                </a:ln>
                <a:solidFill>
                  <a:srgbClr val="45AE37">
                    <a:alpha val="100000"/>
                  </a:srgbClr>
                </a:solidFill>
                <a:latin typeface="Microsoft YaHei"/>
                <a:ea typeface="Microsoft YaHei"/>
                <a:cs typeface="Microsoft YaHei"/>
              </a:rPr>
              <a:t>现状</a:t>
            </a:r>
            <a:endParaRPr lang="Microsoft YaHei" altLang="Microsoft YaHei" sz="20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 name="group 10"/>
          <p:cNvGrpSpPr/>
          <p:nvPr/>
        </p:nvGrpSpPr>
        <p:grpSpPr>
          <a:xfrm rot="21600000">
            <a:off x="1900927" y="4825745"/>
            <a:ext cx="9440840" cy="644551"/>
            <a:chExt cx="9440840" cy="644551"/>
          </a:xfrm>
        </p:grpSpPr>
        <p:sp>
          <p:nvSpPr>
            <p:cNvPr id="83" name="path"/>
            <p:cNvSpPr/>
            <p:nvPr/>
          </p:nvSpPr>
          <p:spPr>
            <a:xfrm>
              <a:off x="0" y="0"/>
              <a:ext cx="9440840" cy="644551"/>
            </a:xfrm>
            <a:custGeom>
              <a:rect l="0" t="0" r="0" b="0"/>
              <a:pathLst>
                <a:path w="14867" h="1015">
                  <a:moveTo>
                    <a:pt x="395" y="169"/>
                  </a:moveTo>
                  <a:cubicBezTo>
                    <a:pt x="395" y="75"/>
                    <a:pt x="471" y="0"/>
                    <a:pt x="564" y="0"/>
                  </a:cubicBezTo>
                  <a:lnTo>
                    <a:pt x="564" y="0"/>
                  </a:lnTo>
                  <a:lnTo>
                    <a:pt x="14698" y="0"/>
                  </a:lnTo>
                  <a:lnTo>
                    <a:pt x="14698" y="0"/>
                  </a:lnTo>
                  <a:lnTo>
                    <a:pt x="14698" y="0"/>
                  </a:lnTo>
                  <a:cubicBezTo>
                    <a:pt x="14791" y="0"/>
                    <a:pt x="14867" y="75"/>
                    <a:pt x="14867" y="169"/>
                  </a:cubicBezTo>
                  <a:lnTo>
                    <a:pt x="14867" y="169"/>
                  </a:lnTo>
                  <a:cubicBezTo>
                    <a:pt x="14867" y="169"/>
                    <a:pt x="14867" y="169"/>
                    <a:pt x="14867" y="169"/>
                  </a:cubicBezTo>
                  <a:lnTo>
                    <a:pt x="14867" y="169"/>
                  </a:lnTo>
                  <a:lnTo>
                    <a:pt x="14867" y="845"/>
                  </a:lnTo>
                  <a:lnTo>
                    <a:pt x="14867" y="845"/>
                  </a:lnTo>
                  <a:lnTo>
                    <a:pt x="14867" y="845"/>
                  </a:lnTo>
                  <a:cubicBezTo>
                    <a:pt x="14867" y="939"/>
                    <a:pt x="14791" y="1015"/>
                    <a:pt x="14698" y="1015"/>
                  </a:cubicBezTo>
                  <a:lnTo>
                    <a:pt x="14698" y="1015"/>
                  </a:lnTo>
                  <a:lnTo>
                    <a:pt x="564" y="1015"/>
                  </a:lnTo>
                  <a:lnTo>
                    <a:pt x="564" y="1015"/>
                  </a:lnTo>
                  <a:lnTo>
                    <a:pt x="564" y="1015"/>
                  </a:lnTo>
                  <a:cubicBezTo>
                    <a:pt x="471" y="1015"/>
                    <a:pt x="395" y="939"/>
                    <a:pt x="395" y="845"/>
                  </a:cubicBezTo>
                  <a:lnTo>
                    <a:pt x="395" y="169"/>
                  </a:lnTo>
                  <a:close/>
                </a:path>
                <a:path w="14867" h="1015">
                  <a:moveTo>
                    <a:pt x="495" y="725"/>
                  </a:moveTo>
                  <a:lnTo>
                    <a:pt x="0" y="507"/>
                  </a:lnTo>
                  <a:lnTo>
                    <a:pt x="495" y="289"/>
                  </a:lnTo>
                  <a:lnTo>
                    <a:pt x="495" y="725"/>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 name="textbox 84"/>
            <p:cNvSpPr/>
            <p:nvPr/>
          </p:nvSpPr>
          <p:spPr>
            <a:xfrm>
              <a:off x="-12700" y="-12700"/>
              <a:ext cx="9466580" cy="6915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77000"/>
                </a:lnSpc>
              </a:pPr>
              <a:endParaRPr lang="Arial" altLang="Arial" sz="1000"/>
            </a:p>
            <a:p>
              <a:pPr marL="668842" algn="l" rtl="0" eaLnBrk="0">
                <a:lnSpc>
                  <a:spcPct val="90000"/>
                </a:lnSpc>
                <a:spcBef>
                  <a:spcPts val="1"/>
                </a:spcBef>
              </a:pPr>
              <a:r>
                <a:rPr sz="1600" spc="0">
                  <a:ln w="3175" cap="flat" cmpd="sng">
                    <a:solidFill>
                      <a:srgbClr val="000000">
                        <a:alpha val="100000"/>
                      </a:srgbClr>
                    </a:solidFill>
                    <a:miter lim="0"/>
                  </a:ln>
                  <a:solidFill>
                    <a:srgbClr val="FFFFFF">
                      <a:alpha val="100000"/>
                    </a:srgbClr>
                  </a:solidFill>
                  <a:latin typeface="Microsoft YaHei"/>
                  <a:ea typeface="Microsoft YaHei"/>
                  <a:cs typeface="Microsoft YaHei"/>
                </a:rPr>
                <a:t>个性化需求</a:t>
              </a:r>
              <a:endParaRPr lang="Microsoft YaHei" altLang="Microsoft YaHei" sz="1600"/>
            </a:p>
          </p:txBody>
        </p:sp>
      </p:grpSp>
      <p:grpSp>
        <p:nvGrpSpPr>
          <p:cNvPr id="12" name="group 12"/>
          <p:cNvGrpSpPr/>
          <p:nvPr/>
        </p:nvGrpSpPr>
        <p:grpSpPr>
          <a:xfrm rot="21600000">
            <a:off x="1900927" y="1308905"/>
            <a:ext cx="9440841" cy="644550"/>
            <a:chExt cx="9440841" cy="644550"/>
          </a:xfrm>
        </p:grpSpPr>
        <p:sp>
          <p:nvSpPr>
            <p:cNvPr id="85" name="path"/>
            <p:cNvSpPr/>
            <p:nvPr/>
          </p:nvSpPr>
          <p:spPr>
            <a:xfrm>
              <a:off x="0" y="0"/>
              <a:ext cx="9440841" cy="644550"/>
            </a:xfrm>
            <a:custGeom>
              <a:rect l="0" t="0" r="0" b="0"/>
              <a:pathLst>
                <a:path w="14867" h="1015">
                  <a:moveTo>
                    <a:pt x="395" y="169"/>
                  </a:moveTo>
                  <a:cubicBezTo>
                    <a:pt x="395" y="75"/>
                    <a:pt x="471" y="0"/>
                    <a:pt x="564" y="0"/>
                  </a:cubicBezTo>
                  <a:lnTo>
                    <a:pt x="564" y="0"/>
                  </a:lnTo>
                  <a:lnTo>
                    <a:pt x="14698" y="0"/>
                  </a:lnTo>
                  <a:lnTo>
                    <a:pt x="14698" y="0"/>
                  </a:lnTo>
                  <a:lnTo>
                    <a:pt x="14698" y="0"/>
                  </a:lnTo>
                  <a:cubicBezTo>
                    <a:pt x="14791" y="0"/>
                    <a:pt x="14867" y="75"/>
                    <a:pt x="14867" y="169"/>
                  </a:cubicBezTo>
                  <a:lnTo>
                    <a:pt x="14867" y="169"/>
                  </a:lnTo>
                  <a:cubicBezTo>
                    <a:pt x="14867" y="169"/>
                    <a:pt x="14867" y="169"/>
                    <a:pt x="14867" y="169"/>
                  </a:cubicBezTo>
                  <a:lnTo>
                    <a:pt x="14867" y="169"/>
                  </a:lnTo>
                  <a:lnTo>
                    <a:pt x="14867" y="845"/>
                  </a:lnTo>
                  <a:lnTo>
                    <a:pt x="14867" y="845"/>
                  </a:lnTo>
                  <a:lnTo>
                    <a:pt x="14867" y="845"/>
                  </a:lnTo>
                  <a:cubicBezTo>
                    <a:pt x="14867" y="939"/>
                    <a:pt x="14791" y="1015"/>
                    <a:pt x="14698" y="1015"/>
                  </a:cubicBezTo>
                  <a:lnTo>
                    <a:pt x="14698" y="1015"/>
                  </a:lnTo>
                  <a:lnTo>
                    <a:pt x="564" y="1015"/>
                  </a:lnTo>
                  <a:lnTo>
                    <a:pt x="564" y="1015"/>
                  </a:lnTo>
                  <a:lnTo>
                    <a:pt x="564" y="1015"/>
                  </a:lnTo>
                  <a:cubicBezTo>
                    <a:pt x="471" y="1015"/>
                    <a:pt x="395" y="939"/>
                    <a:pt x="395" y="845"/>
                  </a:cubicBezTo>
                  <a:lnTo>
                    <a:pt x="395" y="169"/>
                  </a:lnTo>
                  <a:close/>
                </a:path>
                <a:path w="14867" h="1015">
                  <a:moveTo>
                    <a:pt x="495" y="725"/>
                  </a:moveTo>
                  <a:lnTo>
                    <a:pt x="0" y="507"/>
                  </a:lnTo>
                  <a:lnTo>
                    <a:pt x="495" y="289"/>
                  </a:lnTo>
                  <a:lnTo>
                    <a:pt x="495" y="725"/>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6" name="textbox 86"/>
            <p:cNvSpPr/>
            <p:nvPr/>
          </p:nvSpPr>
          <p:spPr>
            <a:xfrm>
              <a:off x="-12700" y="-12700"/>
              <a:ext cx="9466580" cy="6908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69000"/>
                </a:lnSpc>
              </a:pPr>
              <a:endParaRPr lang="Arial" altLang="Arial" sz="1000"/>
            </a:p>
            <a:p>
              <a:pPr algn="l" rtl="0" eaLnBrk="0">
                <a:lnSpc>
                  <a:spcPct val="9413"/>
                </a:lnSpc>
              </a:pPr>
              <a:endParaRPr lang="Arial" altLang="Arial" sz="100"/>
            </a:p>
            <a:p>
              <a:pPr marL="611637" algn="l" rtl="0" eaLnBrk="0">
                <a:lnSpc>
                  <a:spcPct val="91000"/>
                </a:lnSpc>
              </a:pPr>
              <a:r>
                <a:rPr sz="1600" spc="0">
                  <a:ln w="3175" cap="flat" cmpd="sng">
                    <a:solidFill>
                      <a:srgbClr val="000000">
                        <a:alpha val="100000"/>
                      </a:srgbClr>
                    </a:solidFill>
                    <a:miter lim="0"/>
                  </a:ln>
                  <a:solidFill>
                    <a:srgbClr val="FFFFFF">
                      <a:alpha val="100000"/>
                    </a:srgbClr>
                  </a:solidFill>
                  <a:latin typeface="Microsoft YaHei"/>
                  <a:ea typeface="Microsoft YaHei"/>
                  <a:cs typeface="Microsoft YaHei"/>
                </a:rPr>
                <a:t>消费升级</a:t>
              </a:r>
              <a:endParaRPr lang="Microsoft YaHei" altLang="Microsoft YaHei" sz="1600"/>
            </a:p>
          </p:txBody>
        </p:sp>
      </p:grpSp>
      <p:grpSp>
        <p:nvGrpSpPr>
          <p:cNvPr id="14" name="group 14"/>
          <p:cNvGrpSpPr/>
          <p:nvPr/>
        </p:nvGrpSpPr>
        <p:grpSpPr>
          <a:xfrm rot="21600000">
            <a:off x="1900927" y="3067326"/>
            <a:ext cx="9440840" cy="644550"/>
            <a:chExt cx="9440840" cy="644550"/>
          </a:xfrm>
        </p:grpSpPr>
        <p:sp>
          <p:nvSpPr>
            <p:cNvPr id="87" name="path"/>
            <p:cNvSpPr/>
            <p:nvPr/>
          </p:nvSpPr>
          <p:spPr>
            <a:xfrm>
              <a:off x="0" y="0"/>
              <a:ext cx="9440840" cy="644550"/>
            </a:xfrm>
            <a:custGeom>
              <a:rect l="0" t="0" r="0" b="0"/>
              <a:pathLst>
                <a:path w="14867" h="1015">
                  <a:moveTo>
                    <a:pt x="395" y="169"/>
                  </a:moveTo>
                  <a:cubicBezTo>
                    <a:pt x="395" y="75"/>
                    <a:pt x="471" y="0"/>
                    <a:pt x="564" y="0"/>
                  </a:cubicBezTo>
                  <a:lnTo>
                    <a:pt x="564" y="0"/>
                  </a:lnTo>
                  <a:lnTo>
                    <a:pt x="14698" y="0"/>
                  </a:lnTo>
                  <a:lnTo>
                    <a:pt x="14698" y="0"/>
                  </a:lnTo>
                  <a:lnTo>
                    <a:pt x="14698" y="0"/>
                  </a:lnTo>
                  <a:cubicBezTo>
                    <a:pt x="14791" y="0"/>
                    <a:pt x="14867" y="75"/>
                    <a:pt x="14867" y="169"/>
                  </a:cubicBezTo>
                  <a:lnTo>
                    <a:pt x="14867" y="169"/>
                  </a:lnTo>
                  <a:cubicBezTo>
                    <a:pt x="14867" y="169"/>
                    <a:pt x="14867" y="169"/>
                    <a:pt x="14867" y="169"/>
                  </a:cubicBezTo>
                  <a:lnTo>
                    <a:pt x="14867" y="169"/>
                  </a:lnTo>
                  <a:lnTo>
                    <a:pt x="14867" y="845"/>
                  </a:lnTo>
                  <a:lnTo>
                    <a:pt x="14867" y="845"/>
                  </a:lnTo>
                  <a:lnTo>
                    <a:pt x="14867" y="845"/>
                  </a:lnTo>
                  <a:cubicBezTo>
                    <a:pt x="14867" y="939"/>
                    <a:pt x="14791" y="1015"/>
                    <a:pt x="14698" y="1015"/>
                  </a:cubicBezTo>
                  <a:lnTo>
                    <a:pt x="14698" y="1015"/>
                  </a:lnTo>
                  <a:lnTo>
                    <a:pt x="564" y="1015"/>
                  </a:lnTo>
                  <a:lnTo>
                    <a:pt x="564" y="1015"/>
                  </a:lnTo>
                  <a:lnTo>
                    <a:pt x="564" y="1015"/>
                  </a:lnTo>
                  <a:cubicBezTo>
                    <a:pt x="471" y="1015"/>
                    <a:pt x="395" y="939"/>
                    <a:pt x="395" y="845"/>
                  </a:cubicBezTo>
                  <a:lnTo>
                    <a:pt x="395" y="169"/>
                  </a:lnTo>
                  <a:close/>
                </a:path>
                <a:path w="14867" h="1015">
                  <a:moveTo>
                    <a:pt x="495" y="725"/>
                  </a:moveTo>
                  <a:lnTo>
                    <a:pt x="0" y="507"/>
                  </a:lnTo>
                  <a:lnTo>
                    <a:pt x="495" y="289"/>
                  </a:lnTo>
                  <a:lnTo>
                    <a:pt x="495" y="725"/>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 name="textbox 88"/>
            <p:cNvSpPr/>
            <p:nvPr/>
          </p:nvSpPr>
          <p:spPr>
            <a:xfrm>
              <a:off x="-12700" y="-12700"/>
              <a:ext cx="9466580" cy="6908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72000"/>
                </a:lnSpc>
              </a:pPr>
              <a:endParaRPr lang="Arial" altLang="Arial" sz="1000"/>
            </a:p>
            <a:p>
              <a:pPr algn="l" rtl="0" eaLnBrk="0">
                <a:lnSpc>
                  <a:spcPct val="7718"/>
                </a:lnSpc>
              </a:pPr>
              <a:endParaRPr lang="Arial" altLang="Arial" sz="100"/>
            </a:p>
            <a:p>
              <a:pPr marL="632061" algn="l" rtl="0" eaLnBrk="0">
                <a:lnSpc>
                  <a:spcPct val="90000"/>
                </a:lnSpc>
              </a:pPr>
              <a:r>
                <a:rPr sz="1600" spc="0">
                  <a:ln w="3175" cap="flat" cmpd="sng">
                    <a:solidFill>
                      <a:srgbClr val="000000">
                        <a:alpha val="100000"/>
                      </a:srgbClr>
                    </a:solidFill>
                    <a:miter lim="0"/>
                  </a:ln>
                  <a:solidFill>
                    <a:srgbClr val="FFFFFF">
                      <a:alpha val="100000"/>
                    </a:srgbClr>
                  </a:solidFill>
                  <a:latin typeface="Microsoft YaHei"/>
                  <a:ea typeface="Microsoft YaHei"/>
                  <a:cs typeface="Microsoft YaHei"/>
                </a:rPr>
                <a:t>科技进步</a:t>
              </a:r>
              <a:endParaRPr lang="Microsoft YaHei" altLang="Microsoft YaHei" sz="1600"/>
            </a:p>
          </p:txBody>
        </p:sp>
      </p:grpSp>
      <p:sp>
        <p:nvSpPr>
          <p:cNvPr id="89" name="textbox 89"/>
          <p:cNvSpPr/>
          <p:nvPr/>
        </p:nvSpPr>
        <p:spPr>
          <a:xfrm>
            <a:off x="2403569" y="5756146"/>
            <a:ext cx="8749665" cy="5575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959"/>
              </a:lnSpc>
            </a:pPr>
            <a:endParaRPr lang="Arial" altLang="Arial" sz="100"/>
          </a:p>
          <a:p>
            <a:pPr marL="14033" algn="l" rtl="0" eaLnBrk="0">
              <a:lnSpc>
                <a:spcPct val="83000"/>
              </a:lnSpc>
            </a:pPr>
            <a:r>
              <a:rPr sz="1500" spc="-30">
                <a:solidFill>
                  <a:srgbClr val="FFFFFF">
                    <a:alpha val="100000"/>
                  </a:srgbClr>
                </a:solidFill>
                <a:latin typeface="Microsoft YaHei"/>
                <a:ea typeface="Microsoft YaHei"/>
                <a:cs typeface="Microsoft YaHei"/>
              </a:rPr>
              <a:t>消费者对美容护肤的需求越来越个性化，智能美容仪器可以根据不同肤质和需求</a:t>
            </a:r>
            <a:r>
              <a:rPr sz="1500" spc="0">
                <a:solidFill>
                  <a:srgbClr val="FFFFFF">
                    <a:alpha val="100000"/>
                  </a:srgbClr>
                </a:solidFill>
                <a:latin typeface="Microsoft YaHei"/>
                <a:ea typeface="Microsoft YaHei"/>
                <a:cs typeface="Microsoft YaHei"/>
              </a:rPr>
              <a:t>提供定制化的解决方案，</a:t>
            </a:r>
            <a:endParaRPr lang="Microsoft YaHei" altLang="Microsoft YaHei" sz="1500"/>
          </a:p>
          <a:p>
            <a:pPr marL="12700" algn="l" rtl="0" eaLnBrk="0">
              <a:lnSpc>
                <a:spcPts val="2697"/>
              </a:lnSpc>
            </a:pPr>
            <a:r>
              <a:rPr sz="1500" spc="-80">
                <a:solidFill>
                  <a:srgbClr val="FFFFFF">
                    <a:alpha val="100000"/>
                  </a:srgbClr>
                </a:solidFill>
                <a:latin typeface="Microsoft YaHei"/>
                <a:ea typeface="Microsoft YaHei"/>
                <a:cs typeface="Microsoft YaHei"/>
              </a:rPr>
              <a:t>满足消费者的个性化需求。</a:t>
            </a:r>
            <a:endParaRPr lang="Microsoft YaHei" altLang="Microsoft YaHei" sz="1500"/>
          </a:p>
        </p:txBody>
      </p:sp>
      <p:sp>
        <p:nvSpPr>
          <p:cNvPr id="90" name="textbox 90"/>
          <p:cNvSpPr/>
          <p:nvPr/>
        </p:nvSpPr>
        <p:spPr>
          <a:xfrm>
            <a:off x="2386862" y="2250685"/>
            <a:ext cx="8732519"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73"/>
              </a:lnSpc>
            </a:pPr>
            <a:endParaRPr lang="Arial" altLang="Arial" sz="100"/>
          </a:p>
          <a:p>
            <a:pPr marL="20243" algn="l" rtl="0" eaLnBrk="0">
              <a:lnSpc>
                <a:spcPct val="86000"/>
              </a:lnSpc>
            </a:pPr>
            <a:r>
              <a:rPr sz="1300" spc="30">
                <a:solidFill>
                  <a:srgbClr val="FFFFFF">
                    <a:alpha val="100000"/>
                  </a:srgbClr>
                </a:solidFill>
                <a:latin typeface="Microsoft YaHei"/>
                <a:ea typeface="Microsoft YaHei"/>
                <a:cs typeface="Microsoft YaHei"/>
              </a:rPr>
              <a:t>随着人们生活水平的提高和消费观念的转变，对美容护肤的需求不断增加，智能美容仪器作为一种新型的美容方式</a:t>
            </a:r>
            <a:r>
              <a:rPr sz="1300" spc="20">
                <a:solidFill>
                  <a:srgbClr val="FFFFFF">
                    <a:alpha val="100000"/>
                  </a:srgbClr>
                </a:solidFill>
                <a:latin typeface="Microsoft YaHei"/>
                <a:ea typeface="Microsoft YaHei"/>
                <a:cs typeface="Microsoft YaHei"/>
              </a:rPr>
              <a:t>，</a:t>
            </a:r>
            <a:endParaRPr lang="Microsoft YaHei" altLang="Microsoft YaHei" sz="1300"/>
          </a:p>
          <a:p>
            <a:pPr marL="12700" algn="l" rtl="0" eaLnBrk="0">
              <a:lnSpc>
                <a:spcPts val="2427"/>
              </a:lnSpc>
            </a:pPr>
            <a:r>
              <a:rPr sz="1300" spc="-20">
                <a:solidFill>
                  <a:srgbClr val="FFFFFF">
                    <a:alpha val="100000"/>
                  </a:srgbClr>
                </a:solidFill>
                <a:latin typeface="Microsoft YaHei"/>
                <a:ea typeface="Microsoft YaHei"/>
                <a:cs typeface="Microsoft YaHei"/>
              </a:rPr>
              <a:t>受到了越来越多消费者的青</a:t>
            </a:r>
            <a:r>
              <a:rPr sz="1300" spc="0">
                <a:solidFill>
                  <a:srgbClr val="FFFFFF">
                    <a:alpha val="100000"/>
                  </a:srgbClr>
                </a:solidFill>
                <a:latin typeface="Microsoft YaHei"/>
                <a:ea typeface="Microsoft YaHei"/>
                <a:cs typeface="Microsoft YaHei"/>
              </a:rPr>
              <a:t>睐。</a:t>
            </a:r>
            <a:endParaRPr lang="Microsoft YaHei" altLang="Microsoft YaHei" sz="1300"/>
          </a:p>
        </p:txBody>
      </p:sp>
      <p:sp>
        <p:nvSpPr>
          <p:cNvPr id="91" name="textbox 91"/>
          <p:cNvSpPr/>
          <p:nvPr/>
        </p:nvSpPr>
        <p:spPr>
          <a:xfrm>
            <a:off x="2386005" y="3987569"/>
            <a:ext cx="8767444" cy="5022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947"/>
              </a:lnSpc>
            </a:pPr>
            <a:endParaRPr lang="Arial" altLang="Arial" sz="100"/>
          </a:p>
          <a:p>
            <a:pPr marL="12700" algn="l" rtl="0" eaLnBrk="0">
              <a:lnSpc>
                <a:spcPct val="86000"/>
              </a:lnSpc>
            </a:pPr>
            <a:r>
              <a:rPr sz="1300" spc="50">
                <a:solidFill>
                  <a:srgbClr val="FFFFFF">
                    <a:alpha val="100000"/>
                  </a:srgbClr>
                </a:solidFill>
                <a:latin typeface="Microsoft YaHei"/>
                <a:ea typeface="Microsoft YaHei"/>
                <a:cs typeface="Microsoft YaHei"/>
              </a:rPr>
              <a:t>科技的不断发展为智能美容仪器行业提供了强大的技术支持和创新动力，使得产品的功能更加多样化、智能化和人</a:t>
            </a:r>
            <a:r>
              <a:rPr sz="1300" spc="30">
                <a:solidFill>
                  <a:srgbClr val="FFFFFF">
                    <a:alpha val="100000"/>
                  </a:srgbClr>
                </a:solidFill>
                <a:latin typeface="Microsoft YaHei"/>
                <a:ea typeface="Microsoft YaHei"/>
                <a:cs typeface="Microsoft YaHei"/>
              </a:rPr>
              <a:t>性</a:t>
            </a:r>
            <a:endParaRPr lang="Microsoft YaHei" altLang="Microsoft YaHei" sz="1300"/>
          </a:p>
          <a:p>
            <a:pPr marL="13042" algn="l" rtl="0" eaLnBrk="0">
              <a:lnSpc>
                <a:spcPts val="2408"/>
              </a:lnSpc>
            </a:pPr>
            <a:r>
              <a:rPr sz="1100" spc="-20">
                <a:solidFill>
                  <a:srgbClr val="FFFFFF">
                    <a:alpha val="100000"/>
                  </a:srgbClr>
                </a:solidFill>
                <a:latin typeface="Microsoft YaHei"/>
                <a:ea typeface="Microsoft YaHei"/>
                <a:cs typeface="Microsoft YaHei"/>
              </a:rPr>
              <a:t>化</a:t>
            </a:r>
            <a:r>
              <a:rPr sz="1100" spc="-10">
                <a:solidFill>
                  <a:srgbClr val="FFFFFF">
                    <a:alpha val="100000"/>
                  </a:srgbClr>
                </a:solidFill>
                <a:latin typeface="Microsoft YaHei"/>
                <a:ea typeface="Microsoft YaHei"/>
                <a:cs typeface="Microsoft YaHei"/>
              </a:rPr>
              <a:t>。</a:t>
            </a:r>
            <a:endParaRPr lang="Microsoft YaHei" altLang="Microsoft YaHei" sz="1100"/>
          </a:p>
        </p:txBody>
      </p:sp>
      <p:sp>
        <p:nvSpPr>
          <p:cNvPr id="92" name="textbox 92"/>
          <p:cNvSpPr/>
          <p:nvPr/>
        </p:nvSpPr>
        <p:spPr>
          <a:xfrm>
            <a:off x="892244" y="331596"/>
            <a:ext cx="3387725" cy="4864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5000"/>
              </a:lnSpc>
            </a:pPr>
            <a:endParaRPr lang="Arial" altLang="Arial" sz="300"/>
          </a:p>
          <a:p>
            <a:pPr marL="78294" algn="l" rtl="0" eaLnBrk="0">
              <a:lnSpc>
                <a:spcPct val="91000"/>
              </a:lnSpc>
              <a:spcBef>
                <a:spcPts val="2"/>
              </a:spcBef>
              <a:tabLst>
                <a:tab pos="339725"/>
              </a:tabLst>
            </a:pPr>
            <a:r>
              <a:rPr sz="3000" spc="0">
                <a:solidFill>
                  <a:srgbClr val="45AE37">
                    <a:alpha val="100000"/>
                  </a:srgbClr>
                </a:solidFill>
                <a:latin typeface="Microsoft YaHei"/>
                <a:ea typeface="Microsoft YaHei"/>
                <a:cs typeface="Microsoft YaHei"/>
              </a:rPr>
              <a:t>	</a:t>
            </a:r>
            <a:r>
              <a:rPr sz="3000" spc="-20">
                <a:ln w="6350" cap="flat" cmpd="sng">
                  <a:solidFill>
                    <a:srgbClr val="000000">
                      <a:alpha val="100000"/>
                    </a:srgbClr>
                  </a:solidFill>
                  <a:miter lim="0"/>
                </a:ln>
                <a:solidFill>
                  <a:srgbClr val="45AE37">
                    <a:alpha val="100000"/>
                  </a:srgbClr>
                </a:solidFill>
                <a:latin typeface="Microsoft YaHei"/>
                <a:ea typeface="Microsoft YaHei"/>
                <a:cs typeface="Microsoft YaHei"/>
              </a:rPr>
              <a:t>市场需求驱</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动因素</a:t>
            </a:r>
            <a:endParaRPr lang="Microsoft YaHei" altLang="Microsoft YaHei" sz="3000"/>
          </a:p>
        </p:txBody>
      </p:sp>
      <p:sp>
        <p:nvSpPr>
          <p:cNvPr id="93" name="path"/>
          <p:cNvSpPr/>
          <p:nvPr/>
        </p:nvSpPr>
        <p:spPr>
          <a:xfrm>
            <a:off x="904944" y="344296"/>
            <a:ext cx="65594" cy="418915"/>
          </a:xfrm>
          <a:custGeom>
            <a:rect l="0" t="0" r="0" b="0"/>
            <a:pathLst>
              <a:path w="103" h="659">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 w="103" h="659">
                <a:moveTo>
                  <a:pt x="0" y="237"/>
                </a:moveTo>
                <a:cubicBezTo>
                  <a:pt x="0" y="208"/>
                  <a:pt x="23" y="185"/>
                  <a:pt x="51" y="185"/>
                </a:cubicBezTo>
                <a:lnTo>
                  <a:pt x="51" y="185"/>
                </a:lnTo>
                <a:lnTo>
                  <a:pt x="51" y="185"/>
                </a:lnTo>
                <a:lnTo>
                  <a:pt x="51" y="185"/>
                </a:lnTo>
                <a:cubicBezTo>
                  <a:pt x="80" y="185"/>
                  <a:pt x="103" y="208"/>
                  <a:pt x="103" y="237"/>
                </a:cubicBezTo>
                <a:lnTo>
                  <a:pt x="103" y="237"/>
                </a:lnTo>
                <a:cubicBezTo>
                  <a:pt x="103" y="237"/>
                  <a:pt x="103" y="237"/>
                  <a:pt x="103" y="237"/>
                </a:cubicBezTo>
                <a:lnTo>
                  <a:pt x="103" y="237"/>
                </a:lnTo>
                <a:lnTo>
                  <a:pt x="103" y="237"/>
                </a:lnTo>
                <a:lnTo>
                  <a:pt x="103" y="237"/>
                </a:lnTo>
                <a:cubicBezTo>
                  <a:pt x="103" y="265"/>
                  <a:pt x="80" y="288"/>
                  <a:pt x="51" y="288"/>
                </a:cubicBezTo>
                <a:lnTo>
                  <a:pt x="51" y="288"/>
                </a:lnTo>
                <a:lnTo>
                  <a:pt x="51" y="288"/>
                </a:lnTo>
                <a:lnTo>
                  <a:pt x="51" y="288"/>
                </a:lnTo>
                <a:cubicBezTo>
                  <a:pt x="23" y="288"/>
                  <a:pt x="0" y="265"/>
                  <a:pt x="0" y="237"/>
                </a:cubicBezTo>
                <a:lnTo>
                  <a:pt x="0" y="237"/>
                </a:lnTo>
                <a:close/>
              </a:path>
              <a:path w="103" h="659">
                <a:moveTo>
                  <a:pt x="0" y="422"/>
                </a:moveTo>
                <a:cubicBezTo>
                  <a:pt x="0" y="394"/>
                  <a:pt x="23" y="370"/>
                  <a:pt x="51" y="370"/>
                </a:cubicBezTo>
                <a:lnTo>
                  <a:pt x="51" y="370"/>
                </a:lnTo>
                <a:lnTo>
                  <a:pt x="51" y="370"/>
                </a:lnTo>
                <a:lnTo>
                  <a:pt x="51" y="370"/>
                </a:lnTo>
                <a:cubicBezTo>
                  <a:pt x="80" y="370"/>
                  <a:pt x="103" y="394"/>
                  <a:pt x="103" y="422"/>
                </a:cubicBezTo>
                <a:lnTo>
                  <a:pt x="103" y="422"/>
                </a:lnTo>
                <a:cubicBezTo>
                  <a:pt x="103" y="422"/>
                  <a:pt x="103" y="422"/>
                  <a:pt x="103" y="422"/>
                </a:cubicBezTo>
                <a:lnTo>
                  <a:pt x="103" y="422"/>
                </a:lnTo>
                <a:lnTo>
                  <a:pt x="103" y="422"/>
                </a:lnTo>
                <a:lnTo>
                  <a:pt x="103" y="422"/>
                </a:lnTo>
                <a:cubicBezTo>
                  <a:pt x="103" y="451"/>
                  <a:pt x="80" y="474"/>
                  <a:pt x="51" y="474"/>
                </a:cubicBezTo>
                <a:lnTo>
                  <a:pt x="51" y="474"/>
                </a:lnTo>
                <a:lnTo>
                  <a:pt x="51" y="474"/>
                </a:lnTo>
                <a:lnTo>
                  <a:pt x="51" y="474"/>
                </a:lnTo>
                <a:cubicBezTo>
                  <a:pt x="23" y="474"/>
                  <a:pt x="0" y="451"/>
                  <a:pt x="0" y="422"/>
                </a:cubicBezTo>
                <a:lnTo>
                  <a:pt x="0" y="422"/>
                </a:lnTo>
                <a:close/>
              </a:path>
              <a:path w="103" h="659">
                <a:moveTo>
                  <a:pt x="0" y="608"/>
                </a:moveTo>
                <a:cubicBezTo>
                  <a:pt x="0" y="579"/>
                  <a:pt x="23" y="556"/>
                  <a:pt x="51" y="556"/>
                </a:cubicBezTo>
                <a:lnTo>
                  <a:pt x="51" y="556"/>
                </a:lnTo>
                <a:lnTo>
                  <a:pt x="51" y="556"/>
                </a:lnTo>
                <a:lnTo>
                  <a:pt x="51" y="556"/>
                </a:lnTo>
                <a:cubicBezTo>
                  <a:pt x="80" y="556"/>
                  <a:pt x="103" y="579"/>
                  <a:pt x="103" y="608"/>
                </a:cubicBezTo>
                <a:lnTo>
                  <a:pt x="103" y="608"/>
                </a:lnTo>
                <a:cubicBezTo>
                  <a:pt x="103" y="608"/>
                  <a:pt x="103" y="608"/>
                  <a:pt x="103" y="608"/>
                </a:cubicBezTo>
                <a:lnTo>
                  <a:pt x="103" y="608"/>
                </a:lnTo>
                <a:lnTo>
                  <a:pt x="103" y="608"/>
                </a:lnTo>
                <a:lnTo>
                  <a:pt x="103" y="608"/>
                </a:lnTo>
                <a:cubicBezTo>
                  <a:pt x="103" y="636"/>
                  <a:pt x="80" y="659"/>
                  <a:pt x="51" y="659"/>
                </a:cubicBezTo>
                <a:lnTo>
                  <a:pt x="51" y="659"/>
                </a:lnTo>
                <a:lnTo>
                  <a:pt x="51" y="659"/>
                </a:lnTo>
                <a:lnTo>
                  <a:pt x="51" y="659"/>
                </a:lnTo>
                <a:cubicBezTo>
                  <a:pt x="23" y="659"/>
                  <a:pt x="0" y="636"/>
                  <a:pt x="0" y="608"/>
                </a:cubicBezTo>
                <a:lnTo>
                  <a:pt x="0" y="608"/>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4" name="picture 94"/>
          <p:cNvPicPr>
            <a:picLocks noChangeAspect="1"/>
          </p:cNvPicPr>
          <p:nvPr/>
        </p:nvPicPr>
        <p:blipFill>
          <a:blip r:embed="rId2"/>
          <a:stretch>
            <a:fillRect/>
          </a:stretch>
        </p:blipFill>
        <p:spPr>
          <a:xfrm rot="21600000">
            <a:off x="1171088" y="1044365"/>
            <a:ext cx="76200" cy="5813634"/>
          </a:xfrm>
          <a:prstGeom prst="rect">
            <a:avLst/>
          </a:prstGeom>
        </p:spPr>
      </p:pic>
      <p:grpSp>
        <p:nvGrpSpPr>
          <p:cNvPr id="16" name="group 16"/>
          <p:cNvGrpSpPr/>
          <p:nvPr/>
        </p:nvGrpSpPr>
        <p:grpSpPr>
          <a:xfrm rot="21600000">
            <a:off x="873195" y="4825745"/>
            <a:ext cx="669477" cy="669478"/>
            <a:chExt cx="669477" cy="669478"/>
          </a:xfrm>
        </p:grpSpPr>
        <p:sp>
          <p:nvSpPr>
            <p:cNvPr id="95" name="path"/>
            <p:cNvSpPr/>
            <p:nvPr/>
          </p:nvSpPr>
          <p:spPr>
            <a:xfrm>
              <a:off x="0" y="0"/>
              <a:ext cx="669477" cy="669478"/>
            </a:xfrm>
            <a:custGeom>
              <a:rect l="0" t="0" r="0" b="0"/>
              <a:pathLst>
                <a:path w="1054" h="1054">
                  <a:moveTo>
                    <a:pt x="0" y="527"/>
                  </a:moveTo>
                  <a:cubicBezTo>
                    <a:pt x="0" y="236"/>
                    <a:pt x="236" y="0"/>
                    <a:pt x="527" y="0"/>
                  </a:cubicBezTo>
                  <a:lnTo>
                    <a:pt x="527" y="0"/>
                  </a:lnTo>
                  <a:lnTo>
                    <a:pt x="527" y="0"/>
                  </a:lnTo>
                  <a:lnTo>
                    <a:pt x="527" y="0"/>
                  </a:lnTo>
                  <a:cubicBezTo>
                    <a:pt x="818" y="0"/>
                    <a:pt x="1054" y="236"/>
                    <a:pt x="1054" y="527"/>
                  </a:cubicBezTo>
                  <a:lnTo>
                    <a:pt x="1054" y="527"/>
                  </a:lnTo>
                  <a:cubicBezTo>
                    <a:pt x="1054" y="527"/>
                    <a:pt x="1054" y="527"/>
                    <a:pt x="1054" y="527"/>
                  </a:cubicBezTo>
                  <a:lnTo>
                    <a:pt x="1054" y="527"/>
                  </a:lnTo>
                  <a:lnTo>
                    <a:pt x="1054" y="527"/>
                  </a:lnTo>
                  <a:lnTo>
                    <a:pt x="1054" y="527"/>
                  </a:lnTo>
                  <a:cubicBezTo>
                    <a:pt x="1054" y="818"/>
                    <a:pt x="818" y="1054"/>
                    <a:pt x="527" y="1054"/>
                  </a:cubicBezTo>
                  <a:lnTo>
                    <a:pt x="527" y="1054"/>
                  </a:lnTo>
                  <a:lnTo>
                    <a:pt x="527" y="1054"/>
                  </a:lnTo>
                  <a:lnTo>
                    <a:pt x="527" y="1054"/>
                  </a:lnTo>
                  <a:cubicBezTo>
                    <a:pt x="236" y="1054"/>
                    <a:pt x="0" y="818"/>
                    <a:pt x="0" y="527"/>
                  </a:cubicBezTo>
                  <a:lnTo>
                    <a:pt x="0" y="527"/>
                  </a:lnTo>
                  <a:close/>
                </a:path>
              </a:pathLst>
            </a:custGeom>
            <a:solidFill>
              <a:srgbClr val="38B526">
                <a:alpha val="4196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 name="path"/>
            <p:cNvSpPr/>
            <p:nvPr/>
          </p:nvSpPr>
          <p:spPr>
            <a:xfrm>
              <a:off x="115086" y="115086"/>
              <a:ext cx="439304" cy="439304"/>
            </a:xfrm>
            <a:custGeom>
              <a:rect l="0" t="0" r="0" b="0"/>
              <a:pathLst>
                <a:path w="691" h="691">
                  <a:moveTo>
                    <a:pt x="0" y="345"/>
                  </a:moveTo>
                  <a:cubicBezTo>
                    <a:pt x="0" y="154"/>
                    <a:pt x="154" y="0"/>
                    <a:pt x="345" y="0"/>
                  </a:cubicBezTo>
                  <a:lnTo>
                    <a:pt x="345" y="0"/>
                  </a:lnTo>
                  <a:lnTo>
                    <a:pt x="345" y="0"/>
                  </a:lnTo>
                  <a:lnTo>
                    <a:pt x="345" y="0"/>
                  </a:lnTo>
                  <a:cubicBezTo>
                    <a:pt x="536" y="0"/>
                    <a:pt x="691" y="154"/>
                    <a:pt x="691" y="345"/>
                  </a:cubicBezTo>
                  <a:lnTo>
                    <a:pt x="691" y="345"/>
                  </a:lnTo>
                  <a:cubicBezTo>
                    <a:pt x="691" y="345"/>
                    <a:pt x="691" y="345"/>
                    <a:pt x="691" y="345"/>
                  </a:cubicBezTo>
                  <a:lnTo>
                    <a:pt x="691" y="345"/>
                  </a:lnTo>
                  <a:lnTo>
                    <a:pt x="691" y="345"/>
                  </a:lnTo>
                  <a:lnTo>
                    <a:pt x="691" y="345"/>
                  </a:lnTo>
                  <a:cubicBezTo>
                    <a:pt x="691" y="536"/>
                    <a:pt x="536" y="691"/>
                    <a:pt x="345" y="691"/>
                  </a:cubicBezTo>
                  <a:lnTo>
                    <a:pt x="345" y="691"/>
                  </a:lnTo>
                  <a:lnTo>
                    <a:pt x="345" y="691"/>
                  </a:lnTo>
                  <a:lnTo>
                    <a:pt x="345" y="691"/>
                  </a:lnTo>
                  <a:cubicBezTo>
                    <a:pt x="154" y="691"/>
                    <a:pt x="0" y="536"/>
                    <a:pt x="0" y="345"/>
                  </a:cubicBezTo>
                  <a:lnTo>
                    <a:pt x="0" y="345"/>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8" name="group 18"/>
          <p:cNvGrpSpPr/>
          <p:nvPr/>
        </p:nvGrpSpPr>
        <p:grpSpPr>
          <a:xfrm rot="21600000">
            <a:off x="873195" y="1332345"/>
            <a:ext cx="669477" cy="669478"/>
            <a:chExt cx="669477" cy="669478"/>
          </a:xfrm>
        </p:grpSpPr>
        <p:sp>
          <p:nvSpPr>
            <p:cNvPr id="97" name="path"/>
            <p:cNvSpPr/>
            <p:nvPr/>
          </p:nvSpPr>
          <p:spPr>
            <a:xfrm>
              <a:off x="0" y="0"/>
              <a:ext cx="669477" cy="669478"/>
            </a:xfrm>
            <a:custGeom>
              <a:rect l="0" t="0" r="0" b="0"/>
              <a:pathLst>
                <a:path w="1054" h="1054">
                  <a:moveTo>
                    <a:pt x="0" y="527"/>
                  </a:moveTo>
                  <a:cubicBezTo>
                    <a:pt x="0" y="236"/>
                    <a:pt x="236" y="0"/>
                    <a:pt x="527" y="0"/>
                  </a:cubicBezTo>
                  <a:lnTo>
                    <a:pt x="527" y="0"/>
                  </a:lnTo>
                  <a:lnTo>
                    <a:pt x="527" y="0"/>
                  </a:lnTo>
                  <a:lnTo>
                    <a:pt x="527" y="0"/>
                  </a:lnTo>
                  <a:cubicBezTo>
                    <a:pt x="818" y="0"/>
                    <a:pt x="1054" y="236"/>
                    <a:pt x="1054" y="527"/>
                  </a:cubicBezTo>
                  <a:lnTo>
                    <a:pt x="1054" y="527"/>
                  </a:lnTo>
                  <a:cubicBezTo>
                    <a:pt x="1054" y="527"/>
                    <a:pt x="1054" y="527"/>
                    <a:pt x="1054" y="527"/>
                  </a:cubicBezTo>
                  <a:lnTo>
                    <a:pt x="1054" y="527"/>
                  </a:lnTo>
                  <a:lnTo>
                    <a:pt x="1054" y="527"/>
                  </a:lnTo>
                  <a:lnTo>
                    <a:pt x="1054" y="527"/>
                  </a:lnTo>
                  <a:cubicBezTo>
                    <a:pt x="1054" y="818"/>
                    <a:pt x="818" y="1054"/>
                    <a:pt x="527" y="1054"/>
                  </a:cubicBezTo>
                  <a:lnTo>
                    <a:pt x="527" y="1054"/>
                  </a:lnTo>
                  <a:lnTo>
                    <a:pt x="527" y="1054"/>
                  </a:lnTo>
                  <a:lnTo>
                    <a:pt x="527" y="1054"/>
                  </a:lnTo>
                  <a:cubicBezTo>
                    <a:pt x="236" y="1054"/>
                    <a:pt x="0" y="818"/>
                    <a:pt x="0" y="527"/>
                  </a:cubicBezTo>
                  <a:lnTo>
                    <a:pt x="0" y="527"/>
                  </a:lnTo>
                  <a:close/>
                </a:path>
              </a:pathLst>
            </a:custGeom>
            <a:solidFill>
              <a:srgbClr val="38B526">
                <a:alpha val="4196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 name="path"/>
            <p:cNvSpPr/>
            <p:nvPr/>
          </p:nvSpPr>
          <p:spPr>
            <a:xfrm>
              <a:off x="115086" y="115085"/>
              <a:ext cx="439304" cy="439304"/>
            </a:xfrm>
            <a:custGeom>
              <a:rect l="0" t="0" r="0" b="0"/>
              <a:pathLst>
                <a:path w="691" h="691">
                  <a:moveTo>
                    <a:pt x="0" y="345"/>
                  </a:moveTo>
                  <a:cubicBezTo>
                    <a:pt x="0" y="154"/>
                    <a:pt x="154" y="0"/>
                    <a:pt x="345" y="0"/>
                  </a:cubicBezTo>
                  <a:lnTo>
                    <a:pt x="345" y="0"/>
                  </a:lnTo>
                  <a:lnTo>
                    <a:pt x="345" y="0"/>
                  </a:lnTo>
                  <a:lnTo>
                    <a:pt x="345" y="0"/>
                  </a:lnTo>
                  <a:cubicBezTo>
                    <a:pt x="536" y="0"/>
                    <a:pt x="691" y="154"/>
                    <a:pt x="691" y="345"/>
                  </a:cubicBezTo>
                  <a:lnTo>
                    <a:pt x="691" y="345"/>
                  </a:lnTo>
                  <a:cubicBezTo>
                    <a:pt x="691" y="345"/>
                    <a:pt x="691" y="345"/>
                    <a:pt x="691" y="345"/>
                  </a:cubicBezTo>
                  <a:lnTo>
                    <a:pt x="691" y="345"/>
                  </a:lnTo>
                  <a:lnTo>
                    <a:pt x="691" y="345"/>
                  </a:lnTo>
                  <a:lnTo>
                    <a:pt x="691" y="345"/>
                  </a:lnTo>
                  <a:cubicBezTo>
                    <a:pt x="691" y="536"/>
                    <a:pt x="536" y="691"/>
                    <a:pt x="345" y="691"/>
                  </a:cubicBezTo>
                  <a:lnTo>
                    <a:pt x="345" y="691"/>
                  </a:lnTo>
                  <a:lnTo>
                    <a:pt x="345" y="691"/>
                  </a:lnTo>
                  <a:lnTo>
                    <a:pt x="345" y="691"/>
                  </a:lnTo>
                  <a:cubicBezTo>
                    <a:pt x="154" y="691"/>
                    <a:pt x="0" y="536"/>
                    <a:pt x="0" y="345"/>
                  </a:cubicBezTo>
                  <a:lnTo>
                    <a:pt x="0" y="345"/>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0" name="group 20"/>
          <p:cNvGrpSpPr/>
          <p:nvPr/>
        </p:nvGrpSpPr>
        <p:grpSpPr>
          <a:xfrm rot="21600000">
            <a:off x="873195" y="3067325"/>
            <a:ext cx="669477" cy="669477"/>
            <a:chExt cx="669477" cy="669477"/>
          </a:xfrm>
        </p:grpSpPr>
        <p:sp>
          <p:nvSpPr>
            <p:cNvPr id="99" name="path"/>
            <p:cNvSpPr/>
            <p:nvPr/>
          </p:nvSpPr>
          <p:spPr>
            <a:xfrm>
              <a:off x="0" y="0"/>
              <a:ext cx="669477" cy="669477"/>
            </a:xfrm>
            <a:custGeom>
              <a:rect l="0" t="0" r="0" b="0"/>
              <a:pathLst>
                <a:path w="1054" h="1054">
                  <a:moveTo>
                    <a:pt x="0" y="527"/>
                  </a:moveTo>
                  <a:cubicBezTo>
                    <a:pt x="0" y="236"/>
                    <a:pt x="236" y="0"/>
                    <a:pt x="527" y="0"/>
                  </a:cubicBezTo>
                  <a:lnTo>
                    <a:pt x="527" y="0"/>
                  </a:lnTo>
                  <a:lnTo>
                    <a:pt x="527" y="0"/>
                  </a:lnTo>
                  <a:lnTo>
                    <a:pt x="527" y="0"/>
                  </a:lnTo>
                  <a:cubicBezTo>
                    <a:pt x="818" y="0"/>
                    <a:pt x="1054" y="236"/>
                    <a:pt x="1054" y="527"/>
                  </a:cubicBezTo>
                  <a:lnTo>
                    <a:pt x="1054" y="527"/>
                  </a:lnTo>
                  <a:cubicBezTo>
                    <a:pt x="1054" y="527"/>
                    <a:pt x="1054" y="527"/>
                    <a:pt x="1054" y="527"/>
                  </a:cubicBezTo>
                  <a:lnTo>
                    <a:pt x="1054" y="527"/>
                  </a:lnTo>
                  <a:lnTo>
                    <a:pt x="1054" y="527"/>
                  </a:lnTo>
                  <a:lnTo>
                    <a:pt x="1054" y="527"/>
                  </a:lnTo>
                  <a:cubicBezTo>
                    <a:pt x="1054" y="818"/>
                    <a:pt x="818" y="1054"/>
                    <a:pt x="527" y="1054"/>
                  </a:cubicBezTo>
                  <a:lnTo>
                    <a:pt x="527" y="1054"/>
                  </a:lnTo>
                  <a:lnTo>
                    <a:pt x="527" y="1054"/>
                  </a:lnTo>
                  <a:lnTo>
                    <a:pt x="527" y="1054"/>
                  </a:lnTo>
                  <a:cubicBezTo>
                    <a:pt x="236" y="1054"/>
                    <a:pt x="0" y="818"/>
                    <a:pt x="0" y="527"/>
                  </a:cubicBezTo>
                  <a:lnTo>
                    <a:pt x="0" y="527"/>
                  </a:lnTo>
                  <a:close/>
                </a:path>
              </a:pathLst>
            </a:custGeom>
            <a:solidFill>
              <a:srgbClr val="38B526">
                <a:alpha val="4196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0" name="path"/>
            <p:cNvSpPr/>
            <p:nvPr/>
          </p:nvSpPr>
          <p:spPr>
            <a:xfrm>
              <a:off x="115086" y="115086"/>
              <a:ext cx="439304" cy="439305"/>
            </a:xfrm>
            <a:custGeom>
              <a:rect l="0" t="0" r="0" b="0"/>
              <a:pathLst>
                <a:path w="691" h="691">
                  <a:moveTo>
                    <a:pt x="0" y="345"/>
                  </a:moveTo>
                  <a:cubicBezTo>
                    <a:pt x="0" y="154"/>
                    <a:pt x="154" y="0"/>
                    <a:pt x="345" y="0"/>
                  </a:cubicBezTo>
                  <a:lnTo>
                    <a:pt x="345" y="0"/>
                  </a:lnTo>
                  <a:lnTo>
                    <a:pt x="345" y="0"/>
                  </a:lnTo>
                  <a:lnTo>
                    <a:pt x="345" y="0"/>
                  </a:lnTo>
                  <a:cubicBezTo>
                    <a:pt x="536" y="0"/>
                    <a:pt x="691" y="154"/>
                    <a:pt x="691" y="345"/>
                  </a:cubicBezTo>
                  <a:lnTo>
                    <a:pt x="691" y="345"/>
                  </a:lnTo>
                  <a:cubicBezTo>
                    <a:pt x="691" y="345"/>
                    <a:pt x="691" y="345"/>
                    <a:pt x="691" y="345"/>
                  </a:cubicBezTo>
                  <a:lnTo>
                    <a:pt x="691" y="345"/>
                  </a:lnTo>
                  <a:lnTo>
                    <a:pt x="691" y="345"/>
                  </a:lnTo>
                  <a:lnTo>
                    <a:pt x="691" y="345"/>
                  </a:lnTo>
                  <a:cubicBezTo>
                    <a:pt x="691" y="536"/>
                    <a:pt x="536" y="691"/>
                    <a:pt x="345" y="691"/>
                  </a:cubicBezTo>
                  <a:lnTo>
                    <a:pt x="345" y="691"/>
                  </a:lnTo>
                  <a:lnTo>
                    <a:pt x="345" y="691"/>
                  </a:lnTo>
                  <a:lnTo>
                    <a:pt x="345" y="691"/>
                  </a:lnTo>
                  <a:cubicBezTo>
                    <a:pt x="154" y="691"/>
                    <a:pt x="0" y="536"/>
                    <a:pt x="0" y="345"/>
                  </a:cubicBezTo>
                  <a:lnTo>
                    <a:pt x="0" y="345"/>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1" name="path"/>
          <p:cNvSpPr/>
          <p:nvPr/>
        </p:nvSpPr>
        <p:spPr>
          <a:xfrm>
            <a:off x="454963" y="684488"/>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 name="path"/>
          <p:cNvSpPr/>
          <p:nvPr/>
        </p:nvSpPr>
        <p:spPr>
          <a:xfrm>
            <a:off x="454963" y="566715"/>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3" name="path"/>
          <p:cNvSpPr/>
          <p:nvPr/>
        </p:nvSpPr>
        <p:spPr>
          <a:xfrm>
            <a:off x="454963" y="331168"/>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 name="path"/>
          <p:cNvSpPr/>
          <p:nvPr/>
        </p:nvSpPr>
        <p:spPr>
          <a:xfrm>
            <a:off x="454963" y="448941"/>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5" name="path"/>
          <p:cNvSpPr/>
          <p:nvPr/>
        </p:nvSpPr>
        <p:spPr>
          <a:xfrm>
            <a:off x="575048" y="573290"/>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6" name="path"/>
          <p:cNvSpPr/>
          <p:nvPr/>
        </p:nvSpPr>
        <p:spPr>
          <a:xfrm>
            <a:off x="575048" y="69106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7" name="path"/>
          <p:cNvSpPr/>
          <p:nvPr/>
        </p:nvSpPr>
        <p:spPr>
          <a:xfrm>
            <a:off x="575048" y="33774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 name="path"/>
          <p:cNvSpPr/>
          <p:nvPr/>
        </p:nvSpPr>
        <p:spPr>
          <a:xfrm>
            <a:off x="575048" y="455516"/>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 name="path"/>
          <p:cNvSpPr/>
          <p:nvPr/>
        </p:nvSpPr>
        <p:spPr>
          <a:xfrm>
            <a:off x="689124" y="575006"/>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 name="path"/>
          <p:cNvSpPr/>
          <p:nvPr/>
        </p:nvSpPr>
        <p:spPr>
          <a:xfrm>
            <a:off x="689124" y="692780"/>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1" name="path"/>
          <p:cNvSpPr/>
          <p:nvPr/>
        </p:nvSpPr>
        <p:spPr>
          <a:xfrm>
            <a:off x="689124" y="339459"/>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2" name="path"/>
          <p:cNvSpPr/>
          <p:nvPr/>
        </p:nvSpPr>
        <p:spPr>
          <a:xfrm>
            <a:off x="689124" y="45723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3" name="path"/>
          <p:cNvSpPr/>
          <p:nvPr/>
        </p:nvSpPr>
        <p:spPr>
          <a:xfrm>
            <a:off x="799767" y="583976"/>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4" name="path"/>
          <p:cNvSpPr/>
          <p:nvPr/>
        </p:nvSpPr>
        <p:spPr>
          <a:xfrm>
            <a:off x="799767" y="701750"/>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5" name="path"/>
          <p:cNvSpPr/>
          <p:nvPr/>
        </p:nvSpPr>
        <p:spPr>
          <a:xfrm>
            <a:off x="799767" y="348429"/>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6" name="path"/>
          <p:cNvSpPr/>
          <p:nvPr/>
        </p:nvSpPr>
        <p:spPr>
          <a:xfrm>
            <a:off x="799767" y="46620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2" name="group 22"/>
          <p:cNvGrpSpPr/>
          <p:nvPr/>
        </p:nvGrpSpPr>
        <p:grpSpPr>
          <a:xfrm rot="21600000">
            <a:off x="1752142" y="2015068"/>
            <a:ext cx="3166497" cy="3414341"/>
            <a:chExt cx="3166497" cy="3414341"/>
          </a:xfrm>
        </p:grpSpPr>
        <p:sp>
          <p:nvSpPr>
            <p:cNvPr id="118" name="path"/>
            <p:cNvSpPr/>
            <p:nvPr/>
          </p:nvSpPr>
          <p:spPr>
            <a:xfrm>
              <a:off x="255057" y="241298"/>
              <a:ext cx="2185795" cy="2931719"/>
            </a:xfrm>
            <a:custGeom>
              <a:rect l="0" t="0" r="0" b="0"/>
              <a:pathLst>
                <a:path w="3442" h="4616">
                  <a:moveTo>
                    <a:pt x="3254" y="3986"/>
                  </a:moveTo>
                  <a:cubicBezTo>
                    <a:pt x="2965" y="4149"/>
                    <a:pt x="2639" y="4234"/>
                    <a:pt x="2308" y="4234"/>
                  </a:cubicBezTo>
                  <a:lnTo>
                    <a:pt x="2308" y="4234"/>
                  </a:lnTo>
                  <a:cubicBezTo>
                    <a:pt x="1244" y="4234"/>
                    <a:pt x="382" y="3372"/>
                    <a:pt x="382" y="2308"/>
                  </a:cubicBezTo>
                  <a:lnTo>
                    <a:pt x="382" y="2308"/>
                  </a:lnTo>
                  <a:cubicBezTo>
                    <a:pt x="382" y="1244"/>
                    <a:pt x="1244" y="382"/>
                    <a:pt x="2308" y="382"/>
                  </a:cubicBezTo>
                  <a:lnTo>
                    <a:pt x="2308" y="382"/>
                  </a:lnTo>
                  <a:cubicBezTo>
                    <a:pt x="2639" y="382"/>
                    <a:pt x="2965" y="467"/>
                    <a:pt x="3254" y="630"/>
                  </a:cubicBezTo>
                  <a:lnTo>
                    <a:pt x="3254" y="630"/>
                  </a:lnTo>
                  <a:lnTo>
                    <a:pt x="3442" y="297"/>
                  </a:lnTo>
                  <a:lnTo>
                    <a:pt x="3442" y="297"/>
                  </a:lnTo>
                  <a:cubicBezTo>
                    <a:pt x="3096" y="102"/>
                    <a:pt x="2705" y="0"/>
                    <a:pt x="2308" y="0"/>
                  </a:cubicBezTo>
                  <a:lnTo>
                    <a:pt x="2308" y="0"/>
                  </a:lnTo>
                  <a:cubicBezTo>
                    <a:pt x="1033" y="0"/>
                    <a:pt x="0" y="1033"/>
                    <a:pt x="0" y="2308"/>
                  </a:cubicBezTo>
                  <a:lnTo>
                    <a:pt x="0" y="2308"/>
                  </a:lnTo>
                  <a:cubicBezTo>
                    <a:pt x="0" y="3583"/>
                    <a:pt x="1033" y="4616"/>
                    <a:pt x="2308" y="4616"/>
                  </a:cubicBezTo>
                  <a:lnTo>
                    <a:pt x="2308" y="4616"/>
                  </a:lnTo>
                  <a:cubicBezTo>
                    <a:pt x="2705" y="4616"/>
                    <a:pt x="3096" y="4514"/>
                    <a:pt x="3442" y="4319"/>
                  </a:cubicBezTo>
                  <a:lnTo>
                    <a:pt x="3254" y="398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 name="path"/>
            <p:cNvSpPr/>
            <p:nvPr/>
          </p:nvSpPr>
          <p:spPr>
            <a:xfrm>
              <a:off x="417747" y="481621"/>
              <a:ext cx="1017214" cy="2327000"/>
            </a:xfrm>
            <a:custGeom>
              <a:rect l="0" t="0" r="0" b="0"/>
              <a:pathLst>
                <a:path w="1601" h="3664">
                  <a:moveTo>
                    <a:pt x="1389" y="3320"/>
                  </a:moveTo>
                  <a:cubicBezTo>
                    <a:pt x="803" y="3053"/>
                    <a:pt x="443" y="2453"/>
                    <a:pt x="486" y="1811"/>
                  </a:cubicBezTo>
                  <a:lnTo>
                    <a:pt x="486" y="1811"/>
                  </a:lnTo>
                  <a:cubicBezTo>
                    <a:pt x="528" y="1169"/>
                    <a:pt x="963" y="621"/>
                    <a:pt x="1579" y="434"/>
                  </a:cubicBezTo>
                  <a:lnTo>
                    <a:pt x="1579" y="434"/>
                  </a:lnTo>
                  <a:lnTo>
                    <a:pt x="1471" y="81"/>
                  </a:lnTo>
                  <a:lnTo>
                    <a:pt x="1471" y="81"/>
                  </a:lnTo>
                  <a:cubicBezTo>
                    <a:pt x="709" y="313"/>
                    <a:pt x="170" y="992"/>
                    <a:pt x="117" y="1787"/>
                  </a:cubicBezTo>
                  <a:lnTo>
                    <a:pt x="117" y="1787"/>
                  </a:lnTo>
                  <a:cubicBezTo>
                    <a:pt x="65" y="2581"/>
                    <a:pt x="510" y="3326"/>
                    <a:pt x="1236" y="3655"/>
                  </a:cubicBezTo>
                  <a:lnTo>
                    <a:pt x="1389" y="3320"/>
                  </a:lnTo>
                  <a:close/>
                </a:path>
              </a:pathLst>
            </a:custGeom>
            <a:solidFill>
              <a:srgbClr val="89D7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 name="path"/>
            <p:cNvSpPr/>
            <p:nvPr/>
          </p:nvSpPr>
          <p:spPr>
            <a:xfrm>
              <a:off x="0" y="0"/>
              <a:ext cx="3166497" cy="3414341"/>
            </a:xfrm>
            <a:custGeom>
              <a:rect l="0" t="0" r="0" b="0"/>
              <a:pathLst>
                <a:path w="4986" h="5376">
                  <a:moveTo>
                    <a:pt x="4613" y="3856"/>
                  </a:moveTo>
                  <a:cubicBezTo>
                    <a:pt x="4205" y="4529"/>
                    <a:pt x="3475" y="4940"/>
                    <a:pt x="2688" y="4940"/>
                  </a:cubicBezTo>
                  <a:lnTo>
                    <a:pt x="2688" y="4940"/>
                  </a:lnTo>
                  <a:cubicBezTo>
                    <a:pt x="1444" y="4940"/>
                    <a:pt x="435" y="3932"/>
                    <a:pt x="435" y="2688"/>
                  </a:cubicBezTo>
                  <a:lnTo>
                    <a:pt x="435" y="2688"/>
                  </a:lnTo>
                  <a:cubicBezTo>
                    <a:pt x="435" y="1444"/>
                    <a:pt x="1444" y="435"/>
                    <a:pt x="2688" y="435"/>
                  </a:cubicBezTo>
                  <a:lnTo>
                    <a:pt x="2688" y="435"/>
                  </a:lnTo>
                  <a:cubicBezTo>
                    <a:pt x="3475" y="436"/>
                    <a:pt x="4205" y="847"/>
                    <a:pt x="4613" y="1520"/>
                  </a:cubicBezTo>
                  <a:lnTo>
                    <a:pt x="4613" y="1520"/>
                  </a:lnTo>
                  <a:lnTo>
                    <a:pt x="4986" y="1294"/>
                  </a:lnTo>
                  <a:lnTo>
                    <a:pt x="4986" y="1294"/>
                  </a:lnTo>
                  <a:cubicBezTo>
                    <a:pt x="4499" y="490"/>
                    <a:pt x="3627" y="0"/>
                    <a:pt x="2688" y="0"/>
                  </a:cubicBezTo>
                  <a:lnTo>
                    <a:pt x="2688" y="0"/>
                  </a:lnTo>
                  <a:cubicBezTo>
                    <a:pt x="1203" y="0"/>
                    <a:pt x="0" y="1203"/>
                    <a:pt x="0" y="2688"/>
                  </a:cubicBezTo>
                  <a:lnTo>
                    <a:pt x="0" y="2688"/>
                  </a:lnTo>
                  <a:cubicBezTo>
                    <a:pt x="0" y="4173"/>
                    <a:pt x="1203" y="5376"/>
                    <a:pt x="2688" y="5376"/>
                  </a:cubicBezTo>
                  <a:lnTo>
                    <a:pt x="2688" y="5376"/>
                  </a:lnTo>
                  <a:cubicBezTo>
                    <a:pt x="3627" y="5376"/>
                    <a:pt x="4499" y="4886"/>
                    <a:pt x="4986" y="4082"/>
                  </a:cubicBezTo>
                  <a:lnTo>
                    <a:pt x="4986" y="4082"/>
                  </a:lnTo>
                  <a:lnTo>
                    <a:pt x="4613" y="3856"/>
                  </a:lnTo>
                  <a:close/>
                </a:path>
              </a:pathLst>
            </a:custGeom>
            <a:solidFill>
              <a:srgbClr val="34822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 name="path"/>
            <p:cNvSpPr/>
            <p:nvPr/>
          </p:nvSpPr>
          <p:spPr>
            <a:xfrm>
              <a:off x="1050855" y="856522"/>
              <a:ext cx="1701137" cy="1701136"/>
            </a:xfrm>
            <a:custGeom>
              <a:rect l="0" t="0" r="0" b="0"/>
              <a:pathLst>
                <a:path w="2678" h="2678">
                  <a:moveTo>
                    <a:pt x="2678" y="1504"/>
                  </a:moveTo>
                  <a:lnTo>
                    <a:pt x="2678" y="1169"/>
                  </a:lnTo>
                  <a:lnTo>
                    <a:pt x="2278" y="1002"/>
                  </a:lnTo>
                  <a:lnTo>
                    <a:pt x="2278" y="1002"/>
                  </a:lnTo>
                  <a:cubicBezTo>
                    <a:pt x="2267" y="971"/>
                    <a:pt x="2255" y="940"/>
                    <a:pt x="2241" y="911"/>
                  </a:cubicBezTo>
                  <a:lnTo>
                    <a:pt x="2241" y="911"/>
                  </a:lnTo>
                  <a:lnTo>
                    <a:pt x="2403" y="508"/>
                  </a:lnTo>
                  <a:lnTo>
                    <a:pt x="2166" y="272"/>
                  </a:lnTo>
                  <a:lnTo>
                    <a:pt x="1767" y="436"/>
                  </a:lnTo>
                  <a:lnTo>
                    <a:pt x="1767" y="436"/>
                  </a:lnTo>
                  <a:cubicBezTo>
                    <a:pt x="1737" y="421"/>
                    <a:pt x="1706" y="409"/>
                    <a:pt x="1674" y="397"/>
                  </a:cubicBezTo>
                  <a:lnTo>
                    <a:pt x="1674" y="397"/>
                  </a:lnTo>
                  <a:lnTo>
                    <a:pt x="1504" y="0"/>
                  </a:lnTo>
                  <a:lnTo>
                    <a:pt x="1169" y="0"/>
                  </a:lnTo>
                  <a:lnTo>
                    <a:pt x="1003" y="396"/>
                  </a:lnTo>
                  <a:lnTo>
                    <a:pt x="1003" y="396"/>
                  </a:lnTo>
                  <a:cubicBezTo>
                    <a:pt x="970" y="408"/>
                    <a:pt x="938" y="420"/>
                    <a:pt x="906" y="435"/>
                  </a:cubicBezTo>
                  <a:lnTo>
                    <a:pt x="906" y="435"/>
                  </a:lnTo>
                  <a:lnTo>
                    <a:pt x="508" y="275"/>
                  </a:lnTo>
                  <a:lnTo>
                    <a:pt x="272" y="512"/>
                  </a:lnTo>
                  <a:lnTo>
                    <a:pt x="434" y="906"/>
                  </a:lnTo>
                  <a:lnTo>
                    <a:pt x="434" y="906"/>
                  </a:lnTo>
                  <a:cubicBezTo>
                    <a:pt x="418" y="939"/>
                    <a:pt x="405" y="972"/>
                    <a:pt x="393" y="1006"/>
                  </a:cubicBezTo>
                  <a:lnTo>
                    <a:pt x="393" y="1006"/>
                  </a:lnTo>
                  <a:lnTo>
                    <a:pt x="0" y="1174"/>
                  </a:lnTo>
                  <a:lnTo>
                    <a:pt x="0" y="1509"/>
                  </a:lnTo>
                  <a:lnTo>
                    <a:pt x="394" y="1673"/>
                  </a:lnTo>
                  <a:lnTo>
                    <a:pt x="394" y="1673"/>
                  </a:lnTo>
                  <a:cubicBezTo>
                    <a:pt x="406" y="1707"/>
                    <a:pt x="419" y="1740"/>
                    <a:pt x="434" y="1773"/>
                  </a:cubicBezTo>
                  <a:lnTo>
                    <a:pt x="434" y="1773"/>
                  </a:lnTo>
                  <a:lnTo>
                    <a:pt x="275" y="2170"/>
                  </a:lnTo>
                  <a:lnTo>
                    <a:pt x="512" y="2406"/>
                  </a:lnTo>
                  <a:lnTo>
                    <a:pt x="907" y="2244"/>
                  </a:lnTo>
                  <a:lnTo>
                    <a:pt x="907" y="2244"/>
                  </a:lnTo>
                  <a:cubicBezTo>
                    <a:pt x="939" y="2259"/>
                    <a:pt x="971" y="2271"/>
                    <a:pt x="1005" y="2282"/>
                  </a:cubicBezTo>
                  <a:lnTo>
                    <a:pt x="1005" y="2282"/>
                  </a:lnTo>
                  <a:lnTo>
                    <a:pt x="1174" y="2678"/>
                  </a:lnTo>
                  <a:lnTo>
                    <a:pt x="1509" y="2678"/>
                  </a:lnTo>
                  <a:lnTo>
                    <a:pt x="1675" y="2280"/>
                  </a:lnTo>
                  <a:lnTo>
                    <a:pt x="1675" y="2280"/>
                  </a:lnTo>
                  <a:cubicBezTo>
                    <a:pt x="1706" y="2268"/>
                    <a:pt x="1738" y="2256"/>
                    <a:pt x="1768" y="2242"/>
                  </a:cubicBezTo>
                  <a:lnTo>
                    <a:pt x="1768" y="2242"/>
                  </a:lnTo>
                  <a:lnTo>
                    <a:pt x="2170" y="2402"/>
                  </a:lnTo>
                  <a:lnTo>
                    <a:pt x="2406" y="2166"/>
                  </a:lnTo>
                  <a:lnTo>
                    <a:pt x="2241" y="1766"/>
                  </a:lnTo>
                  <a:lnTo>
                    <a:pt x="2241" y="1766"/>
                  </a:lnTo>
                  <a:cubicBezTo>
                    <a:pt x="2256" y="1736"/>
                    <a:pt x="2267" y="1706"/>
                    <a:pt x="2278" y="1675"/>
                  </a:cubicBezTo>
                  <a:lnTo>
                    <a:pt x="2278" y="1675"/>
                  </a:lnTo>
                  <a:lnTo>
                    <a:pt x="2678" y="1504"/>
                  </a:lnTo>
                  <a:close/>
                  <a:moveTo>
                    <a:pt x="1336" y="1841"/>
                  </a:moveTo>
                  <a:cubicBezTo>
                    <a:pt x="1059" y="1841"/>
                    <a:pt x="834" y="1616"/>
                    <a:pt x="834" y="1339"/>
                  </a:cubicBezTo>
                  <a:lnTo>
                    <a:pt x="834" y="1339"/>
                  </a:lnTo>
                  <a:cubicBezTo>
                    <a:pt x="834" y="1062"/>
                    <a:pt x="1059" y="837"/>
                    <a:pt x="1336" y="837"/>
                  </a:cubicBezTo>
                  <a:lnTo>
                    <a:pt x="1336" y="837"/>
                  </a:lnTo>
                  <a:cubicBezTo>
                    <a:pt x="1614" y="837"/>
                    <a:pt x="1839" y="1062"/>
                    <a:pt x="1839" y="1339"/>
                  </a:cubicBezTo>
                  <a:lnTo>
                    <a:pt x="1839" y="1339"/>
                  </a:lnTo>
                  <a:cubicBezTo>
                    <a:pt x="1839" y="1616"/>
                    <a:pt x="1614" y="1841"/>
                    <a:pt x="1336" y="1841"/>
                  </a:cubicBezTo>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22" name="textbox 122"/>
          <p:cNvSpPr/>
          <p:nvPr/>
        </p:nvSpPr>
        <p:spPr>
          <a:xfrm>
            <a:off x="6440353" y="1529595"/>
            <a:ext cx="4909820" cy="1289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700"/>
          </a:p>
          <a:p>
            <a:pPr marL="550235" algn="l" rtl="0" eaLnBrk="0">
              <a:lnSpc>
                <a:spcPct val="92000"/>
              </a:lnSpc>
              <a:spcBef>
                <a:spcPts val="4"/>
              </a:spcBef>
              <a:tabLst>
                <a:tab pos="744855"/>
              </a:tabLst>
            </a:pPr>
            <a:r>
              <a:rPr sz="1700" spc="0">
                <a:solidFill>
                  <a:srgbClr val="45AE37">
                    <a:alpha val="100000"/>
                  </a:srgbClr>
                </a:solidFill>
                <a:latin typeface="Microsoft YaHei"/>
                <a:ea typeface="Microsoft YaHei"/>
                <a:cs typeface="Microsoft YaHei"/>
              </a:rPr>
              <a:t>	</a:t>
            </a:r>
            <a:r>
              <a:rPr sz="1700" spc="20">
                <a:ln w="3175" cap="flat" cmpd="sng">
                  <a:solidFill>
                    <a:srgbClr val="000000">
                      <a:alpha val="100000"/>
                    </a:srgbClr>
                  </a:solidFill>
                  <a:miter lim="0"/>
                </a:ln>
                <a:solidFill>
                  <a:srgbClr val="45AE37">
                    <a:alpha val="100000"/>
                  </a:srgbClr>
                </a:solidFill>
                <a:latin typeface="Microsoft YaHei"/>
                <a:ea typeface="Microsoft YaHei"/>
                <a:cs typeface="Microsoft YaHei"/>
              </a:rPr>
              <a:t>行业标</a:t>
            </a:r>
            <a:r>
              <a:rPr sz="1700" spc="10">
                <a:ln w="3175" cap="flat" cmpd="sng">
                  <a:solidFill>
                    <a:srgbClr val="000000">
                      <a:alpha val="100000"/>
                    </a:srgbClr>
                  </a:solidFill>
                  <a:miter lim="0"/>
                </a:ln>
                <a:solidFill>
                  <a:srgbClr val="45AE37">
                    <a:alpha val="100000"/>
                  </a:srgbClr>
                </a:solidFill>
                <a:latin typeface="Microsoft YaHei"/>
                <a:ea typeface="Microsoft YaHei"/>
                <a:cs typeface="Microsoft YaHei"/>
              </a:rPr>
              <a:t>准</a:t>
            </a:r>
            <a:endParaRPr lang="Microsoft YaHei" altLang="Microsoft YaHei" sz="1700"/>
          </a:p>
          <a:p>
            <a:pPr algn="l" rtl="0" eaLnBrk="0">
              <a:lnSpc>
                <a:spcPct val="100000"/>
              </a:lnSpc>
            </a:pPr>
            <a:endParaRPr lang="Arial" altLang="Arial" sz="800"/>
          </a:p>
          <a:p>
            <a:pPr marL="22291" indent="-9591" algn="l" rtl="0" eaLnBrk="0">
              <a:lnSpc>
                <a:spcPct val="189000"/>
              </a:lnSpc>
              <a:spcBef>
                <a:spcPts val="1"/>
              </a:spcBef>
            </a:pPr>
            <a:r>
              <a:rPr sz="1400" spc="30">
                <a:solidFill>
                  <a:srgbClr val="FFFFFF">
                    <a:alpha val="100000"/>
                  </a:srgbClr>
                </a:solidFill>
                <a:latin typeface="Microsoft YaHei"/>
                <a:ea typeface="Microsoft YaHei"/>
                <a:cs typeface="Microsoft YaHei"/>
              </a:rPr>
              <a:t>政府对智能美容仪器行业制定了一系列的标准和</a:t>
            </a:r>
            <a:r>
              <a:rPr sz="1400" spc="20">
                <a:solidFill>
                  <a:srgbClr val="FFFFFF">
                    <a:alpha val="100000"/>
                  </a:srgbClr>
                </a:solidFill>
                <a:latin typeface="Microsoft YaHei"/>
                <a:ea typeface="Microsoft YaHei"/>
                <a:cs typeface="Microsoft YaHei"/>
              </a:rPr>
              <a:t>规</a:t>
            </a:r>
            <a:r>
              <a:rPr sz="1400" spc="0">
                <a:solidFill>
                  <a:srgbClr val="FFFFFF">
                    <a:alpha val="100000"/>
                  </a:srgbClr>
                </a:solidFill>
                <a:latin typeface="Microsoft YaHei"/>
                <a:ea typeface="Microsoft YaHei"/>
                <a:cs typeface="Microsoft YaHei"/>
              </a:rPr>
              <a:t>范，包括产 </a:t>
            </a:r>
            <a:r>
              <a:rPr sz="1400" spc="20">
                <a:solidFill>
                  <a:srgbClr val="FFFFFF">
                    <a:alpha val="100000"/>
                  </a:srgbClr>
                </a:solidFill>
                <a:latin typeface="Microsoft YaHei"/>
                <a:ea typeface="Microsoft YaHei"/>
                <a:cs typeface="Microsoft YaHei"/>
              </a:rPr>
              <a:t>品质量标准、安全标准等，以</a:t>
            </a:r>
            <a:r>
              <a:rPr sz="1400" spc="0">
                <a:solidFill>
                  <a:srgbClr val="FFFFFF">
                    <a:alpha val="100000"/>
                  </a:srgbClr>
                </a:solidFill>
                <a:latin typeface="Microsoft YaHei"/>
                <a:ea typeface="Microsoft YaHei"/>
                <a:cs typeface="Microsoft YaHei"/>
              </a:rPr>
              <a:t>确保产品的质量和安全性能。</a:t>
            </a:r>
            <a:endParaRPr lang="Microsoft YaHei" altLang="Microsoft YaHei" sz="1400"/>
          </a:p>
        </p:txBody>
      </p:sp>
      <p:sp>
        <p:nvSpPr>
          <p:cNvPr id="123" name="path"/>
          <p:cNvSpPr/>
          <p:nvPr/>
        </p:nvSpPr>
        <p:spPr>
          <a:xfrm>
            <a:off x="6510527" y="1542295"/>
            <a:ext cx="480060" cy="382734"/>
          </a:xfrm>
          <a:custGeom>
            <a:rect l="0" t="0" r="0" b="0"/>
            <a:pathLst>
              <a:path w="756" h="602">
                <a:moveTo>
                  <a:pt x="0" y="0"/>
                </a:moveTo>
                <a:lnTo>
                  <a:pt x="756" y="0"/>
                </a:lnTo>
                <a:lnTo>
                  <a:pt x="756" y="602"/>
                </a:lnTo>
                <a:lnTo>
                  <a:pt x="0" y="602"/>
                </a:lnTo>
                <a:lnTo>
                  <a:pt x="0" y="0"/>
                </a:lnTo>
                <a:close/>
              </a:path>
            </a:pathLst>
          </a:custGeom>
          <a:solidFill>
            <a:srgbClr val="34822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4" name="textbox 124"/>
          <p:cNvSpPr/>
          <p:nvPr/>
        </p:nvSpPr>
        <p:spPr>
          <a:xfrm>
            <a:off x="6498780" y="3211060"/>
            <a:ext cx="4858384" cy="12052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Arial" altLang="Arial" sz="700"/>
          </a:p>
          <a:p>
            <a:pPr marL="491045" algn="l" rtl="0" eaLnBrk="0">
              <a:lnSpc>
                <a:spcPct val="92000"/>
              </a:lnSpc>
              <a:spcBef>
                <a:spcPts val="6"/>
              </a:spcBef>
              <a:tabLst>
                <a:tab pos="687069"/>
              </a:tabLst>
            </a:pPr>
            <a:r>
              <a:rPr sz="1700" spc="0">
                <a:solidFill>
                  <a:srgbClr val="45AE37">
                    <a:alpha val="100000"/>
                  </a:srgbClr>
                </a:solidFill>
                <a:latin typeface="Microsoft YaHei"/>
                <a:ea typeface="Microsoft YaHei"/>
                <a:cs typeface="Microsoft YaHei"/>
              </a:rPr>
              <a:t>	</a:t>
            </a:r>
            <a:r>
              <a:rPr sz="1700" spc="20">
                <a:ln w="3175" cap="flat" cmpd="sng">
                  <a:solidFill>
                    <a:srgbClr val="000000">
                      <a:alpha val="100000"/>
                    </a:srgbClr>
                  </a:solidFill>
                  <a:miter lim="0"/>
                </a:ln>
                <a:solidFill>
                  <a:srgbClr val="45AE37">
                    <a:alpha val="100000"/>
                  </a:srgbClr>
                </a:solidFill>
                <a:latin typeface="Microsoft YaHei"/>
                <a:ea typeface="Microsoft YaHei"/>
                <a:cs typeface="Microsoft YaHei"/>
              </a:rPr>
              <a:t>监管政</a:t>
            </a:r>
            <a:r>
              <a:rPr sz="1700" spc="10">
                <a:ln w="3175" cap="flat" cmpd="sng">
                  <a:solidFill>
                    <a:srgbClr val="000000">
                      <a:alpha val="100000"/>
                    </a:srgbClr>
                  </a:solidFill>
                  <a:miter lim="0"/>
                </a:ln>
                <a:solidFill>
                  <a:srgbClr val="45AE37">
                    <a:alpha val="100000"/>
                  </a:srgbClr>
                </a:solidFill>
                <a:latin typeface="Microsoft YaHei"/>
                <a:ea typeface="Microsoft YaHei"/>
                <a:cs typeface="Microsoft YaHei"/>
              </a:rPr>
              <a:t>策</a:t>
            </a:r>
            <a:endParaRPr lang="Microsoft YaHei" altLang="Microsoft YaHei" sz="1700"/>
          </a:p>
          <a:p>
            <a:pPr algn="l" rtl="0" eaLnBrk="0">
              <a:lnSpc>
                <a:spcPct val="102000"/>
              </a:lnSpc>
            </a:pPr>
            <a:endParaRPr lang="Arial" altLang="Arial" sz="500"/>
          </a:p>
          <a:p>
            <a:pPr marL="79984" indent="172" algn="l" rtl="0" eaLnBrk="0">
              <a:lnSpc>
                <a:spcPct val="193000"/>
              </a:lnSpc>
              <a:spcBef>
                <a:spcPts val="5"/>
              </a:spcBef>
            </a:pPr>
            <a:r>
              <a:rPr sz="1300" spc="20">
                <a:solidFill>
                  <a:srgbClr val="FFFFFF">
                    <a:alpha val="100000"/>
                  </a:srgbClr>
                </a:solidFill>
                <a:latin typeface="Microsoft YaHei"/>
                <a:ea typeface="Microsoft YaHei"/>
                <a:cs typeface="Microsoft YaHei"/>
              </a:rPr>
              <a:t>政府对智能美容仪器行业实行严格的监管政策，包</a:t>
            </a:r>
            <a:r>
              <a:rPr sz="1300" spc="0">
                <a:solidFill>
                  <a:srgbClr val="FFFFFF">
                    <a:alpha val="100000"/>
                  </a:srgbClr>
                </a:solidFill>
                <a:latin typeface="Microsoft YaHei"/>
                <a:ea typeface="Microsoft YaHei"/>
                <a:cs typeface="Microsoft YaHei"/>
              </a:rPr>
              <a:t>括市场准入、  </a:t>
            </a:r>
            <a:r>
              <a:rPr sz="1300" spc="20">
                <a:solidFill>
                  <a:srgbClr val="FFFFFF">
                    <a:alpha val="100000"/>
                  </a:srgbClr>
                </a:solidFill>
                <a:latin typeface="Microsoft YaHei"/>
                <a:ea typeface="Microsoft YaHei"/>
                <a:cs typeface="Microsoft YaHei"/>
              </a:rPr>
              <a:t>产品质量监管等方面，以确保市场的公平竞争和消</a:t>
            </a:r>
            <a:r>
              <a:rPr sz="1300" spc="0">
                <a:solidFill>
                  <a:srgbClr val="FFFFFF">
                    <a:alpha val="100000"/>
                  </a:srgbClr>
                </a:solidFill>
                <a:latin typeface="Microsoft YaHei"/>
                <a:ea typeface="Microsoft YaHei"/>
                <a:cs typeface="Microsoft YaHei"/>
              </a:rPr>
              <a:t>费者的权益。</a:t>
            </a:r>
            <a:endParaRPr lang="Microsoft YaHei" altLang="Microsoft YaHei" sz="1300"/>
          </a:p>
        </p:txBody>
      </p:sp>
      <p:sp>
        <p:nvSpPr>
          <p:cNvPr id="125" name="path"/>
          <p:cNvSpPr/>
          <p:nvPr/>
        </p:nvSpPr>
        <p:spPr>
          <a:xfrm>
            <a:off x="6511480" y="3223760"/>
            <a:ext cx="478345" cy="399409"/>
          </a:xfrm>
          <a:custGeom>
            <a:rect l="0" t="0" r="0" b="0"/>
            <a:pathLst>
              <a:path w="753" h="628">
                <a:moveTo>
                  <a:pt x="0" y="0"/>
                </a:moveTo>
                <a:lnTo>
                  <a:pt x="753" y="0"/>
                </a:lnTo>
                <a:lnTo>
                  <a:pt x="753" y="628"/>
                </a:lnTo>
                <a:lnTo>
                  <a:pt x="0" y="628"/>
                </a:lnTo>
                <a:lnTo>
                  <a:pt x="0" y="0"/>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 name="textbox 126"/>
          <p:cNvSpPr/>
          <p:nvPr/>
        </p:nvSpPr>
        <p:spPr>
          <a:xfrm>
            <a:off x="6498780" y="4792968"/>
            <a:ext cx="4967604" cy="11315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Arial" altLang="Arial" sz="700"/>
          </a:p>
          <a:p>
            <a:pPr marL="491045" algn="l" rtl="0" eaLnBrk="0">
              <a:lnSpc>
                <a:spcPct val="92000"/>
              </a:lnSpc>
              <a:spcBef>
                <a:spcPts val="7"/>
              </a:spcBef>
              <a:tabLst>
                <a:tab pos="686434"/>
              </a:tabLst>
            </a:pPr>
            <a:r>
              <a:rPr sz="1700" spc="0">
                <a:solidFill>
                  <a:srgbClr val="45AE37">
                    <a:alpha val="100000"/>
                  </a:srgbClr>
                </a:solidFill>
                <a:latin typeface="Microsoft YaHei"/>
                <a:ea typeface="Microsoft YaHei"/>
                <a:cs typeface="Microsoft YaHei"/>
              </a:rPr>
              <a:t>	</a:t>
            </a:r>
            <a:r>
              <a:rPr sz="1700" spc="20">
                <a:ln w="3175" cap="flat" cmpd="sng">
                  <a:solidFill>
                    <a:srgbClr val="000000">
                      <a:alpha val="100000"/>
                    </a:srgbClr>
                  </a:solidFill>
                  <a:miter lim="0"/>
                </a:ln>
                <a:solidFill>
                  <a:srgbClr val="45AE37">
                    <a:alpha val="100000"/>
                  </a:srgbClr>
                </a:solidFill>
                <a:latin typeface="Microsoft YaHei"/>
                <a:ea typeface="Microsoft YaHei"/>
                <a:cs typeface="Microsoft YaHei"/>
              </a:rPr>
              <a:t>环保政</a:t>
            </a:r>
            <a:r>
              <a:rPr sz="1700" spc="10">
                <a:ln w="3175" cap="flat" cmpd="sng">
                  <a:solidFill>
                    <a:srgbClr val="000000">
                      <a:alpha val="100000"/>
                    </a:srgbClr>
                  </a:solidFill>
                  <a:miter lim="0"/>
                </a:ln>
                <a:solidFill>
                  <a:srgbClr val="45AE37">
                    <a:alpha val="100000"/>
                  </a:srgbClr>
                </a:solidFill>
                <a:latin typeface="Microsoft YaHei"/>
                <a:ea typeface="Microsoft YaHei"/>
                <a:cs typeface="Microsoft YaHei"/>
              </a:rPr>
              <a:t>策</a:t>
            </a:r>
            <a:endParaRPr lang="Microsoft YaHei" altLang="Microsoft YaHei" sz="1700"/>
          </a:p>
          <a:p>
            <a:pPr algn="l" rtl="0" eaLnBrk="0">
              <a:lnSpc>
                <a:spcPct val="109000"/>
              </a:lnSpc>
            </a:pPr>
            <a:endParaRPr lang="Arial" altLang="Arial" sz="500"/>
          </a:p>
          <a:p>
            <a:pPr marL="80803" indent="6248" algn="l" rtl="0" eaLnBrk="0">
              <a:lnSpc>
                <a:spcPct val="186000"/>
              </a:lnSpc>
              <a:spcBef>
                <a:spcPts val="5"/>
              </a:spcBef>
            </a:pPr>
            <a:r>
              <a:rPr sz="1200" spc="-10">
                <a:solidFill>
                  <a:srgbClr val="FFFFFF">
                    <a:alpha val="100000"/>
                  </a:srgbClr>
                </a:solidFill>
                <a:latin typeface="Microsoft YaHei"/>
                <a:ea typeface="Microsoft YaHei"/>
                <a:cs typeface="Microsoft YaHei"/>
              </a:rPr>
              <a:t>随着全球环保意识</a:t>
            </a:r>
            <a:r>
              <a:rPr sz="1200" spc="0">
                <a:solidFill>
                  <a:srgbClr val="FFFFFF">
                    <a:alpha val="100000"/>
                  </a:srgbClr>
                </a:solidFill>
                <a:latin typeface="Microsoft YaHei"/>
                <a:ea typeface="Microsoft YaHei"/>
                <a:cs typeface="Microsoft YaHei"/>
              </a:rPr>
              <a:t>的提高，政府对智能美容仪器行业的环保要求也越来越 </a:t>
            </a:r>
            <a:r>
              <a:rPr sz="1200" spc="-10">
                <a:solidFill>
                  <a:srgbClr val="FFFFFF">
                    <a:alpha val="100000"/>
                  </a:srgbClr>
                </a:solidFill>
                <a:latin typeface="Microsoft YaHei"/>
                <a:ea typeface="Microsoft YaHei"/>
                <a:cs typeface="Microsoft YaHei"/>
              </a:rPr>
              <a:t>高，企业需要采取环保措施和技术创新来降低能耗和减少</a:t>
            </a:r>
            <a:r>
              <a:rPr sz="1200" spc="0">
                <a:solidFill>
                  <a:srgbClr val="FFFFFF">
                    <a:alpha val="100000"/>
                  </a:srgbClr>
                </a:solidFill>
                <a:latin typeface="Microsoft YaHei"/>
                <a:ea typeface="Microsoft YaHei"/>
                <a:cs typeface="Microsoft YaHei"/>
              </a:rPr>
              <a:t>废弃物排放。</a:t>
            </a:r>
            <a:endParaRPr lang="Microsoft YaHei" altLang="Microsoft YaHei" sz="1200"/>
          </a:p>
        </p:txBody>
      </p:sp>
      <p:sp>
        <p:nvSpPr>
          <p:cNvPr id="127" name="path"/>
          <p:cNvSpPr/>
          <p:nvPr/>
        </p:nvSpPr>
        <p:spPr>
          <a:xfrm>
            <a:off x="6511480" y="4805668"/>
            <a:ext cx="478345" cy="413650"/>
          </a:xfrm>
          <a:custGeom>
            <a:rect l="0" t="0" r="0" b="0"/>
            <a:pathLst>
              <a:path w="753" h="651">
                <a:moveTo>
                  <a:pt x="0" y="0"/>
                </a:moveTo>
                <a:lnTo>
                  <a:pt x="753" y="0"/>
                </a:lnTo>
                <a:lnTo>
                  <a:pt x="753" y="651"/>
                </a:lnTo>
                <a:lnTo>
                  <a:pt x="0" y="651"/>
                </a:lnTo>
                <a:lnTo>
                  <a:pt x="0" y="0"/>
                </a:lnTo>
                <a:close/>
              </a:path>
            </a:pathLst>
          </a:custGeom>
          <a:solidFill>
            <a:srgbClr val="89D7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textbox 128"/>
          <p:cNvSpPr/>
          <p:nvPr/>
        </p:nvSpPr>
        <p:spPr>
          <a:xfrm>
            <a:off x="442263" y="318468"/>
            <a:ext cx="3837304"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400"/>
          </a:p>
          <a:p>
            <a:pPr marL="528275" algn="l" rtl="0" eaLnBrk="0">
              <a:lnSpc>
                <a:spcPct val="91000"/>
              </a:lnSpc>
              <a:spcBef>
                <a:spcPts val="4"/>
              </a:spcBef>
              <a:tabLst>
                <a:tab pos="780415"/>
              </a:tabLst>
            </a:pPr>
            <a:r>
              <a:rPr sz="3000" spc="0">
                <a:solidFill>
                  <a:srgbClr val="45AE37">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政策法</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规影响因素</a:t>
            </a:r>
            <a:endParaRPr lang="Microsoft YaHei" altLang="Microsoft YaHei" sz="3000"/>
          </a:p>
        </p:txBody>
      </p:sp>
      <p:grpSp>
        <p:nvGrpSpPr>
          <p:cNvPr id="24" name="group 24"/>
          <p:cNvGrpSpPr/>
          <p:nvPr/>
        </p:nvGrpSpPr>
        <p:grpSpPr>
          <a:xfrm rot="21600000">
            <a:off x="454963" y="331168"/>
            <a:ext cx="515575" cy="439820"/>
            <a:chExt cx="515575" cy="439820"/>
          </a:xfrm>
        </p:grpSpPr>
        <p:sp>
          <p:nvSpPr>
            <p:cNvPr id="129"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9" name="picture 149"/>
          <p:cNvPicPr>
            <a:picLocks noChangeAspect="1"/>
          </p:cNvPicPr>
          <p:nvPr/>
        </p:nvPicPr>
        <p:blipFill>
          <a:blip r:embed="rId2"/>
          <a:stretch>
            <a:fillRect/>
          </a:stretch>
        </p:blipFill>
        <p:spPr>
          <a:xfrm rot="21600000">
            <a:off x="0" y="0"/>
            <a:ext cx="12192000" cy="6858000"/>
          </a:xfrm>
          <a:prstGeom prst="rect">
            <a:avLst/>
          </a:prstGeom>
        </p:spPr>
      </p:pic>
      <p:sp>
        <p:nvSpPr>
          <p:cNvPr id="150" name="textbox 150"/>
          <p:cNvSpPr/>
          <p:nvPr/>
        </p:nvSpPr>
        <p:spPr>
          <a:xfrm>
            <a:off x="1216368" y="1119304"/>
            <a:ext cx="4680584" cy="4789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100"/>
          </a:p>
          <a:p>
            <a:pPr marL="32130" algn="l" rtl="0" eaLnBrk="0">
              <a:lnSpc>
                <a:spcPct val="85000"/>
              </a:lnSpc>
              <a:spcBef>
                <a:spcPts val="1"/>
              </a:spcBef>
            </a:pPr>
            <a:r>
              <a:rPr sz="7600" spc="120">
                <a:ln w="22225" cap="flat" cmpd="sng">
                  <a:solidFill>
                    <a:srgbClr val="000000">
                      <a:alpha val="100000"/>
                    </a:srgbClr>
                  </a:solidFill>
                  <a:miter lim="0"/>
                </a:ln>
                <a:solidFill>
                  <a:srgbClr val="083502">
                    <a:alpha val="100000"/>
                  </a:srgbClr>
                </a:solidFill>
                <a:latin typeface="Microsoft YaHei"/>
                <a:ea typeface="Microsoft YaHei"/>
                <a:cs typeface="Microsoft YaHei"/>
              </a:rPr>
              <a:t>0</a:t>
            </a:r>
            <a:r>
              <a:rPr sz="7600" spc="100">
                <a:ln w="22225" cap="flat" cmpd="sng">
                  <a:solidFill>
                    <a:srgbClr val="000000">
                      <a:alpha val="100000"/>
                    </a:srgbClr>
                  </a:solidFill>
                  <a:miter lim="0"/>
                </a:ln>
                <a:solidFill>
                  <a:srgbClr val="083502">
                    <a:alpha val="100000"/>
                  </a:srgbClr>
                </a:solidFill>
                <a:latin typeface="Microsoft YaHei"/>
                <a:ea typeface="Microsoft YaHei"/>
                <a:cs typeface="Microsoft YaHei"/>
              </a:rPr>
              <a:t>2</a:t>
            </a:r>
            <a:endParaRPr lang="Microsoft YaHei" altLang="Microsoft YaHei" sz="7600"/>
          </a:p>
          <a:p>
            <a:pPr algn="l" rtl="0" eaLnBrk="0">
              <a:lnSpc>
                <a:spcPct val="156000"/>
              </a:lnSpc>
            </a:pPr>
            <a:endParaRPr lang="Arial" altLang="Arial" sz="1000"/>
          </a:p>
          <a:p>
            <a:pPr marL="12700" algn="l" rtl="0" eaLnBrk="0">
              <a:lnSpc>
                <a:spcPct val="92000"/>
              </a:lnSpc>
              <a:spcBef>
                <a:spcPts val="1144"/>
              </a:spcBef>
            </a:pPr>
            <a:r>
              <a:rPr sz="3800" spc="10">
                <a:ln w="9525" cap="flat" cmpd="sng">
                  <a:solidFill>
                    <a:srgbClr val="000000">
                      <a:alpha val="100000"/>
                    </a:srgbClr>
                  </a:solidFill>
                  <a:miter lim="0"/>
                </a:ln>
                <a:solidFill>
                  <a:srgbClr val="083502">
                    <a:alpha val="100000"/>
                  </a:srgbClr>
                </a:solidFill>
                <a:latin typeface="Microsoft YaHei"/>
                <a:ea typeface="Microsoft YaHei"/>
                <a:cs typeface="Microsoft YaHei"/>
              </a:rPr>
              <a:t>市场竞争格局</a:t>
            </a:r>
            <a:r>
              <a:rPr sz="3800" spc="0">
                <a:ln w="9525" cap="flat" cmpd="sng">
                  <a:solidFill>
                    <a:srgbClr val="000000">
                      <a:alpha val="100000"/>
                    </a:srgbClr>
                  </a:solidFill>
                  <a:miter lim="0"/>
                </a:ln>
                <a:solidFill>
                  <a:srgbClr val="083502">
                    <a:alpha val="100000"/>
                  </a:srgbClr>
                </a:solidFill>
                <a:latin typeface="Microsoft YaHei"/>
                <a:ea typeface="Microsoft YaHei"/>
                <a:cs typeface="Microsoft YaHei"/>
              </a:rPr>
              <a:t>分析</a:t>
            </a:r>
            <a:endParaRPr lang="Microsoft YaHei" altLang="Microsoft YaHei" sz="3800"/>
          </a:p>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0000"/>
              </a:lnSpc>
            </a:pPr>
            <a:endParaRPr lang="Arial" altLang="Arial" sz="1900"/>
          </a:p>
          <a:p>
            <a:pPr marL="34073" algn="l" rtl="0" eaLnBrk="0">
              <a:lnSpc>
                <a:spcPct val="85000"/>
              </a:lnSpc>
              <a:spcBef>
                <a:spcPts val="5"/>
              </a:spcBef>
            </a:pPr>
            <a:r>
              <a:rPr sz="7600" spc="290">
                <a:ln w="22225" cap="flat" cmpd="sng">
                  <a:solidFill>
                    <a:srgbClr val="000000">
                      <a:alpha val="100000"/>
                    </a:srgbClr>
                  </a:solidFill>
                  <a:miter lim="0"/>
                </a:ln>
                <a:solidFill>
                  <a:srgbClr val="89D77F">
                    <a:alpha val="25098"/>
                  </a:srgbClr>
                </a:solidFill>
                <a:latin typeface="Microsoft YaHei"/>
                <a:ea typeface="Microsoft YaHei"/>
                <a:cs typeface="Microsoft YaHei"/>
              </a:rPr>
              <a:t>CHAPTE</a:t>
            </a:r>
            <a:r>
              <a:rPr sz="7600" spc="280">
                <a:ln w="22225" cap="flat" cmpd="sng">
                  <a:solidFill>
                    <a:srgbClr val="000000">
                      <a:alpha val="100000"/>
                    </a:srgbClr>
                  </a:solidFill>
                  <a:miter lim="0"/>
                </a:ln>
                <a:solidFill>
                  <a:srgbClr val="89D77F">
                    <a:alpha val="25098"/>
                  </a:srgbClr>
                </a:solidFill>
                <a:latin typeface="Microsoft YaHei"/>
                <a:ea typeface="Microsoft YaHei"/>
                <a:cs typeface="Microsoft YaHei"/>
              </a:rPr>
              <a:t>R</a:t>
            </a:r>
            <a:endParaRPr lang="Microsoft YaHei" altLang="Microsoft YaHei" sz="76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1"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6" name="group 26"/>
          <p:cNvGrpSpPr/>
          <p:nvPr/>
        </p:nvGrpSpPr>
        <p:grpSpPr>
          <a:xfrm rot="21600000">
            <a:off x="8171204" y="1751286"/>
            <a:ext cx="3519940" cy="4234459"/>
            <a:chExt cx="3519940" cy="4234459"/>
          </a:xfrm>
        </p:grpSpPr>
        <p:sp>
          <p:nvSpPr>
            <p:cNvPr id="152" name="rect"/>
            <p:cNvSpPr/>
            <p:nvPr/>
          </p:nvSpPr>
          <p:spPr>
            <a:xfrm>
              <a:off x="0" y="0"/>
              <a:ext cx="3519940" cy="4234459"/>
            </a:xfrm>
            <a:prstGeom prst="rect">
              <a:avLst/>
            </a:pr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textbox 153"/>
            <p:cNvSpPr/>
            <p:nvPr/>
          </p:nvSpPr>
          <p:spPr>
            <a:xfrm>
              <a:off x="372030" y="386414"/>
              <a:ext cx="2690495" cy="1918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494"/>
                </a:lnSpc>
              </a:pPr>
              <a:endParaRPr lang="Arial" altLang="Arial" sz="100"/>
            </a:p>
            <a:p>
              <a:pPr marL="1030500" algn="l" rtl="0" eaLnBrk="0">
                <a:lnSpc>
                  <a:spcPct val="92000"/>
                </a:lnSpc>
              </a:pPr>
              <a:r>
                <a:rPr sz="2300" spc="20">
                  <a:ln w="6350" cap="flat" cmpd="sng">
                    <a:solidFill>
                      <a:srgbClr val="000000">
                        <a:alpha val="100000"/>
                      </a:srgbClr>
                    </a:solidFill>
                    <a:miter lim="0"/>
                  </a:ln>
                  <a:solidFill>
                    <a:srgbClr val="FFFFFF">
                      <a:alpha val="100000"/>
                    </a:srgbClr>
                  </a:solidFill>
                  <a:latin typeface="Microsoft YaHei"/>
                  <a:ea typeface="Microsoft YaHei"/>
                  <a:cs typeface="Microsoft YaHei"/>
                </a:rPr>
                <a:t>厂</a:t>
              </a:r>
              <a:r>
                <a:rPr sz="2300" spc="10">
                  <a:ln w="6350" cap="flat" cmpd="sng">
                    <a:solidFill>
                      <a:srgbClr val="000000">
                        <a:alpha val="100000"/>
                      </a:srgbClr>
                    </a:solidFill>
                    <a:miter lim="0"/>
                  </a:ln>
                  <a:solidFill>
                    <a:srgbClr val="FFFFFF">
                      <a:alpha val="100000"/>
                    </a:srgbClr>
                  </a:solidFill>
                  <a:latin typeface="Microsoft YaHei"/>
                  <a:ea typeface="Microsoft YaHei"/>
                  <a:cs typeface="Microsoft YaHei"/>
                </a:rPr>
                <a:t>商</a:t>
              </a:r>
              <a:r>
                <a:rPr sz="2300" spc="0">
                  <a:ln w="6350" cap="flat" cmpd="sng">
                    <a:solidFill>
                      <a:srgbClr val="000000">
                        <a:alpha val="100000"/>
                      </a:srgbClr>
                    </a:solidFill>
                    <a:miter lim="0"/>
                  </a:ln>
                  <a:solidFill>
                    <a:srgbClr val="FFFFFF">
                      <a:alpha val="100000"/>
                    </a:srgbClr>
                  </a:solidFill>
                  <a:latin typeface="Microsoft YaHei"/>
                  <a:ea typeface="Microsoft YaHei"/>
                  <a:cs typeface="Microsoft YaHei"/>
                </a:rPr>
                <a:t>C</a:t>
              </a:r>
              <a:endParaRPr lang="Microsoft YaHei" altLang="Microsoft YaHei" sz="2300"/>
            </a:p>
            <a:p>
              <a:pPr algn="l" rtl="0" eaLnBrk="0">
                <a:lnSpc>
                  <a:spcPct val="106000"/>
                </a:lnSpc>
              </a:pPr>
              <a:endParaRPr lang="Arial" altLang="Arial" sz="1000"/>
            </a:p>
            <a:p>
              <a:pPr algn="l" rtl="0" eaLnBrk="0">
                <a:lnSpc>
                  <a:spcPct val="106000"/>
                </a:lnSpc>
              </a:pPr>
              <a:endParaRPr lang="Arial" altLang="Arial" sz="1000"/>
            </a:p>
            <a:p>
              <a:pPr algn="l" rtl="0" eaLnBrk="0">
                <a:lnSpc>
                  <a:spcPct val="107000"/>
                </a:lnSpc>
              </a:pPr>
              <a:endParaRPr lang="Arial" altLang="Arial" sz="1000"/>
            </a:p>
            <a:p>
              <a:pPr algn="l" rtl="0" eaLnBrk="0">
                <a:lnSpc>
                  <a:spcPct val="126000"/>
                </a:lnSpc>
              </a:pPr>
              <a:endParaRPr lang="Arial" altLang="Arial" sz="300"/>
            </a:p>
            <a:p>
              <a:pPr marL="12700" indent="6857" algn="l" rtl="0" eaLnBrk="0">
                <a:lnSpc>
                  <a:spcPct val="150000"/>
                </a:lnSpc>
                <a:spcBef>
                  <a:spcPts val="3"/>
                </a:spcBef>
              </a:pPr>
              <a:r>
                <a:rPr sz="1500" spc="-10">
                  <a:solidFill>
                    <a:srgbClr val="FFFFFF">
                      <a:alpha val="100000"/>
                    </a:srgbClr>
                  </a:solidFill>
                  <a:latin typeface="Microsoft YaHei"/>
                  <a:ea typeface="Microsoft YaHei"/>
                  <a:cs typeface="Microsoft YaHei"/>
                </a:rPr>
                <a:t>以创新为驱动力，</a:t>
              </a:r>
              <a:r>
                <a:rPr sz="1500" spc="0">
                  <a:solidFill>
                    <a:srgbClr val="FFFFFF">
                      <a:alpha val="100000"/>
                    </a:srgbClr>
                  </a:solidFill>
                  <a:latin typeface="Microsoft YaHei"/>
                  <a:ea typeface="Microsoft YaHei"/>
                  <a:cs typeface="Microsoft YaHei"/>
                </a:rPr>
                <a:t>推出具有独特 </a:t>
              </a:r>
              <a:r>
                <a:rPr sz="1500" spc="-10">
                  <a:solidFill>
                    <a:srgbClr val="FFFFFF">
                      <a:alpha val="100000"/>
                    </a:srgbClr>
                  </a:solidFill>
                  <a:latin typeface="Microsoft YaHei"/>
                  <a:ea typeface="Microsoft YaHei"/>
                  <a:cs typeface="Microsoft YaHei"/>
                </a:rPr>
                <a:t>功能</a:t>
              </a:r>
              <a:r>
                <a:rPr sz="1500" spc="0">
                  <a:solidFill>
                    <a:srgbClr val="FFFFFF">
                      <a:alpha val="100000"/>
                    </a:srgbClr>
                  </a:solidFill>
                  <a:latin typeface="Microsoft YaHei"/>
                  <a:ea typeface="Microsoft YaHei"/>
                  <a:cs typeface="Microsoft YaHei"/>
                </a:rPr>
                <a:t>和设计的产品，瞄准追求新 </a:t>
              </a:r>
              <a:r>
                <a:rPr sz="1500" spc="-30">
                  <a:solidFill>
                    <a:srgbClr val="FFFFFF">
                      <a:alpha val="100000"/>
                    </a:srgbClr>
                  </a:solidFill>
                  <a:latin typeface="Microsoft YaHei"/>
                  <a:ea typeface="Microsoft YaHei"/>
                  <a:cs typeface="Microsoft YaHei"/>
                </a:rPr>
                <a:t>奇和时尚的年轻消费</a:t>
              </a:r>
              <a:r>
                <a:rPr sz="1500" spc="-20">
                  <a:solidFill>
                    <a:srgbClr val="FFFFFF">
                      <a:alpha val="100000"/>
                    </a:srgbClr>
                  </a:solidFill>
                  <a:latin typeface="Microsoft YaHei"/>
                  <a:ea typeface="Microsoft YaHei"/>
                  <a:cs typeface="Microsoft YaHei"/>
                </a:rPr>
                <a:t>者</a:t>
              </a:r>
              <a:r>
                <a:rPr sz="1500" spc="0">
                  <a:solidFill>
                    <a:srgbClr val="FFFFFF">
                      <a:alpha val="100000"/>
                    </a:srgbClr>
                  </a:solidFill>
                  <a:latin typeface="Microsoft YaHei"/>
                  <a:ea typeface="Microsoft YaHei"/>
                  <a:cs typeface="Microsoft YaHei"/>
                </a:rPr>
                <a:t>群体。</a:t>
              </a:r>
              <a:endParaRPr lang="Microsoft YaHei" altLang="Microsoft YaHei" sz="1500"/>
            </a:p>
          </p:txBody>
        </p:sp>
        <p:pic>
          <p:nvPicPr>
            <p:cNvPr id="154" name="picture 154"/>
            <p:cNvPicPr>
              <a:picLocks noChangeAspect="1"/>
            </p:cNvPicPr>
            <p:nvPr/>
          </p:nvPicPr>
          <p:blipFill>
            <a:blip r:embed="rId2"/>
            <a:stretch>
              <a:fillRect/>
            </a:stretch>
          </p:blipFill>
          <p:spPr>
            <a:xfrm rot="21600000">
              <a:off x="394521" y="930555"/>
              <a:ext cx="2692799" cy="76200"/>
            </a:xfrm>
            <a:prstGeom prst="rect">
              <a:avLst/>
            </a:prstGeom>
          </p:spPr>
        </p:pic>
      </p:grpSp>
      <p:grpSp>
        <p:nvGrpSpPr>
          <p:cNvPr id="28" name="group 28"/>
          <p:cNvGrpSpPr/>
          <p:nvPr/>
        </p:nvGrpSpPr>
        <p:grpSpPr>
          <a:xfrm rot="21600000">
            <a:off x="636032" y="1751286"/>
            <a:ext cx="3519940" cy="4234459"/>
            <a:chExt cx="3519940" cy="4234459"/>
          </a:xfrm>
        </p:grpSpPr>
        <p:sp>
          <p:nvSpPr>
            <p:cNvPr id="155" name="rect"/>
            <p:cNvSpPr/>
            <p:nvPr/>
          </p:nvSpPr>
          <p:spPr>
            <a:xfrm>
              <a:off x="0" y="0"/>
              <a:ext cx="3519940" cy="4234459"/>
            </a:xfrm>
            <a:prstGeom prst="rect">
              <a:avLst/>
            </a:prstGeom>
            <a:solidFill>
              <a:srgbClr val="38B526">
                <a:alpha val="96862"/>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textbox 156"/>
            <p:cNvSpPr/>
            <p:nvPr/>
          </p:nvSpPr>
          <p:spPr>
            <a:xfrm>
              <a:off x="371267" y="386414"/>
              <a:ext cx="2691129" cy="22618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494"/>
                </a:lnSpc>
              </a:pPr>
              <a:endParaRPr lang="Arial" altLang="Arial" sz="100"/>
            </a:p>
            <a:p>
              <a:pPr marL="1019656" algn="l" rtl="0" eaLnBrk="0">
                <a:lnSpc>
                  <a:spcPct val="92000"/>
                </a:lnSpc>
              </a:pPr>
              <a:r>
                <a:rPr sz="2300" spc="70">
                  <a:ln w="6350" cap="flat" cmpd="sng">
                    <a:solidFill>
                      <a:srgbClr val="000000">
                        <a:alpha val="100000"/>
                      </a:srgbClr>
                    </a:solidFill>
                    <a:miter lim="0"/>
                  </a:ln>
                  <a:solidFill>
                    <a:srgbClr val="FFFFFF">
                      <a:alpha val="100000"/>
                    </a:srgbClr>
                  </a:solidFill>
                  <a:latin typeface="Microsoft YaHei"/>
                  <a:ea typeface="Microsoft YaHei"/>
                  <a:cs typeface="Microsoft YaHei"/>
                </a:rPr>
                <a:t>厂</a:t>
              </a:r>
              <a:r>
                <a:rPr sz="2300" spc="60">
                  <a:ln w="6350" cap="flat" cmpd="sng">
                    <a:solidFill>
                      <a:srgbClr val="000000">
                        <a:alpha val="100000"/>
                      </a:srgbClr>
                    </a:solidFill>
                    <a:miter lim="0"/>
                  </a:ln>
                  <a:solidFill>
                    <a:srgbClr val="FFFFFF">
                      <a:alpha val="100000"/>
                    </a:srgbClr>
                  </a:solidFill>
                  <a:latin typeface="Microsoft YaHei"/>
                  <a:ea typeface="Microsoft YaHei"/>
                  <a:cs typeface="Microsoft YaHei"/>
                </a:rPr>
                <a:t>商</a:t>
              </a:r>
              <a:r>
                <a:rPr sz="2300" spc="0">
                  <a:ln w="6350" cap="flat" cmpd="sng">
                    <a:solidFill>
                      <a:srgbClr val="000000">
                        <a:alpha val="100000"/>
                      </a:srgbClr>
                    </a:solidFill>
                    <a:miter lim="0"/>
                  </a:ln>
                  <a:solidFill>
                    <a:srgbClr val="FFFFFF">
                      <a:alpha val="100000"/>
                    </a:srgbClr>
                  </a:solidFill>
                  <a:latin typeface="Microsoft YaHei"/>
                  <a:ea typeface="Microsoft YaHei"/>
                  <a:cs typeface="Microsoft YaHei"/>
                </a:rPr>
                <a:t>A</a:t>
              </a:r>
              <a:endParaRPr lang="Microsoft YaHei" altLang="Microsoft YaHei" sz="2300"/>
            </a:p>
            <a:p>
              <a:pPr algn="l" rtl="0" eaLnBrk="0">
                <a:lnSpc>
                  <a:spcPct val="104000"/>
                </a:lnSpc>
              </a:pPr>
              <a:endParaRPr lang="Arial" altLang="Arial" sz="1000"/>
            </a:p>
            <a:p>
              <a:pPr algn="l" rtl="0" eaLnBrk="0">
                <a:lnSpc>
                  <a:spcPct val="104000"/>
                </a:lnSpc>
              </a:pPr>
              <a:endParaRPr lang="Arial" altLang="Arial" sz="1000"/>
            </a:p>
            <a:p>
              <a:pPr algn="l" rtl="0" eaLnBrk="0">
                <a:lnSpc>
                  <a:spcPct val="105000"/>
                </a:lnSpc>
              </a:pPr>
              <a:endParaRPr lang="Arial" altLang="Arial" sz="1000"/>
            </a:p>
            <a:p>
              <a:pPr algn="l" rtl="0" eaLnBrk="0">
                <a:lnSpc>
                  <a:spcPct val="126000"/>
                </a:lnSpc>
              </a:pPr>
              <a:endParaRPr lang="Arial" altLang="Arial" sz="300"/>
            </a:p>
            <a:p>
              <a:pPr marL="12700" indent="2857" algn="l" rtl="0" eaLnBrk="0">
                <a:lnSpc>
                  <a:spcPct val="151000"/>
                </a:lnSpc>
                <a:spcBef>
                  <a:spcPts val="3"/>
                </a:spcBef>
              </a:pPr>
              <a:r>
                <a:rPr sz="1500" spc="-30">
                  <a:solidFill>
                    <a:srgbClr val="FFFFFF">
                      <a:alpha val="100000"/>
                    </a:srgbClr>
                  </a:solidFill>
                  <a:latin typeface="Microsoft YaHei"/>
                  <a:ea typeface="Microsoft YaHei"/>
                  <a:cs typeface="Microsoft YaHei"/>
                </a:rPr>
                <a:t>专注于高端智能美容仪器</a:t>
              </a:r>
              <a:r>
                <a:rPr sz="1500" spc="-10">
                  <a:solidFill>
                    <a:srgbClr val="FFFFFF">
                      <a:alpha val="100000"/>
                    </a:srgbClr>
                  </a:solidFill>
                  <a:latin typeface="Microsoft YaHei"/>
                  <a:ea typeface="Microsoft YaHei"/>
                  <a:cs typeface="Microsoft YaHei"/>
                </a:rPr>
                <a:t>市</a:t>
              </a:r>
              <a:r>
                <a:rPr sz="1500" spc="0">
                  <a:solidFill>
                    <a:srgbClr val="FFFFFF">
                      <a:alpha val="100000"/>
                    </a:srgbClr>
                  </a:solidFill>
                  <a:latin typeface="Microsoft YaHei"/>
                  <a:ea typeface="Microsoft YaHei"/>
                  <a:cs typeface="Microsoft YaHei"/>
                </a:rPr>
                <a:t>场， </a:t>
              </a:r>
              <a:r>
                <a:rPr sz="1500" spc="-10">
                  <a:solidFill>
                    <a:srgbClr val="FFFFFF">
                      <a:alpha val="100000"/>
                    </a:srgbClr>
                  </a:solidFill>
                  <a:latin typeface="Microsoft YaHei"/>
                  <a:ea typeface="Microsoft YaHei"/>
                  <a:cs typeface="Microsoft YaHei"/>
                </a:rPr>
                <a:t>产品</a:t>
              </a:r>
              <a:r>
                <a:rPr sz="1500" spc="0">
                  <a:solidFill>
                    <a:srgbClr val="FFFFFF">
                      <a:alpha val="100000"/>
                    </a:srgbClr>
                  </a:solidFill>
                  <a:latin typeface="Microsoft YaHei"/>
                  <a:ea typeface="Microsoft YaHei"/>
                  <a:cs typeface="Microsoft YaHei"/>
                </a:rPr>
                <a:t>以高科技、高品质和高价位 </a:t>
              </a:r>
              <a:r>
                <a:rPr sz="1500" spc="-10">
                  <a:solidFill>
                    <a:srgbClr val="FFFFFF">
                      <a:alpha val="100000"/>
                    </a:srgbClr>
                  </a:solidFill>
                  <a:latin typeface="Microsoft YaHei"/>
                  <a:ea typeface="Microsoft YaHei"/>
                  <a:cs typeface="Microsoft YaHei"/>
                </a:rPr>
                <a:t>为特</a:t>
              </a:r>
              <a:r>
                <a:rPr sz="1500" spc="0">
                  <a:solidFill>
                    <a:srgbClr val="FFFFFF">
                      <a:alpha val="100000"/>
                    </a:srgbClr>
                  </a:solidFill>
                  <a:latin typeface="Microsoft YaHei"/>
                  <a:ea typeface="Microsoft YaHei"/>
                  <a:cs typeface="Microsoft YaHei"/>
                </a:rPr>
                <a:t>点，强调个性化定制和用户 </a:t>
              </a:r>
              <a:r>
                <a:rPr sz="1500" spc="-70">
                  <a:solidFill>
                    <a:srgbClr val="FFFFFF">
                      <a:alpha val="100000"/>
                    </a:srgbClr>
                  </a:solidFill>
                  <a:latin typeface="Microsoft YaHei"/>
                  <a:ea typeface="Microsoft YaHei"/>
                  <a:cs typeface="Microsoft YaHei"/>
                </a:rPr>
                <a:t>体验。</a:t>
              </a:r>
              <a:endParaRPr lang="Microsoft YaHei" altLang="Microsoft YaHei" sz="1500"/>
            </a:p>
          </p:txBody>
        </p:sp>
        <p:pic>
          <p:nvPicPr>
            <p:cNvPr id="157" name="picture 157"/>
            <p:cNvPicPr>
              <a:picLocks noChangeAspect="1"/>
            </p:cNvPicPr>
            <p:nvPr/>
          </p:nvPicPr>
          <p:blipFill>
            <a:blip r:embed="rId3"/>
            <a:stretch>
              <a:fillRect/>
            </a:stretch>
          </p:blipFill>
          <p:spPr>
            <a:xfrm rot="21600000">
              <a:off x="394520" y="930555"/>
              <a:ext cx="2692799" cy="76200"/>
            </a:xfrm>
            <a:prstGeom prst="rect">
              <a:avLst/>
            </a:prstGeom>
          </p:spPr>
        </p:pic>
      </p:grpSp>
      <p:grpSp>
        <p:nvGrpSpPr>
          <p:cNvPr id="30" name="group 30"/>
          <p:cNvGrpSpPr/>
          <p:nvPr/>
        </p:nvGrpSpPr>
        <p:grpSpPr>
          <a:xfrm rot="21600000">
            <a:off x="4403619" y="1751286"/>
            <a:ext cx="3519939" cy="4234459"/>
            <a:chExt cx="3519939" cy="4234459"/>
          </a:xfrm>
        </p:grpSpPr>
        <p:sp>
          <p:nvSpPr>
            <p:cNvPr id="158" name="rect"/>
            <p:cNvSpPr/>
            <p:nvPr/>
          </p:nvSpPr>
          <p:spPr>
            <a:xfrm>
              <a:off x="0" y="0"/>
              <a:ext cx="3519939" cy="4234459"/>
            </a:xfrm>
            <a:prstGeom prst="rect">
              <a:avLst/>
            </a:prstGeom>
            <a:solidFill>
              <a:srgbClr val="38B526">
                <a:alpha val="9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textbox 159"/>
            <p:cNvSpPr/>
            <p:nvPr/>
          </p:nvSpPr>
          <p:spPr>
            <a:xfrm>
              <a:off x="371648" y="386414"/>
              <a:ext cx="2690495" cy="1918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494"/>
                </a:lnSpc>
              </a:pPr>
              <a:endParaRPr lang="Arial" altLang="Arial" sz="100"/>
            </a:p>
            <a:p>
              <a:pPr marL="1029366" algn="l" rtl="0" eaLnBrk="0">
                <a:lnSpc>
                  <a:spcPct val="92000"/>
                </a:lnSpc>
              </a:pPr>
              <a:r>
                <a:rPr sz="2300" spc="80">
                  <a:ln w="6350" cap="flat" cmpd="sng">
                    <a:solidFill>
                      <a:srgbClr val="000000">
                        <a:alpha val="100000"/>
                      </a:srgbClr>
                    </a:solidFill>
                    <a:miter lim="0"/>
                  </a:ln>
                  <a:solidFill>
                    <a:srgbClr val="FFFFFF">
                      <a:alpha val="100000"/>
                    </a:srgbClr>
                  </a:solidFill>
                  <a:latin typeface="Microsoft YaHei"/>
                  <a:ea typeface="Microsoft YaHei"/>
                  <a:cs typeface="Microsoft YaHei"/>
                </a:rPr>
                <a:t>厂</a:t>
              </a:r>
              <a:r>
                <a:rPr sz="2300" spc="70">
                  <a:ln w="6350" cap="flat" cmpd="sng">
                    <a:solidFill>
                      <a:srgbClr val="000000">
                        <a:alpha val="100000"/>
                      </a:srgbClr>
                    </a:solidFill>
                    <a:miter lim="0"/>
                  </a:ln>
                  <a:solidFill>
                    <a:srgbClr val="FFFFFF">
                      <a:alpha val="100000"/>
                    </a:srgbClr>
                  </a:solidFill>
                  <a:latin typeface="Microsoft YaHei"/>
                  <a:ea typeface="Microsoft YaHei"/>
                  <a:cs typeface="Microsoft YaHei"/>
                </a:rPr>
                <a:t>商</a:t>
              </a:r>
              <a:r>
                <a:rPr sz="2300" spc="0">
                  <a:ln w="6350" cap="flat" cmpd="sng">
                    <a:solidFill>
                      <a:srgbClr val="000000">
                        <a:alpha val="100000"/>
                      </a:srgbClr>
                    </a:solidFill>
                    <a:miter lim="0"/>
                  </a:ln>
                  <a:solidFill>
                    <a:srgbClr val="FFFFFF">
                      <a:alpha val="100000"/>
                    </a:srgbClr>
                  </a:solidFill>
                  <a:latin typeface="Microsoft YaHei"/>
                  <a:ea typeface="Microsoft YaHei"/>
                  <a:cs typeface="Microsoft YaHei"/>
                </a:rPr>
                <a:t>B</a:t>
              </a:r>
              <a:endParaRPr lang="Microsoft YaHei" altLang="Microsoft YaHei" sz="2300"/>
            </a:p>
            <a:p>
              <a:pPr algn="l" rtl="0" eaLnBrk="0">
                <a:lnSpc>
                  <a:spcPct val="105000"/>
                </a:lnSpc>
              </a:pPr>
              <a:endParaRPr lang="Arial" altLang="Arial" sz="1000"/>
            </a:p>
            <a:p>
              <a:pPr algn="l" rtl="0" eaLnBrk="0">
                <a:lnSpc>
                  <a:spcPct val="105000"/>
                </a:lnSpc>
              </a:pPr>
              <a:endParaRPr lang="Arial" altLang="Arial" sz="1000"/>
            </a:p>
            <a:p>
              <a:pPr algn="l" rtl="0" eaLnBrk="0">
                <a:lnSpc>
                  <a:spcPct val="105000"/>
                </a:lnSpc>
              </a:pPr>
              <a:endParaRPr lang="Arial" altLang="Arial" sz="1000"/>
            </a:p>
            <a:p>
              <a:pPr algn="l" rtl="0" eaLnBrk="0">
                <a:lnSpc>
                  <a:spcPct val="125000"/>
                </a:lnSpc>
              </a:pPr>
              <a:endParaRPr lang="Arial" altLang="Arial" sz="300"/>
            </a:p>
            <a:p>
              <a:pPr marL="12700" indent="380" algn="l" rtl="0" eaLnBrk="0">
                <a:lnSpc>
                  <a:spcPct val="151000"/>
                </a:lnSpc>
                <a:spcBef>
                  <a:spcPts val="1"/>
                </a:spcBef>
              </a:pPr>
              <a:r>
                <a:rPr sz="1500" spc="-10">
                  <a:solidFill>
                    <a:srgbClr val="FFFFFF">
                      <a:alpha val="100000"/>
                    </a:srgbClr>
                  </a:solidFill>
                  <a:latin typeface="Microsoft YaHei"/>
                  <a:ea typeface="Microsoft YaHei"/>
                  <a:cs typeface="Microsoft YaHei"/>
                </a:rPr>
                <a:t>产品</a:t>
              </a:r>
              <a:r>
                <a:rPr sz="1500" spc="0">
                  <a:solidFill>
                    <a:srgbClr val="FFFFFF">
                      <a:alpha val="100000"/>
                    </a:srgbClr>
                  </a:solidFill>
                  <a:latin typeface="Microsoft YaHei"/>
                  <a:ea typeface="Microsoft YaHei"/>
                  <a:cs typeface="Microsoft YaHei"/>
                </a:rPr>
                <a:t>线覆盖中低端市场，注重性 </a:t>
              </a:r>
              <a:r>
                <a:rPr sz="1500" spc="-10">
                  <a:solidFill>
                    <a:srgbClr val="FFFFFF">
                      <a:alpha val="100000"/>
                    </a:srgbClr>
                  </a:solidFill>
                  <a:latin typeface="Microsoft YaHei"/>
                  <a:ea typeface="Microsoft YaHei"/>
                  <a:cs typeface="Microsoft YaHei"/>
                </a:rPr>
                <a:t>价比</a:t>
              </a:r>
              <a:r>
                <a:rPr sz="1500" spc="0">
                  <a:solidFill>
                    <a:srgbClr val="FFFFFF">
                      <a:alpha val="100000"/>
                    </a:srgbClr>
                  </a:solidFill>
                  <a:latin typeface="Microsoft YaHei"/>
                  <a:ea typeface="Microsoft YaHei"/>
                  <a:cs typeface="Microsoft YaHei"/>
                </a:rPr>
                <a:t>和实用性，通过多样化的产 </a:t>
              </a:r>
              <a:r>
                <a:rPr sz="1500" spc="-30">
                  <a:solidFill>
                    <a:srgbClr val="FFFFFF">
                      <a:alpha val="100000"/>
                    </a:srgbClr>
                  </a:solidFill>
                  <a:latin typeface="Microsoft YaHei"/>
                  <a:ea typeface="Microsoft YaHei"/>
                  <a:cs typeface="Microsoft YaHei"/>
                </a:rPr>
                <a:t>品组合满足不同消费</a:t>
              </a:r>
              <a:r>
                <a:rPr sz="1500" spc="-10">
                  <a:solidFill>
                    <a:srgbClr val="FFFFFF">
                      <a:alpha val="100000"/>
                    </a:srgbClr>
                  </a:solidFill>
                  <a:latin typeface="Microsoft YaHei"/>
                  <a:ea typeface="Microsoft YaHei"/>
                  <a:cs typeface="Microsoft YaHei"/>
                </a:rPr>
                <a:t>者</a:t>
              </a:r>
              <a:r>
                <a:rPr sz="1500" spc="0">
                  <a:solidFill>
                    <a:srgbClr val="FFFFFF">
                      <a:alpha val="100000"/>
                    </a:srgbClr>
                  </a:solidFill>
                  <a:latin typeface="Microsoft YaHei"/>
                  <a:ea typeface="Microsoft YaHei"/>
                  <a:cs typeface="Microsoft YaHei"/>
                </a:rPr>
                <a:t>需求。</a:t>
              </a:r>
              <a:endParaRPr lang="Microsoft YaHei" altLang="Microsoft YaHei" sz="1500"/>
            </a:p>
          </p:txBody>
        </p:sp>
        <p:pic>
          <p:nvPicPr>
            <p:cNvPr id="160" name="picture 160"/>
            <p:cNvPicPr>
              <a:picLocks noChangeAspect="1"/>
            </p:cNvPicPr>
            <p:nvPr/>
          </p:nvPicPr>
          <p:blipFill>
            <a:blip r:embed="rId4"/>
            <a:stretch>
              <a:fillRect/>
            </a:stretch>
          </p:blipFill>
          <p:spPr>
            <a:xfrm rot="21600000">
              <a:off x="394520" y="930555"/>
              <a:ext cx="2692798" cy="76200"/>
            </a:xfrm>
            <a:prstGeom prst="rect">
              <a:avLst/>
            </a:prstGeom>
          </p:spPr>
        </p:pic>
      </p:grpSp>
      <p:sp>
        <p:nvSpPr>
          <p:cNvPr id="161" name="textbox 161"/>
          <p:cNvSpPr/>
          <p:nvPr/>
        </p:nvSpPr>
        <p:spPr>
          <a:xfrm>
            <a:off x="442263" y="318468"/>
            <a:ext cx="4218304"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Arial" altLang="Arial" sz="400"/>
          </a:p>
          <a:p>
            <a:pPr marL="528275" algn="l" rtl="0" eaLnBrk="0">
              <a:lnSpc>
                <a:spcPct val="92000"/>
              </a:lnSpc>
              <a:spcBef>
                <a:spcPts val="4"/>
              </a:spcBef>
              <a:tabLst>
                <a:tab pos="784225"/>
              </a:tabLst>
            </a:pPr>
            <a:r>
              <a:rPr sz="3000" spc="0">
                <a:solidFill>
                  <a:srgbClr val="45AE37">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主要厂商及产</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品特点</a:t>
            </a:r>
            <a:endParaRPr lang="Microsoft YaHei" altLang="Microsoft YaHei" sz="3000"/>
          </a:p>
        </p:txBody>
      </p:sp>
      <p:grpSp>
        <p:nvGrpSpPr>
          <p:cNvPr id="32" name="group 32"/>
          <p:cNvGrpSpPr/>
          <p:nvPr/>
        </p:nvGrpSpPr>
        <p:grpSpPr>
          <a:xfrm rot="21600000">
            <a:off x="454963" y="331168"/>
            <a:ext cx="515575" cy="439820"/>
            <a:chExt cx="515575" cy="439820"/>
          </a:xfrm>
        </p:grpSpPr>
        <p:sp>
          <p:nvSpPr>
            <p:cNvPr id="162"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7"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8"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9"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0"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1"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2"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3"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4" name="group 34"/>
          <p:cNvGrpSpPr/>
          <p:nvPr/>
        </p:nvGrpSpPr>
        <p:grpSpPr>
          <a:xfrm rot="21600000">
            <a:off x="731629" y="1383702"/>
            <a:ext cx="10728737" cy="4157307"/>
            <a:chExt cx="10728737" cy="4157307"/>
          </a:xfrm>
        </p:grpSpPr>
        <p:sp>
          <p:nvSpPr>
            <p:cNvPr id="183" name="path"/>
            <p:cNvSpPr/>
            <p:nvPr/>
          </p:nvSpPr>
          <p:spPr>
            <a:xfrm>
              <a:off x="0" y="359028"/>
              <a:ext cx="10728737" cy="3798278"/>
            </a:xfrm>
            <a:custGeom>
              <a:rect l="0" t="0" r="0" b="0"/>
              <a:pathLst>
                <a:path w="16895" h="5981">
                  <a:moveTo>
                    <a:pt x="0" y="2990"/>
                  </a:moveTo>
                  <a:cubicBezTo>
                    <a:pt x="0" y="1339"/>
                    <a:pt x="1339" y="0"/>
                    <a:pt x="2990" y="0"/>
                  </a:cubicBezTo>
                  <a:lnTo>
                    <a:pt x="2990" y="0"/>
                  </a:lnTo>
                  <a:lnTo>
                    <a:pt x="2990" y="0"/>
                  </a:lnTo>
                  <a:lnTo>
                    <a:pt x="2990" y="0"/>
                  </a:lnTo>
                  <a:cubicBezTo>
                    <a:pt x="4642" y="0"/>
                    <a:pt x="5981" y="1339"/>
                    <a:pt x="5981" y="2990"/>
                  </a:cubicBezTo>
                  <a:lnTo>
                    <a:pt x="5981" y="2990"/>
                  </a:lnTo>
                  <a:cubicBezTo>
                    <a:pt x="5981" y="2990"/>
                    <a:pt x="5981" y="2990"/>
                    <a:pt x="5981" y="2990"/>
                  </a:cubicBezTo>
                  <a:lnTo>
                    <a:pt x="5981" y="2990"/>
                  </a:lnTo>
                  <a:lnTo>
                    <a:pt x="5981" y="2990"/>
                  </a:lnTo>
                  <a:lnTo>
                    <a:pt x="5981" y="2990"/>
                  </a:lnTo>
                  <a:cubicBezTo>
                    <a:pt x="5981" y="4642"/>
                    <a:pt x="4642" y="5981"/>
                    <a:pt x="2990" y="5981"/>
                  </a:cubicBezTo>
                  <a:lnTo>
                    <a:pt x="2990" y="5981"/>
                  </a:lnTo>
                  <a:lnTo>
                    <a:pt x="2990" y="5981"/>
                  </a:lnTo>
                  <a:lnTo>
                    <a:pt x="2990" y="5981"/>
                  </a:lnTo>
                  <a:cubicBezTo>
                    <a:pt x="1339" y="5981"/>
                    <a:pt x="0" y="4642"/>
                    <a:pt x="0" y="2990"/>
                  </a:cubicBezTo>
                  <a:lnTo>
                    <a:pt x="0" y="2990"/>
                  </a:lnTo>
                  <a:close/>
                </a:path>
                <a:path w="16895" h="5981">
                  <a:moveTo>
                    <a:pt x="10914" y="2990"/>
                  </a:moveTo>
                  <a:cubicBezTo>
                    <a:pt x="10914" y="1339"/>
                    <a:pt x="12253" y="0"/>
                    <a:pt x="13904" y="0"/>
                  </a:cubicBezTo>
                  <a:lnTo>
                    <a:pt x="13904" y="0"/>
                  </a:lnTo>
                  <a:lnTo>
                    <a:pt x="13904" y="0"/>
                  </a:lnTo>
                  <a:lnTo>
                    <a:pt x="13904" y="0"/>
                  </a:lnTo>
                  <a:cubicBezTo>
                    <a:pt x="15556" y="0"/>
                    <a:pt x="16895" y="1339"/>
                    <a:pt x="16895" y="2990"/>
                  </a:cubicBezTo>
                  <a:lnTo>
                    <a:pt x="16895" y="2990"/>
                  </a:lnTo>
                  <a:cubicBezTo>
                    <a:pt x="16895" y="2990"/>
                    <a:pt x="16895" y="2990"/>
                    <a:pt x="16895" y="2990"/>
                  </a:cubicBezTo>
                  <a:lnTo>
                    <a:pt x="16895" y="2990"/>
                  </a:lnTo>
                  <a:lnTo>
                    <a:pt x="16895" y="2990"/>
                  </a:lnTo>
                  <a:lnTo>
                    <a:pt x="16895" y="2990"/>
                  </a:lnTo>
                  <a:cubicBezTo>
                    <a:pt x="16895" y="4642"/>
                    <a:pt x="15556" y="5981"/>
                    <a:pt x="13904" y="5981"/>
                  </a:cubicBezTo>
                  <a:lnTo>
                    <a:pt x="13904" y="5981"/>
                  </a:lnTo>
                  <a:lnTo>
                    <a:pt x="13904" y="5981"/>
                  </a:lnTo>
                  <a:lnTo>
                    <a:pt x="13904" y="5981"/>
                  </a:lnTo>
                  <a:cubicBezTo>
                    <a:pt x="12253" y="5981"/>
                    <a:pt x="10914" y="4642"/>
                    <a:pt x="10914" y="2990"/>
                  </a:cubicBezTo>
                  <a:lnTo>
                    <a:pt x="10914" y="2990"/>
                  </a:lnTo>
                  <a:close/>
                </a:path>
              </a:pathLst>
            </a:custGeom>
            <a:solidFill>
              <a:srgbClr val="007D4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path"/>
            <p:cNvSpPr/>
            <p:nvPr/>
          </p:nvSpPr>
          <p:spPr>
            <a:xfrm>
              <a:off x="3465230" y="359028"/>
              <a:ext cx="3798277" cy="3798278"/>
            </a:xfrm>
            <a:custGeom>
              <a:rect l="0" t="0" r="0" b="0"/>
              <a:pathLst>
                <a:path w="5981" h="5981">
                  <a:moveTo>
                    <a:pt x="0" y="2990"/>
                  </a:moveTo>
                  <a:cubicBezTo>
                    <a:pt x="0" y="1339"/>
                    <a:pt x="1339" y="0"/>
                    <a:pt x="2990" y="0"/>
                  </a:cubicBezTo>
                  <a:lnTo>
                    <a:pt x="2990" y="0"/>
                  </a:lnTo>
                  <a:lnTo>
                    <a:pt x="2990" y="0"/>
                  </a:lnTo>
                  <a:lnTo>
                    <a:pt x="2990" y="0"/>
                  </a:lnTo>
                  <a:cubicBezTo>
                    <a:pt x="4642" y="0"/>
                    <a:pt x="5981" y="1339"/>
                    <a:pt x="5981" y="2990"/>
                  </a:cubicBezTo>
                  <a:lnTo>
                    <a:pt x="5981" y="2990"/>
                  </a:lnTo>
                  <a:cubicBezTo>
                    <a:pt x="5981" y="2990"/>
                    <a:pt x="5981" y="2990"/>
                    <a:pt x="5981" y="2990"/>
                  </a:cubicBezTo>
                  <a:lnTo>
                    <a:pt x="5981" y="2990"/>
                  </a:lnTo>
                  <a:lnTo>
                    <a:pt x="5981" y="2990"/>
                  </a:lnTo>
                  <a:lnTo>
                    <a:pt x="5981" y="2990"/>
                  </a:lnTo>
                  <a:cubicBezTo>
                    <a:pt x="5981" y="4642"/>
                    <a:pt x="4642" y="5981"/>
                    <a:pt x="2990" y="5981"/>
                  </a:cubicBezTo>
                  <a:lnTo>
                    <a:pt x="2990" y="5981"/>
                  </a:lnTo>
                  <a:lnTo>
                    <a:pt x="2990" y="5981"/>
                  </a:lnTo>
                  <a:lnTo>
                    <a:pt x="2990" y="5981"/>
                  </a:lnTo>
                  <a:cubicBezTo>
                    <a:pt x="1339" y="5981"/>
                    <a:pt x="0" y="4642"/>
                    <a:pt x="0" y="2990"/>
                  </a:cubicBezTo>
                  <a:lnTo>
                    <a:pt x="0" y="2990"/>
                  </a:lnTo>
                  <a:close/>
                </a:path>
              </a:pathLst>
            </a:custGeom>
            <a:solidFill>
              <a:srgbClr val="D4F5C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path"/>
            <p:cNvSpPr/>
            <p:nvPr/>
          </p:nvSpPr>
          <p:spPr>
            <a:xfrm>
              <a:off x="2328358" y="0"/>
              <a:ext cx="1133474" cy="1133475"/>
            </a:xfrm>
            <a:custGeom>
              <a:rect l="0" t="0" r="0" b="0"/>
              <a:pathLst>
                <a:path w="1784" h="1785">
                  <a:moveTo>
                    <a:pt x="0" y="892"/>
                  </a:moveTo>
                  <a:cubicBezTo>
                    <a:pt x="0" y="399"/>
                    <a:pt x="399" y="0"/>
                    <a:pt x="892" y="0"/>
                  </a:cubicBezTo>
                  <a:lnTo>
                    <a:pt x="892" y="0"/>
                  </a:lnTo>
                  <a:lnTo>
                    <a:pt x="892" y="0"/>
                  </a:lnTo>
                  <a:lnTo>
                    <a:pt x="892" y="0"/>
                  </a:lnTo>
                  <a:cubicBezTo>
                    <a:pt x="1385" y="0"/>
                    <a:pt x="1784" y="399"/>
                    <a:pt x="1784" y="892"/>
                  </a:cubicBezTo>
                  <a:lnTo>
                    <a:pt x="1784" y="892"/>
                  </a:lnTo>
                  <a:cubicBezTo>
                    <a:pt x="1784" y="892"/>
                    <a:pt x="1784" y="892"/>
                    <a:pt x="1784" y="892"/>
                  </a:cubicBezTo>
                  <a:lnTo>
                    <a:pt x="1784" y="892"/>
                  </a:lnTo>
                  <a:lnTo>
                    <a:pt x="1784" y="892"/>
                  </a:lnTo>
                  <a:lnTo>
                    <a:pt x="1784" y="892"/>
                  </a:lnTo>
                  <a:cubicBezTo>
                    <a:pt x="1784" y="1385"/>
                    <a:pt x="1385" y="1785"/>
                    <a:pt x="892" y="1785"/>
                  </a:cubicBezTo>
                  <a:lnTo>
                    <a:pt x="892" y="1785"/>
                  </a:lnTo>
                  <a:lnTo>
                    <a:pt x="892" y="1785"/>
                  </a:lnTo>
                  <a:lnTo>
                    <a:pt x="892" y="1785"/>
                  </a:lnTo>
                  <a:cubicBezTo>
                    <a:pt x="399" y="1785"/>
                    <a:pt x="0" y="1385"/>
                    <a:pt x="0" y="892"/>
                  </a:cubicBezTo>
                  <a:lnTo>
                    <a:pt x="0" y="892"/>
                  </a:lnTo>
                  <a:close/>
                </a:path>
              </a:pathLst>
            </a:custGeom>
            <a:solidFill>
              <a:srgbClr val="083502">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path"/>
            <p:cNvSpPr/>
            <p:nvPr/>
          </p:nvSpPr>
          <p:spPr>
            <a:xfrm>
              <a:off x="2395034" y="66675"/>
              <a:ext cx="1000124" cy="1000125"/>
            </a:xfrm>
            <a:custGeom>
              <a:rect l="0" t="0" r="0" b="0"/>
              <a:pathLst>
                <a:path w="1574" h="1575">
                  <a:moveTo>
                    <a:pt x="0" y="787"/>
                  </a:moveTo>
                  <a:cubicBezTo>
                    <a:pt x="0" y="352"/>
                    <a:pt x="352" y="0"/>
                    <a:pt x="787" y="0"/>
                  </a:cubicBezTo>
                  <a:lnTo>
                    <a:pt x="787" y="0"/>
                  </a:lnTo>
                  <a:lnTo>
                    <a:pt x="787" y="0"/>
                  </a:lnTo>
                  <a:lnTo>
                    <a:pt x="787" y="0"/>
                  </a:lnTo>
                  <a:cubicBezTo>
                    <a:pt x="1222" y="0"/>
                    <a:pt x="1574" y="352"/>
                    <a:pt x="1574" y="787"/>
                  </a:cubicBezTo>
                  <a:lnTo>
                    <a:pt x="1574" y="787"/>
                  </a:lnTo>
                  <a:cubicBezTo>
                    <a:pt x="1574" y="787"/>
                    <a:pt x="1574" y="787"/>
                    <a:pt x="1574" y="787"/>
                  </a:cubicBezTo>
                  <a:lnTo>
                    <a:pt x="1574" y="787"/>
                  </a:lnTo>
                  <a:lnTo>
                    <a:pt x="1574" y="787"/>
                  </a:lnTo>
                  <a:lnTo>
                    <a:pt x="1574" y="787"/>
                  </a:lnTo>
                  <a:cubicBezTo>
                    <a:pt x="1574" y="1222"/>
                    <a:pt x="1222" y="1575"/>
                    <a:pt x="787" y="1575"/>
                  </a:cubicBezTo>
                  <a:lnTo>
                    <a:pt x="787" y="1575"/>
                  </a:lnTo>
                  <a:lnTo>
                    <a:pt x="787" y="1575"/>
                  </a:lnTo>
                  <a:lnTo>
                    <a:pt x="787" y="1575"/>
                  </a:lnTo>
                  <a:cubicBezTo>
                    <a:pt x="352" y="1575"/>
                    <a:pt x="0" y="1222"/>
                    <a:pt x="0" y="787"/>
                  </a:cubicBezTo>
                  <a:lnTo>
                    <a:pt x="0" y="787"/>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path"/>
            <p:cNvSpPr/>
            <p:nvPr/>
          </p:nvSpPr>
          <p:spPr>
            <a:xfrm>
              <a:off x="6069528" y="0"/>
              <a:ext cx="1133475" cy="1133475"/>
            </a:xfrm>
            <a:custGeom>
              <a:rect l="0" t="0" r="0" b="0"/>
              <a:pathLst>
                <a:path w="1785" h="1785">
                  <a:moveTo>
                    <a:pt x="0" y="892"/>
                  </a:moveTo>
                  <a:cubicBezTo>
                    <a:pt x="0" y="399"/>
                    <a:pt x="399" y="0"/>
                    <a:pt x="892" y="0"/>
                  </a:cubicBezTo>
                  <a:lnTo>
                    <a:pt x="892" y="0"/>
                  </a:lnTo>
                  <a:lnTo>
                    <a:pt x="892" y="0"/>
                  </a:lnTo>
                  <a:lnTo>
                    <a:pt x="892" y="0"/>
                  </a:lnTo>
                  <a:cubicBezTo>
                    <a:pt x="1385" y="0"/>
                    <a:pt x="1785" y="399"/>
                    <a:pt x="1785" y="892"/>
                  </a:cubicBezTo>
                  <a:lnTo>
                    <a:pt x="1785" y="892"/>
                  </a:lnTo>
                  <a:cubicBezTo>
                    <a:pt x="1785" y="892"/>
                    <a:pt x="1785" y="892"/>
                    <a:pt x="1785" y="892"/>
                  </a:cubicBezTo>
                  <a:lnTo>
                    <a:pt x="1785" y="892"/>
                  </a:lnTo>
                  <a:lnTo>
                    <a:pt x="1785" y="892"/>
                  </a:lnTo>
                  <a:lnTo>
                    <a:pt x="1785" y="892"/>
                  </a:lnTo>
                  <a:cubicBezTo>
                    <a:pt x="1785" y="1385"/>
                    <a:pt x="1385" y="1785"/>
                    <a:pt x="892" y="1785"/>
                  </a:cubicBezTo>
                  <a:lnTo>
                    <a:pt x="892" y="1785"/>
                  </a:lnTo>
                  <a:lnTo>
                    <a:pt x="892" y="1785"/>
                  </a:lnTo>
                  <a:lnTo>
                    <a:pt x="892" y="1785"/>
                  </a:lnTo>
                  <a:cubicBezTo>
                    <a:pt x="399" y="1785"/>
                    <a:pt x="0" y="1385"/>
                    <a:pt x="0" y="892"/>
                  </a:cubicBezTo>
                  <a:lnTo>
                    <a:pt x="0" y="892"/>
                  </a:lnTo>
                  <a:close/>
                </a:path>
              </a:pathLst>
            </a:custGeom>
            <a:solidFill>
              <a:srgbClr val="083502">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path"/>
            <p:cNvSpPr/>
            <p:nvPr/>
          </p:nvSpPr>
          <p:spPr>
            <a:xfrm>
              <a:off x="6136203" y="66675"/>
              <a:ext cx="1000125" cy="1000125"/>
            </a:xfrm>
            <a:custGeom>
              <a:rect l="0" t="0" r="0" b="0"/>
              <a:pathLst>
                <a:path w="1575" h="1575">
                  <a:moveTo>
                    <a:pt x="0" y="787"/>
                  </a:moveTo>
                  <a:cubicBezTo>
                    <a:pt x="0" y="352"/>
                    <a:pt x="352" y="0"/>
                    <a:pt x="787" y="0"/>
                  </a:cubicBezTo>
                  <a:lnTo>
                    <a:pt x="787" y="0"/>
                  </a:lnTo>
                  <a:lnTo>
                    <a:pt x="787" y="0"/>
                  </a:lnTo>
                  <a:lnTo>
                    <a:pt x="787" y="0"/>
                  </a:lnTo>
                  <a:cubicBezTo>
                    <a:pt x="1222" y="0"/>
                    <a:pt x="1575" y="352"/>
                    <a:pt x="1575" y="787"/>
                  </a:cubicBezTo>
                  <a:lnTo>
                    <a:pt x="1575" y="787"/>
                  </a:lnTo>
                  <a:cubicBezTo>
                    <a:pt x="1575" y="787"/>
                    <a:pt x="1575" y="787"/>
                    <a:pt x="1575" y="787"/>
                  </a:cubicBezTo>
                  <a:lnTo>
                    <a:pt x="1575" y="787"/>
                  </a:lnTo>
                  <a:lnTo>
                    <a:pt x="1575" y="787"/>
                  </a:lnTo>
                  <a:lnTo>
                    <a:pt x="1575" y="787"/>
                  </a:lnTo>
                  <a:cubicBezTo>
                    <a:pt x="1575" y="1222"/>
                    <a:pt x="1222" y="1575"/>
                    <a:pt x="787" y="1575"/>
                  </a:cubicBezTo>
                  <a:lnTo>
                    <a:pt x="787" y="1575"/>
                  </a:lnTo>
                  <a:lnTo>
                    <a:pt x="787" y="1575"/>
                  </a:lnTo>
                  <a:lnTo>
                    <a:pt x="787" y="1575"/>
                  </a:lnTo>
                  <a:cubicBezTo>
                    <a:pt x="352" y="1575"/>
                    <a:pt x="0" y="1222"/>
                    <a:pt x="0" y="787"/>
                  </a:cubicBezTo>
                  <a:lnTo>
                    <a:pt x="0" y="787"/>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path"/>
            <p:cNvSpPr/>
            <p:nvPr/>
          </p:nvSpPr>
          <p:spPr>
            <a:xfrm>
              <a:off x="9506020" y="0"/>
              <a:ext cx="1133475" cy="1133475"/>
            </a:xfrm>
            <a:custGeom>
              <a:rect l="0" t="0" r="0" b="0"/>
              <a:pathLst>
                <a:path w="1785" h="1785">
                  <a:moveTo>
                    <a:pt x="0" y="892"/>
                  </a:moveTo>
                  <a:cubicBezTo>
                    <a:pt x="0" y="399"/>
                    <a:pt x="399" y="0"/>
                    <a:pt x="892" y="0"/>
                  </a:cubicBezTo>
                  <a:lnTo>
                    <a:pt x="892" y="0"/>
                  </a:lnTo>
                  <a:lnTo>
                    <a:pt x="892" y="0"/>
                  </a:lnTo>
                  <a:lnTo>
                    <a:pt x="892" y="0"/>
                  </a:lnTo>
                  <a:cubicBezTo>
                    <a:pt x="1385" y="0"/>
                    <a:pt x="1785" y="399"/>
                    <a:pt x="1785" y="892"/>
                  </a:cubicBezTo>
                  <a:lnTo>
                    <a:pt x="1785" y="892"/>
                  </a:lnTo>
                  <a:cubicBezTo>
                    <a:pt x="1785" y="892"/>
                    <a:pt x="1785" y="892"/>
                    <a:pt x="1785" y="892"/>
                  </a:cubicBezTo>
                  <a:lnTo>
                    <a:pt x="1785" y="892"/>
                  </a:lnTo>
                  <a:lnTo>
                    <a:pt x="1784" y="892"/>
                  </a:lnTo>
                  <a:lnTo>
                    <a:pt x="1784" y="892"/>
                  </a:lnTo>
                  <a:cubicBezTo>
                    <a:pt x="1784" y="1385"/>
                    <a:pt x="1385" y="1785"/>
                    <a:pt x="892" y="1785"/>
                  </a:cubicBezTo>
                  <a:lnTo>
                    <a:pt x="892" y="1785"/>
                  </a:lnTo>
                  <a:lnTo>
                    <a:pt x="892" y="1785"/>
                  </a:lnTo>
                  <a:lnTo>
                    <a:pt x="892" y="1785"/>
                  </a:lnTo>
                  <a:cubicBezTo>
                    <a:pt x="399" y="1785"/>
                    <a:pt x="0" y="1385"/>
                    <a:pt x="0" y="892"/>
                  </a:cubicBezTo>
                  <a:lnTo>
                    <a:pt x="0" y="892"/>
                  </a:lnTo>
                  <a:close/>
                </a:path>
              </a:pathLst>
            </a:custGeom>
            <a:solidFill>
              <a:srgbClr val="083502">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0" name="path"/>
            <p:cNvSpPr/>
            <p:nvPr/>
          </p:nvSpPr>
          <p:spPr>
            <a:xfrm>
              <a:off x="9572695" y="66675"/>
              <a:ext cx="1000125" cy="1000125"/>
            </a:xfrm>
            <a:custGeom>
              <a:rect l="0" t="0" r="0" b="0"/>
              <a:pathLst>
                <a:path w="1575" h="1575">
                  <a:moveTo>
                    <a:pt x="0" y="787"/>
                  </a:moveTo>
                  <a:cubicBezTo>
                    <a:pt x="0" y="352"/>
                    <a:pt x="352" y="0"/>
                    <a:pt x="787" y="0"/>
                  </a:cubicBezTo>
                  <a:lnTo>
                    <a:pt x="787" y="0"/>
                  </a:lnTo>
                  <a:lnTo>
                    <a:pt x="787" y="0"/>
                  </a:lnTo>
                  <a:lnTo>
                    <a:pt x="787" y="0"/>
                  </a:lnTo>
                  <a:cubicBezTo>
                    <a:pt x="1222" y="0"/>
                    <a:pt x="1575" y="352"/>
                    <a:pt x="1575" y="787"/>
                  </a:cubicBezTo>
                  <a:lnTo>
                    <a:pt x="1575" y="787"/>
                  </a:lnTo>
                  <a:cubicBezTo>
                    <a:pt x="1575" y="787"/>
                    <a:pt x="1575" y="787"/>
                    <a:pt x="1575" y="787"/>
                  </a:cubicBezTo>
                  <a:lnTo>
                    <a:pt x="1575" y="787"/>
                  </a:lnTo>
                  <a:lnTo>
                    <a:pt x="1574" y="787"/>
                  </a:lnTo>
                  <a:lnTo>
                    <a:pt x="1574" y="787"/>
                  </a:lnTo>
                  <a:cubicBezTo>
                    <a:pt x="1574" y="1222"/>
                    <a:pt x="1222" y="1575"/>
                    <a:pt x="787" y="1575"/>
                  </a:cubicBezTo>
                  <a:lnTo>
                    <a:pt x="787" y="1575"/>
                  </a:lnTo>
                  <a:lnTo>
                    <a:pt x="787" y="1575"/>
                  </a:lnTo>
                  <a:lnTo>
                    <a:pt x="787" y="1575"/>
                  </a:lnTo>
                  <a:cubicBezTo>
                    <a:pt x="352" y="1575"/>
                    <a:pt x="0" y="1222"/>
                    <a:pt x="0" y="787"/>
                  </a:cubicBezTo>
                  <a:lnTo>
                    <a:pt x="0" y="787"/>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91" name="textbox 191"/>
          <p:cNvSpPr/>
          <p:nvPr/>
        </p:nvSpPr>
        <p:spPr>
          <a:xfrm>
            <a:off x="3378885" y="1752420"/>
            <a:ext cx="7726680" cy="473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959"/>
              </a:lnSpc>
            </a:pPr>
            <a:endParaRPr lang="Arial" altLang="Arial" sz="100"/>
          </a:p>
          <a:p>
            <a:pPr marL="12700" algn="l" rtl="0" eaLnBrk="0">
              <a:lnSpc>
                <a:spcPct val="86000"/>
              </a:lnSpc>
            </a:pPr>
            <a:r>
              <a:rPr sz="3400" spc="30">
                <a:ln w="9525" cap="flat" cmpd="sng">
                  <a:solidFill>
                    <a:srgbClr val="000000">
                      <a:alpha val="100000"/>
                    </a:srgbClr>
                  </a:solidFill>
                  <a:miter lim="0"/>
                </a:ln>
                <a:solidFill>
                  <a:srgbClr val="D4F5CF">
                    <a:alpha val="100000"/>
                  </a:srgbClr>
                </a:solidFill>
                <a:latin typeface="Microsoft YaHei"/>
                <a:ea typeface="Microsoft YaHei"/>
                <a:cs typeface="Microsoft YaHei"/>
              </a:rPr>
              <a:t>01</a:t>
            </a:r>
            <a:r>
              <a:rPr sz="3400" spc="30">
                <a:solidFill>
                  <a:srgbClr val="D4F5CF">
                    <a:alpha val="100000"/>
                  </a:srgbClr>
                </a:solidFill>
                <a:latin typeface="Microsoft YaHei"/>
                <a:ea typeface="Microsoft YaHei"/>
                <a:cs typeface="Microsoft YaHei"/>
              </a:rPr>
              <a:t>                         </a:t>
            </a:r>
            <a:r>
              <a:rPr sz="3400" spc="30">
                <a:ln w="9525" cap="flat" cmpd="sng">
                  <a:solidFill>
                    <a:srgbClr val="000000">
                      <a:alpha val="100000"/>
                    </a:srgbClr>
                  </a:solidFill>
                  <a:miter lim="0"/>
                </a:ln>
                <a:solidFill>
                  <a:srgbClr val="D4F5CF">
                    <a:alpha val="100000"/>
                  </a:srgbClr>
                </a:solidFill>
                <a:latin typeface="Microsoft YaHei"/>
                <a:ea typeface="Microsoft YaHei"/>
                <a:cs typeface="Microsoft YaHei"/>
              </a:rPr>
              <a:t>02</a:t>
            </a:r>
            <a:r>
              <a:rPr sz="3400" spc="30">
                <a:solidFill>
                  <a:srgbClr val="D4F5CF">
                    <a:alpha val="100000"/>
                  </a:srgbClr>
                </a:solidFill>
                <a:latin typeface="Microsoft YaHei"/>
                <a:ea typeface="Microsoft YaHei"/>
                <a:cs typeface="Microsoft YaHei"/>
              </a:rPr>
              <a:t>                 </a:t>
            </a:r>
            <a:r>
              <a:rPr sz="3400" spc="0">
                <a:solidFill>
                  <a:srgbClr val="D4F5CF">
                    <a:alpha val="100000"/>
                  </a:srgbClr>
                </a:solidFill>
                <a:latin typeface="Microsoft YaHei"/>
                <a:ea typeface="Microsoft YaHei"/>
                <a:cs typeface="Microsoft YaHei"/>
              </a:rPr>
              <a:t>     </a:t>
            </a:r>
            <a:r>
              <a:rPr sz="3400" spc="0">
                <a:ln w="9525" cap="flat" cmpd="sng">
                  <a:solidFill>
                    <a:srgbClr val="000000">
                      <a:alpha val="100000"/>
                    </a:srgbClr>
                  </a:solidFill>
                  <a:miter lim="0"/>
                </a:ln>
                <a:solidFill>
                  <a:srgbClr val="D4F5CF">
                    <a:alpha val="100000"/>
                  </a:srgbClr>
                </a:solidFill>
                <a:latin typeface="Microsoft YaHei"/>
                <a:ea typeface="Microsoft YaHei"/>
                <a:cs typeface="Microsoft YaHei"/>
              </a:rPr>
              <a:t>03</a:t>
            </a:r>
            <a:endParaRPr lang="Microsoft YaHei" altLang="Microsoft YaHei" sz="3400"/>
          </a:p>
        </p:txBody>
      </p:sp>
      <p:sp>
        <p:nvSpPr>
          <p:cNvPr id="192" name="textbox 192"/>
          <p:cNvSpPr/>
          <p:nvPr/>
        </p:nvSpPr>
        <p:spPr>
          <a:xfrm>
            <a:off x="442263" y="318468"/>
            <a:ext cx="3837304" cy="5022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400"/>
          </a:p>
          <a:p>
            <a:pPr marL="528275" algn="l" rtl="0" eaLnBrk="0">
              <a:lnSpc>
                <a:spcPct val="90000"/>
              </a:lnSpc>
              <a:spcBef>
                <a:spcPts val="3"/>
              </a:spcBef>
              <a:tabLst>
                <a:tab pos="789940"/>
              </a:tabLst>
            </a:pPr>
            <a:r>
              <a:rPr sz="3000" spc="0">
                <a:solidFill>
                  <a:srgbClr val="45AE37">
                    <a:alpha val="100000"/>
                  </a:srgbClr>
                </a:solidFill>
                <a:latin typeface="Microsoft YaHei"/>
                <a:ea typeface="Microsoft YaHei"/>
                <a:cs typeface="Microsoft YaHei"/>
              </a:rPr>
              <a:t>	</a:t>
            </a:r>
            <a:r>
              <a:rPr sz="3000" spc="-20">
                <a:ln w="6350" cap="flat" cmpd="sng">
                  <a:solidFill>
                    <a:srgbClr val="000000">
                      <a:alpha val="100000"/>
                    </a:srgbClr>
                  </a:solidFill>
                  <a:miter lim="0"/>
                </a:ln>
                <a:solidFill>
                  <a:srgbClr val="45AE37">
                    <a:alpha val="100000"/>
                  </a:srgbClr>
                </a:solidFill>
                <a:latin typeface="Microsoft YaHei"/>
                <a:ea typeface="Microsoft YaHei"/>
                <a:cs typeface="Microsoft YaHei"/>
              </a:rPr>
              <a:t>市场份额分</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布情况</a:t>
            </a:r>
            <a:endParaRPr lang="Microsoft YaHei" altLang="Microsoft YaHei" sz="3000"/>
          </a:p>
        </p:txBody>
      </p:sp>
      <p:grpSp>
        <p:nvGrpSpPr>
          <p:cNvPr id="36" name="group 36"/>
          <p:cNvGrpSpPr/>
          <p:nvPr/>
        </p:nvGrpSpPr>
        <p:grpSpPr>
          <a:xfrm rot="21600000">
            <a:off x="454963" y="331168"/>
            <a:ext cx="515575" cy="439820"/>
            <a:chExt cx="515575" cy="439820"/>
          </a:xfrm>
        </p:grpSpPr>
        <p:sp>
          <p:nvSpPr>
            <p:cNvPr id="193"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4"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5"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6"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7"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8"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9"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0"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1"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2"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3"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4"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5"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6"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7"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8"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9"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0"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1"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2"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13" name="textbox 213"/>
          <p:cNvSpPr/>
          <p:nvPr/>
        </p:nvSpPr>
        <p:spPr>
          <a:xfrm>
            <a:off x="1237788" y="2892197"/>
            <a:ext cx="2786379" cy="5359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11"/>
              </a:lnSpc>
            </a:pPr>
            <a:endParaRPr lang="Arial" altLang="Arial" sz="100"/>
          </a:p>
          <a:p>
            <a:pPr marL="12700" algn="l" rtl="0" eaLnBrk="0">
              <a:lnSpc>
                <a:spcPct val="83000"/>
              </a:lnSpc>
            </a:pPr>
            <a:r>
              <a:rPr sz="1500" spc="-70">
                <a:solidFill>
                  <a:srgbClr val="FFFFFF">
                    <a:alpha val="100000"/>
                  </a:srgbClr>
                </a:solidFill>
                <a:latin typeface="Microsoft YaHei"/>
                <a:ea typeface="Microsoft YaHei"/>
                <a:cs typeface="Microsoft YaHei"/>
              </a:rPr>
              <a:t>厂商</a:t>
            </a:r>
            <a:r>
              <a:rPr sz="1500" spc="-10">
                <a:solidFill>
                  <a:srgbClr val="FFFFFF">
                    <a:alpha val="100000"/>
                  </a:srgbClr>
                </a:solidFill>
                <a:latin typeface="Microsoft YaHei"/>
                <a:ea typeface="Microsoft YaHei"/>
                <a:cs typeface="Microsoft YaHei"/>
              </a:rPr>
              <a:t>A</a:t>
            </a:r>
            <a:r>
              <a:rPr sz="1500" spc="-70">
                <a:solidFill>
                  <a:srgbClr val="FFFFFF">
                    <a:alpha val="100000"/>
                  </a:srgbClr>
                </a:solidFill>
                <a:latin typeface="Microsoft YaHei"/>
                <a:ea typeface="Microsoft YaHei"/>
                <a:cs typeface="Microsoft YaHei"/>
              </a:rPr>
              <a:t>在高端市场占据主导地位，</a:t>
            </a:r>
            <a:endParaRPr lang="Microsoft YaHei" altLang="Microsoft YaHei" sz="1500"/>
          </a:p>
          <a:p>
            <a:pPr marL="15366" algn="l" rtl="0" eaLnBrk="0">
              <a:lnSpc>
                <a:spcPts val="2526"/>
              </a:lnSpc>
            </a:pPr>
            <a:r>
              <a:rPr sz="1500" spc="-10">
                <a:solidFill>
                  <a:srgbClr val="FFFFFF">
                    <a:alpha val="100000"/>
                  </a:srgbClr>
                </a:solidFill>
                <a:latin typeface="Microsoft YaHei"/>
                <a:ea typeface="Microsoft YaHei"/>
                <a:cs typeface="Microsoft YaHei"/>
              </a:rPr>
              <a:t>市场份额超</a:t>
            </a:r>
            <a:r>
              <a:rPr sz="1500" spc="0">
                <a:solidFill>
                  <a:srgbClr val="FFFFFF">
                    <a:alpha val="100000"/>
                  </a:srgbClr>
                </a:solidFill>
                <a:latin typeface="Microsoft YaHei"/>
                <a:ea typeface="Microsoft YaHei"/>
                <a:cs typeface="Microsoft YaHei"/>
              </a:rPr>
              <a:t>过50%。</a:t>
            </a:r>
            <a:endParaRPr lang="Microsoft YaHei" altLang="Microsoft YaHei" sz="1500"/>
          </a:p>
        </p:txBody>
      </p:sp>
      <p:sp>
        <p:nvSpPr>
          <p:cNvPr id="214" name="textbox 214"/>
          <p:cNvSpPr/>
          <p:nvPr/>
        </p:nvSpPr>
        <p:spPr>
          <a:xfrm>
            <a:off x="8284917" y="2881222"/>
            <a:ext cx="2626995" cy="5359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959"/>
              </a:lnSpc>
            </a:pPr>
            <a:endParaRPr lang="Arial" altLang="Arial" sz="100"/>
          </a:p>
          <a:p>
            <a:pPr marL="12700" algn="l" rtl="0" eaLnBrk="0">
              <a:lnSpc>
                <a:spcPct val="83000"/>
              </a:lnSpc>
            </a:pPr>
            <a:r>
              <a:rPr sz="1500" spc="-10">
                <a:solidFill>
                  <a:srgbClr val="FFFFFF">
                    <a:alpha val="100000"/>
                  </a:srgbClr>
                </a:solidFill>
                <a:latin typeface="Microsoft YaHei"/>
                <a:ea typeface="Microsoft YaHei"/>
                <a:cs typeface="Microsoft YaHei"/>
              </a:rPr>
              <a:t>厂商</a:t>
            </a:r>
            <a:r>
              <a:rPr sz="1500" spc="0">
                <a:solidFill>
                  <a:srgbClr val="FFFFFF">
                    <a:alpha val="100000"/>
                  </a:srgbClr>
                </a:solidFill>
                <a:latin typeface="Microsoft YaHei"/>
                <a:ea typeface="Microsoft YaHei"/>
                <a:cs typeface="Microsoft YaHei"/>
              </a:rPr>
              <a:t>C</a:t>
            </a:r>
            <a:r>
              <a:rPr sz="1500" spc="-10">
                <a:solidFill>
                  <a:srgbClr val="FFFFFF">
                    <a:alpha val="100000"/>
                  </a:srgbClr>
                </a:solidFill>
                <a:latin typeface="Microsoft YaHei"/>
                <a:ea typeface="Microsoft YaHei"/>
                <a:cs typeface="Microsoft YaHei"/>
              </a:rPr>
              <a:t>在</a:t>
            </a:r>
            <a:r>
              <a:rPr sz="1500" spc="0">
                <a:solidFill>
                  <a:srgbClr val="FFFFFF">
                    <a:alpha val="100000"/>
                  </a:srgbClr>
                </a:solidFill>
                <a:latin typeface="Microsoft YaHei"/>
                <a:ea typeface="Microsoft YaHei"/>
                <a:cs typeface="Microsoft YaHei"/>
              </a:rPr>
              <a:t>创新产品市场有一定影</a:t>
            </a:r>
            <a:endParaRPr lang="Microsoft YaHei" altLang="Microsoft YaHei" sz="1500"/>
          </a:p>
          <a:p>
            <a:pPr marL="22035" algn="l" rtl="0" eaLnBrk="0">
              <a:lnSpc>
                <a:spcPts val="2530"/>
              </a:lnSpc>
            </a:pPr>
            <a:r>
              <a:rPr sz="1500" spc="-10">
                <a:solidFill>
                  <a:srgbClr val="FFFFFF">
                    <a:alpha val="100000"/>
                  </a:srgbClr>
                </a:solidFill>
                <a:latin typeface="Microsoft YaHei"/>
                <a:ea typeface="Microsoft YaHei"/>
                <a:cs typeface="Microsoft YaHei"/>
              </a:rPr>
              <a:t>响力，市场份额约为1</a:t>
            </a:r>
            <a:r>
              <a:rPr sz="1500" spc="0">
                <a:solidFill>
                  <a:srgbClr val="FFFFFF">
                    <a:alpha val="100000"/>
                  </a:srgbClr>
                </a:solidFill>
                <a:latin typeface="Microsoft YaHei"/>
                <a:ea typeface="Microsoft YaHei"/>
                <a:cs typeface="Microsoft YaHei"/>
              </a:rPr>
              <a:t>0%。</a:t>
            </a:r>
            <a:endParaRPr lang="Microsoft YaHei" altLang="Microsoft YaHei" sz="1500"/>
          </a:p>
        </p:txBody>
      </p:sp>
      <p:sp>
        <p:nvSpPr>
          <p:cNvPr id="215" name="textbox 215"/>
          <p:cNvSpPr/>
          <p:nvPr/>
        </p:nvSpPr>
        <p:spPr>
          <a:xfrm>
            <a:off x="4705388" y="2881222"/>
            <a:ext cx="2581275" cy="5359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711"/>
              </a:lnSpc>
            </a:pPr>
            <a:endParaRPr lang="Arial" altLang="Arial" sz="100"/>
          </a:p>
          <a:p>
            <a:pPr marL="12700" algn="l" rtl="0" eaLnBrk="0">
              <a:lnSpc>
                <a:spcPct val="83000"/>
              </a:lnSpc>
            </a:pPr>
            <a:r>
              <a:rPr sz="1500" spc="-70">
                <a:solidFill>
                  <a:srgbClr val="007D49">
                    <a:alpha val="100000"/>
                  </a:srgbClr>
                </a:solidFill>
                <a:latin typeface="Microsoft YaHei"/>
                <a:ea typeface="Microsoft YaHei"/>
                <a:cs typeface="Microsoft YaHei"/>
              </a:rPr>
              <a:t>厂商B在中低端市场份额领先，</a:t>
            </a:r>
            <a:endParaRPr lang="Microsoft YaHei" altLang="Microsoft YaHei" sz="1500"/>
          </a:p>
          <a:p>
            <a:pPr marL="35559" algn="l" rtl="0" eaLnBrk="0">
              <a:lnSpc>
                <a:spcPts val="2520"/>
              </a:lnSpc>
            </a:pPr>
            <a:r>
              <a:rPr sz="1500" spc="-90">
                <a:solidFill>
                  <a:srgbClr val="007D49">
                    <a:alpha val="100000"/>
                  </a:srgbClr>
                </a:solidFill>
                <a:latin typeface="Microsoft YaHei"/>
                <a:ea typeface="Microsoft YaHei"/>
                <a:cs typeface="Microsoft YaHei"/>
              </a:rPr>
              <a:t>占据约30%的市场份额</a:t>
            </a:r>
            <a:r>
              <a:rPr sz="1500" spc="-80">
                <a:solidFill>
                  <a:srgbClr val="007D49">
                    <a:alpha val="100000"/>
                  </a:srgbClr>
                </a:solidFill>
                <a:latin typeface="Microsoft YaHei"/>
                <a:ea typeface="Microsoft YaHei"/>
                <a:cs typeface="Microsoft YaHei"/>
              </a:rPr>
              <a:t>。</a:t>
            </a:r>
            <a:endParaRPr lang="Microsoft YaHei" altLang="Microsoft YaHei" sz="15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6" name="picture 216"/>
          <p:cNvPicPr>
            <a:picLocks noChangeAspect="1"/>
          </p:cNvPicPr>
          <p:nvPr/>
        </p:nvPicPr>
        <p:blipFill>
          <a:blip r:embed="rId2"/>
          <a:stretch>
            <a:fillRect/>
          </a:stretch>
        </p:blipFill>
        <p:spPr>
          <a:xfrm rot="21600000">
            <a:off x="0" y="0"/>
            <a:ext cx="12192000" cy="6858000"/>
          </a:xfrm>
          <a:prstGeom prst="rect">
            <a:avLst/>
          </a:prstGeom>
        </p:spPr>
      </p:pic>
      <p:sp>
        <p:nvSpPr>
          <p:cNvPr id="217" name="textbox 217"/>
          <p:cNvSpPr/>
          <p:nvPr/>
        </p:nvSpPr>
        <p:spPr>
          <a:xfrm>
            <a:off x="6188554" y="2032087"/>
            <a:ext cx="5300345" cy="5772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244"/>
              </a:lnSpc>
            </a:pPr>
            <a:endParaRPr lang="Arial" altLang="Arial" sz="100"/>
          </a:p>
          <a:p>
            <a:pPr marL="12700" algn="l" rtl="0" eaLnBrk="0">
              <a:lnSpc>
                <a:spcPct val="91000"/>
              </a:lnSpc>
            </a:pPr>
            <a:r>
              <a:rPr sz="1500" spc="-10">
                <a:solidFill>
                  <a:srgbClr val="FFFFFF">
                    <a:alpha val="100000"/>
                  </a:srgbClr>
                </a:solidFill>
                <a:latin typeface="Microsoft YaHei"/>
                <a:ea typeface="Microsoft YaHei"/>
                <a:cs typeface="Microsoft YaHei"/>
              </a:rPr>
              <a:t>厂商</a:t>
            </a:r>
            <a:r>
              <a:rPr sz="1500" spc="0">
                <a:solidFill>
                  <a:srgbClr val="FFFFFF">
                    <a:alpha val="100000"/>
                  </a:srgbClr>
                </a:solidFill>
                <a:latin typeface="Microsoft YaHei"/>
                <a:ea typeface="Microsoft YaHei"/>
                <a:cs typeface="Microsoft YaHei"/>
              </a:rPr>
              <a:t>A</a:t>
            </a:r>
            <a:r>
              <a:rPr sz="1500" spc="-10">
                <a:solidFill>
                  <a:srgbClr val="FFFFFF">
                    <a:alpha val="100000"/>
                  </a:srgbClr>
                </a:solidFill>
                <a:latin typeface="Microsoft YaHei"/>
                <a:ea typeface="Microsoft YaHei"/>
                <a:cs typeface="Microsoft YaHei"/>
              </a:rPr>
              <a:t>通</a:t>
            </a:r>
            <a:r>
              <a:rPr sz="1500" spc="0">
                <a:solidFill>
                  <a:srgbClr val="FFFFFF">
                    <a:alpha val="100000"/>
                  </a:srgbClr>
                </a:solidFill>
                <a:latin typeface="Microsoft YaHei"/>
                <a:ea typeface="Microsoft YaHei"/>
                <a:cs typeface="Microsoft YaHei"/>
              </a:rPr>
              <a:t>过高品质、高价位和个性化定制策略，吸引高端消费者</a:t>
            </a:r>
            <a:endParaRPr lang="Microsoft YaHei" altLang="Microsoft YaHei" sz="1500"/>
          </a:p>
          <a:p>
            <a:pPr algn="l" rtl="0" eaLnBrk="0">
              <a:lnSpc>
                <a:spcPct val="110000"/>
              </a:lnSpc>
            </a:pPr>
            <a:endParaRPr lang="Arial" altLang="Arial" sz="800"/>
          </a:p>
          <a:p>
            <a:pPr marL="13652" algn="l" rtl="0" eaLnBrk="0">
              <a:lnSpc>
                <a:spcPct val="91000"/>
              </a:lnSpc>
              <a:spcBef>
                <a:spcPts val="6"/>
              </a:spcBef>
            </a:pPr>
            <a:r>
              <a:rPr sz="1500" spc="-110">
                <a:solidFill>
                  <a:srgbClr val="FFFFFF">
                    <a:alpha val="100000"/>
                  </a:srgbClr>
                </a:solidFill>
                <a:latin typeface="Microsoft YaHei"/>
                <a:ea typeface="Microsoft YaHei"/>
                <a:cs typeface="Microsoft YaHei"/>
              </a:rPr>
              <a:t>并保持品牌忠诚度</a:t>
            </a:r>
            <a:r>
              <a:rPr sz="1500" spc="-70">
                <a:solidFill>
                  <a:srgbClr val="FFFFFF">
                    <a:alpha val="100000"/>
                  </a:srgbClr>
                </a:solidFill>
                <a:latin typeface="Microsoft YaHei"/>
                <a:ea typeface="Microsoft YaHei"/>
                <a:cs typeface="Microsoft YaHei"/>
              </a:rPr>
              <a:t>。</a:t>
            </a:r>
            <a:endParaRPr lang="Microsoft YaHei" altLang="Microsoft YaHei" sz="1500"/>
          </a:p>
        </p:txBody>
      </p:sp>
      <p:sp>
        <p:nvSpPr>
          <p:cNvPr id="218" name="textbox 218"/>
          <p:cNvSpPr/>
          <p:nvPr/>
        </p:nvSpPr>
        <p:spPr>
          <a:xfrm>
            <a:off x="6188554" y="5233085"/>
            <a:ext cx="5293995" cy="5753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242"/>
              </a:lnSpc>
            </a:pPr>
            <a:endParaRPr lang="Arial" altLang="Arial" sz="100"/>
          </a:p>
          <a:p>
            <a:pPr marL="12700" algn="l" rtl="0" eaLnBrk="0">
              <a:lnSpc>
                <a:spcPct val="91000"/>
              </a:lnSpc>
            </a:pPr>
            <a:r>
              <a:rPr sz="1500" spc="-10">
                <a:solidFill>
                  <a:srgbClr val="FFFFFF">
                    <a:alpha val="100000"/>
                  </a:srgbClr>
                </a:solidFill>
                <a:latin typeface="Microsoft YaHei"/>
                <a:ea typeface="Microsoft YaHei"/>
                <a:cs typeface="Microsoft YaHei"/>
              </a:rPr>
              <a:t>厂商</a:t>
            </a:r>
            <a:r>
              <a:rPr sz="1500" spc="0">
                <a:solidFill>
                  <a:srgbClr val="FFFFFF">
                    <a:alpha val="100000"/>
                  </a:srgbClr>
                </a:solidFill>
                <a:latin typeface="Microsoft YaHei"/>
                <a:ea typeface="Microsoft YaHei"/>
                <a:cs typeface="Microsoft YaHei"/>
              </a:rPr>
              <a:t>C</a:t>
            </a:r>
            <a:r>
              <a:rPr sz="1500" spc="-10">
                <a:solidFill>
                  <a:srgbClr val="FFFFFF">
                    <a:alpha val="100000"/>
                  </a:srgbClr>
                </a:solidFill>
                <a:latin typeface="Microsoft YaHei"/>
                <a:ea typeface="Microsoft YaHei"/>
                <a:cs typeface="Microsoft YaHei"/>
              </a:rPr>
              <a:t>注</a:t>
            </a:r>
            <a:r>
              <a:rPr sz="1500" spc="0">
                <a:solidFill>
                  <a:srgbClr val="FFFFFF">
                    <a:alpha val="100000"/>
                  </a:srgbClr>
                </a:solidFill>
                <a:latin typeface="Microsoft YaHei"/>
                <a:ea typeface="Microsoft YaHei"/>
                <a:cs typeface="Microsoft YaHei"/>
              </a:rPr>
              <a:t>重产品创新和设计独特性，以吸引追求新奇和时尚的年</a:t>
            </a:r>
            <a:endParaRPr lang="Microsoft YaHei" altLang="Microsoft YaHei" sz="1500"/>
          </a:p>
          <a:p>
            <a:pPr algn="l" rtl="0" eaLnBrk="0">
              <a:lnSpc>
                <a:spcPct val="110000"/>
              </a:lnSpc>
            </a:pPr>
            <a:endParaRPr lang="Arial" altLang="Arial" sz="800"/>
          </a:p>
          <a:p>
            <a:pPr marL="12890" algn="l" rtl="0" eaLnBrk="0">
              <a:lnSpc>
                <a:spcPct val="97000"/>
              </a:lnSpc>
              <a:spcBef>
                <a:spcPts val="4"/>
              </a:spcBef>
            </a:pPr>
            <a:r>
              <a:rPr sz="1400" spc="-70">
                <a:solidFill>
                  <a:srgbClr val="FFFFFF">
                    <a:alpha val="100000"/>
                  </a:srgbClr>
                </a:solidFill>
                <a:latin typeface="Microsoft YaHei"/>
                <a:ea typeface="Microsoft YaHei"/>
                <a:cs typeface="Microsoft YaHei"/>
              </a:rPr>
              <a:t>轻消费者。</a:t>
            </a:r>
            <a:endParaRPr lang="Microsoft YaHei" altLang="Microsoft YaHei" sz="1400"/>
          </a:p>
        </p:txBody>
      </p:sp>
      <p:sp>
        <p:nvSpPr>
          <p:cNvPr id="219" name="textbox 219"/>
          <p:cNvSpPr/>
          <p:nvPr/>
        </p:nvSpPr>
        <p:spPr>
          <a:xfrm>
            <a:off x="6209029" y="3735674"/>
            <a:ext cx="5287009" cy="5759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551"/>
              </a:lnSpc>
            </a:pPr>
            <a:endParaRPr lang="Arial" altLang="Arial" sz="100"/>
          </a:p>
          <a:p>
            <a:pPr marL="13652" algn="l" rtl="0" eaLnBrk="0">
              <a:lnSpc>
                <a:spcPct val="91000"/>
              </a:lnSpc>
            </a:pPr>
            <a:r>
              <a:rPr sz="1500" spc="-10">
                <a:solidFill>
                  <a:srgbClr val="FFFFFF">
                    <a:alpha val="100000"/>
                  </a:srgbClr>
                </a:solidFill>
                <a:latin typeface="Microsoft YaHei"/>
                <a:ea typeface="Microsoft YaHei"/>
                <a:cs typeface="Microsoft YaHei"/>
              </a:rPr>
              <a:t>厂商</a:t>
            </a:r>
            <a:r>
              <a:rPr sz="1500" spc="0">
                <a:solidFill>
                  <a:srgbClr val="FFFFFF">
                    <a:alpha val="100000"/>
                  </a:srgbClr>
                </a:solidFill>
                <a:latin typeface="Microsoft YaHei"/>
                <a:ea typeface="Microsoft YaHei"/>
                <a:cs typeface="Microsoft YaHei"/>
              </a:rPr>
              <a:t>B</a:t>
            </a:r>
            <a:r>
              <a:rPr sz="1500" spc="-10">
                <a:solidFill>
                  <a:srgbClr val="FFFFFF">
                    <a:alpha val="100000"/>
                  </a:srgbClr>
                </a:solidFill>
                <a:latin typeface="Microsoft YaHei"/>
                <a:ea typeface="Microsoft YaHei"/>
                <a:cs typeface="Microsoft YaHei"/>
              </a:rPr>
              <a:t>以</a:t>
            </a:r>
            <a:r>
              <a:rPr sz="1500" spc="0">
                <a:solidFill>
                  <a:srgbClr val="FFFFFF">
                    <a:alpha val="100000"/>
                  </a:srgbClr>
                </a:solidFill>
                <a:latin typeface="Microsoft YaHei"/>
                <a:ea typeface="Microsoft YaHei"/>
                <a:cs typeface="Microsoft YaHei"/>
              </a:rPr>
              <a:t>性价比和实用性为卖点，通过多元化的产品组合覆盖更</a:t>
            </a:r>
            <a:endParaRPr lang="Microsoft YaHei" altLang="Microsoft YaHei" sz="1500"/>
          </a:p>
          <a:p>
            <a:pPr algn="l" rtl="0" eaLnBrk="0">
              <a:lnSpc>
                <a:spcPct val="110000"/>
              </a:lnSpc>
            </a:pPr>
            <a:endParaRPr lang="Arial" altLang="Arial" sz="800"/>
          </a:p>
          <a:p>
            <a:pPr marL="12700" algn="l" rtl="0" eaLnBrk="0">
              <a:lnSpc>
                <a:spcPct val="91000"/>
              </a:lnSpc>
              <a:spcBef>
                <a:spcPts val="6"/>
              </a:spcBef>
            </a:pPr>
            <a:r>
              <a:rPr sz="1500" spc="-110">
                <a:solidFill>
                  <a:srgbClr val="FFFFFF">
                    <a:alpha val="100000"/>
                  </a:srgbClr>
                </a:solidFill>
                <a:latin typeface="Microsoft YaHei"/>
                <a:ea typeface="Microsoft YaHei"/>
                <a:cs typeface="Microsoft YaHei"/>
              </a:rPr>
              <a:t>广泛的消费者群体</a:t>
            </a:r>
            <a:r>
              <a:rPr sz="1500" spc="-60">
                <a:solidFill>
                  <a:srgbClr val="FFFFFF">
                    <a:alpha val="100000"/>
                  </a:srgbClr>
                </a:solidFill>
                <a:latin typeface="Microsoft YaHei"/>
                <a:ea typeface="Microsoft YaHei"/>
                <a:cs typeface="Microsoft YaHei"/>
              </a:rPr>
              <a:t>。</a:t>
            </a:r>
            <a:endParaRPr lang="Microsoft YaHei" altLang="Microsoft YaHei" sz="1500"/>
          </a:p>
        </p:txBody>
      </p:sp>
      <p:sp>
        <p:nvSpPr>
          <p:cNvPr id="220" name="textbox 220"/>
          <p:cNvSpPr/>
          <p:nvPr/>
        </p:nvSpPr>
        <p:spPr>
          <a:xfrm>
            <a:off x="442263" y="318468"/>
            <a:ext cx="4218304" cy="5054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400"/>
          </a:p>
          <a:p>
            <a:pPr marL="528275" algn="l" rtl="0" eaLnBrk="0">
              <a:lnSpc>
                <a:spcPct val="91000"/>
              </a:lnSpc>
              <a:spcBef>
                <a:spcPts val="5"/>
              </a:spcBef>
              <a:tabLst>
                <a:tab pos="781684"/>
              </a:tabLst>
            </a:pPr>
            <a:r>
              <a:rPr sz="3000" spc="0">
                <a:solidFill>
                  <a:srgbClr val="45AE37">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竞争策略</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差异化比较</a:t>
            </a:r>
            <a:endParaRPr lang="Microsoft YaHei" altLang="Microsoft YaHei" sz="3000"/>
          </a:p>
        </p:txBody>
      </p:sp>
      <p:grpSp>
        <p:nvGrpSpPr>
          <p:cNvPr id="38" name="group 38"/>
          <p:cNvGrpSpPr/>
          <p:nvPr/>
        </p:nvGrpSpPr>
        <p:grpSpPr>
          <a:xfrm rot="21600000">
            <a:off x="454963" y="331168"/>
            <a:ext cx="515575" cy="439820"/>
            <a:chExt cx="515575" cy="439820"/>
          </a:xfrm>
        </p:grpSpPr>
        <p:sp>
          <p:nvSpPr>
            <p:cNvPr id="221"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2"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3"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4"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5"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6"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7"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8"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9"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0"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1"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2"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3"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4"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5"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6"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7"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8"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9"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0"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0" name="group 40"/>
          <p:cNvGrpSpPr/>
          <p:nvPr/>
        </p:nvGrpSpPr>
        <p:grpSpPr>
          <a:xfrm rot="21600000">
            <a:off x="4935910" y="1819580"/>
            <a:ext cx="993757" cy="993757"/>
            <a:chExt cx="993757" cy="993757"/>
          </a:xfrm>
        </p:grpSpPr>
        <p:sp>
          <p:nvSpPr>
            <p:cNvPr id="241" name="path"/>
            <p:cNvSpPr/>
            <p:nvPr/>
          </p:nvSpPr>
          <p:spPr>
            <a:xfrm>
              <a:off x="0" y="0"/>
              <a:ext cx="993757" cy="993757"/>
            </a:xfrm>
            <a:custGeom>
              <a:rect l="0" t="0" r="0" b="0"/>
              <a:pathLst>
                <a:path w="1564" h="1564">
                  <a:moveTo>
                    <a:pt x="0" y="782"/>
                  </a:moveTo>
                  <a:cubicBezTo>
                    <a:pt x="0" y="350"/>
                    <a:pt x="350" y="0"/>
                    <a:pt x="782" y="0"/>
                  </a:cubicBezTo>
                  <a:lnTo>
                    <a:pt x="782" y="0"/>
                  </a:lnTo>
                  <a:lnTo>
                    <a:pt x="782" y="0"/>
                  </a:lnTo>
                  <a:lnTo>
                    <a:pt x="782" y="0"/>
                  </a:lnTo>
                  <a:cubicBezTo>
                    <a:pt x="1214" y="0"/>
                    <a:pt x="1564" y="350"/>
                    <a:pt x="1564" y="782"/>
                  </a:cubicBezTo>
                  <a:lnTo>
                    <a:pt x="1564" y="782"/>
                  </a:lnTo>
                  <a:cubicBezTo>
                    <a:pt x="1564" y="782"/>
                    <a:pt x="1564" y="782"/>
                    <a:pt x="1564" y="782"/>
                  </a:cubicBezTo>
                  <a:lnTo>
                    <a:pt x="1564" y="782"/>
                  </a:lnTo>
                  <a:lnTo>
                    <a:pt x="1564" y="782"/>
                  </a:lnTo>
                  <a:lnTo>
                    <a:pt x="1564" y="782"/>
                  </a:lnTo>
                  <a:cubicBezTo>
                    <a:pt x="1564" y="1214"/>
                    <a:pt x="1214" y="1564"/>
                    <a:pt x="782" y="1564"/>
                  </a:cubicBezTo>
                  <a:lnTo>
                    <a:pt x="782" y="1564"/>
                  </a:lnTo>
                  <a:lnTo>
                    <a:pt x="782" y="1564"/>
                  </a:lnTo>
                  <a:lnTo>
                    <a:pt x="782" y="1564"/>
                  </a:lnTo>
                  <a:cubicBezTo>
                    <a:pt x="350" y="1564"/>
                    <a:pt x="0" y="1214"/>
                    <a:pt x="0" y="782"/>
                  </a:cubicBezTo>
                  <a:lnTo>
                    <a:pt x="0" y="782"/>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2" name="textbox 242"/>
            <p:cNvSpPr/>
            <p:nvPr/>
          </p:nvSpPr>
          <p:spPr>
            <a:xfrm>
              <a:off x="-12700" y="-12700"/>
              <a:ext cx="1019175" cy="1085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3000"/>
                </a:lnSpc>
              </a:pPr>
              <a:endParaRPr lang="Arial" altLang="Arial" sz="1000"/>
            </a:p>
            <a:p>
              <a:pPr algn="l" rtl="0" eaLnBrk="0">
                <a:lnSpc>
                  <a:spcPct val="134000"/>
                </a:lnSpc>
              </a:pPr>
              <a:endParaRPr lang="Arial" altLang="Arial" sz="1000"/>
            </a:p>
            <a:p>
              <a:pPr marL="347658" algn="l" rtl="0" eaLnBrk="0">
                <a:lnSpc>
                  <a:spcPct val="86000"/>
                </a:lnSpc>
                <a:spcBef>
                  <a:spcPts val="3"/>
                </a:spcBef>
              </a:pPr>
              <a:r>
                <a:rPr sz="2300" spc="40">
                  <a:ln w="6350" cap="flat" cmpd="sng">
                    <a:solidFill>
                      <a:srgbClr val="000000">
                        <a:alpha val="100000"/>
                      </a:srgbClr>
                    </a:solidFill>
                    <a:miter lim="0"/>
                  </a:ln>
                  <a:solidFill>
                    <a:srgbClr val="FFFFFF">
                      <a:alpha val="100000"/>
                    </a:srgbClr>
                  </a:solidFill>
                  <a:latin typeface="Microsoft YaHei"/>
                  <a:ea typeface="Microsoft YaHei"/>
                  <a:cs typeface="Microsoft YaHei"/>
                </a:rPr>
                <a:t>0</a:t>
              </a:r>
              <a:r>
                <a:rPr sz="2300" spc="30">
                  <a:ln w="6350" cap="flat" cmpd="sng">
                    <a:solidFill>
                      <a:srgbClr val="000000">
                        <a:alpha val="100000"/>
                      </a:srgbClr>
                    </a:solidFill>
                    <a:miter lim="0"/>
                  </a:ln>
                  <a:solidFill>
                    <a:srgbClr val="FFFFFF">
                      <a:alpha val="100000"/>
                    </a:srgbClr>
                  </a:solidFill>
                  <a:latin typeface="Microsoft YaHei"/>
                  <a:ea typeface="Microsoft YaHei"/>
                  <a:cs typeface="Microsoft YaHei"/>
                </a:rPr>
                <a:t>1</a:t>
              </a:r>
              <a:endParaRPr lang="Microsoft YaHei" altLang="Microsoft YaHei" sz="2300"/>
            </a:p>
          </p:txBody>
        </p:sp>
      </p:grpSp>
      <p:grpSp>
        <p:nvGrpSpPr>
          <p:cNvPr id="42" name="group 42"/>
          <p:cNvGrpSpPr/>
          <p:nvPr/>
        </p:nvGrpSpPr>
        <p:grpSpPr>
          <a:xfrm rot="21600000">
            <a:off x="4935910" y="3457770"/>
            <a:ext cx="993757" cy="993757"/>
            <a:chExt cx="993757" cy="993757"/>
          </a:xfrm>
        </p:grpSpPr>
        <p:sp>
          <p:nvSpPr>
            <p:cNvPr id="243" name="path"/>
            <p:cNvSpPr/>
            <p:nvPr/>
          </p:nvSpPr>
          <p:spPr>
            <a:xfrm>
              <a:off x="0" y="0"/>
              <a:ext cx="993757" cy="993757"/>
            </a:xfrm>
            <a:custGeom>
              <a:rect l="0" t="0" r="0" b="0"/>
              <a:pathLst>
                <a:path w="1564" h="1564">
                  <a:moveTo>
                    <a:pt x="0" y="782"/>
                  </a:moveTo>
                  <a:cubicBezTo>
                    <a:pt x="0" y="350"/>
                    <a:pt x="350" y="0"/>
                    <a:pt x="782" y="0"/>
                  </a:cubicBezTo>
                  <a:lnTo>
                    <a:pt x="782" y="0"/>
                  </a:lnTo>
                  <a:lnTo>
                    <a:pt x="782" y="0"/>
                  </a:lnTo>
                  <a:lnTo>
                    <a:pt x="782" y="0"/>
                  </a:lnTo>
                  <a:cubicBezTo>
                    <a:pt x="1214" y="0"/>
                    <a:pt x="1564" y="350"/>
                    <a:pt x="1564" y="782"/>
                  </a:cubicBezTo>
                  <a:lnTo>
                    <a:pt x="1564" y="782"/>
                  </a:lnTo>
                  <a:cubicBezTo>
                    <a:pt x="1564" y="782"/>
                    <a:pt x="1564" y="782"/>
                    <a:pt x="1564" y="782"/>
                  </a:cubicBezTo>
                  <a:lnTo>
                    <a:pt x="1564" y="782"/>
                  </a:lnTo>
                  <a:lnTo>
                    <a:pt x="1564" y="782"/>
                  </a:lnTo>
                  <a:lnTo>
                    <a:pt x="1564" y="782"/>
                  </a:lnTo>
                  <a:cubicBezTo>
                    <a:pt x="1564" y="1214"/>
                    <a:pt x="1214" y="1564"/>
                    <a:pt x="782" y="1564"/>
                  </a:cubicBezTo>
                  <a:lnTo>
                    <a:pt x="782" y="1564"/>
                  </a:lnTo>
                  <a:lnTo>
                    <a:pt x="782" y="1564"/>
                  </a:lnTo>
                  <a:lnTo>
                    <a:pt x="782" y="1564"/>
                  </a:lnTo>
                  <a:cubicBezTo>
                    <a:pt x="350" y="1564"/>
                    <a:pt x="0" y="1214"/>
                    <a:pt x="0" y="782"/>
                  </a:cubicBezTo>
                  <a:lnTo>
                    <a:pt x="0" y="782"/>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4" name="textbox 244"/>
            <p:cNvSpPr/>
            <p:nvPr/>
          </p:nvSpPr>
          <p:spPr>
            <a:xfrm>
              <a:off x="-12700" y="-12700"/>
              <a:ext cx="1019175" cy="1085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3000"/>
                </a:lnSpc>
              </a:pPr>
              <a:endParaRPr lang="Arial" altLang="Arial" sz="1000"/>
            </a:p>
            <a:p>
              <a:pPr algn="l" rtl="0" eaLnBrk="0">
                <a:lnSpc>
                  <a:spcPct val="134000"/>
                </a:lnSpc>
              </a:pPr>
              <a:endParaRPr lang="Arial" altLang="Arial" sz="1000"/>
            </a:p>
            <a:p>
              <a:pPr marL="347658" algn="l" rtl="0" eaLnBrk="0">
                <a:lnSpc>
                  <a:spcPct val="86000"/>
                </a:lnSpc>
                <a:spcBef>
                  <a:spcPts val="3"/>
                </a:spcBef>
              </a:pPr>
              <a:r>
                <a:rPr sz="2300" spc="40">
                  <a:ln w="6350" cap="flat" cmpd="sng">
                    <a:solidFill>
                      <a:srgbClr val="000000">
                        <a:alpha val="100000"/>
                      </a:srgbClr>
                    </a:solidFill>
                    <a:miter lim="0"/>
                  </a:ln>
                  <a:solidFill>
                    <a:srgbClr val="FFFFFF">
                      <a:alpha val="100000"/>
                    </a:srgbClr>
                  </a:solidFill>
                  <a:latin typeface="Microsoft YaHei"/>
                  <a:ea typeface="Microsoft YaHei"/>
                  <a:cs typeface="Microsoft YaHei"/>
                </a:rPr>
                <a:t>0</a:t>
              </a:r>
              <a:r>
                <a:rPr sz="2300" spc="30">
                  <a:ln w="6350" cap="flat" cmpd="sng">
                    <a:solidFill>
                      <a:srgbClr val="000000">
                        <a:alpha val="100000"/>
                      </a:srgbClr>
                    </a:solidFill>
                    <a:miter lim="0"/>
                  </a:ln>
                  <a:solidFill>
                    <a:srgbClr val="FFFFFF">
                      <a:alpha val="100000"/>
                    </a:srgbClr>
                  </a:solidFill>
                  <a:latin typeface="Microsoft YaHei"/>
                  <a:ea typeface="Microsoft YaHei"/>
                  <a:cs typeface="Microsoft YaHei"/>
                </a:rPr>
                <a:t>2</a:t>
              </a:r>
              <a:endParaRPr lang="Microsoft YaHei" altLang="Microsoft YaHei" sz="2300"/>
            </a:p>
          </p:txBody>
        </p:sp>
      </p:grpSp>
      <p:grpSp>
        <p:nvGrpSpPr>
          <p:cNvPr id="44" name="group 44"/>
          <p:cNvGrpSpPr/>
          <p:nvPr/>
        </p:nvGrpSpPr>
        <p:grpSpPr>
          <a:xfrm rot="21600000">
            <a:off x="4935910" y="5095960"/>
            <a:ext cx="993757" cy="993757"/>
            <a:chExt cx="993757" cy="993757"/>
          </a:xfrm>
        </p:grpSpPr>
        <p:sp>
          <p:nvSpPr>
            <p:cNvPr id="245" name="path"/>
            <p:cNvSpPr/>
            <p:nvPr/>
          </p:nvSpPr>
          <p:spPr>
            <a:xfrm>
              <a:off x="0" y="0"/>
              <a:ext cx="993757" cy="993757"/>
            </a:xfrm>
            <a:custGeom>
              <a:rect l="0" t="0" r="0" b="0"/>
              <a:pathLst>
                <a:path w="1564" h="1564">
                  <a:moveTo>
                    <a:pt x="0" y="782"/>
                  </a:moveTo>
                  <a:cubicBezTo>
                    <a:pt x="0" y="350"/>
                    <a:pt x="350" y="0"/>
                    <a:pt x="782" y="0"/>
                  </a:cubicBezTo>
                  <a:lnTo>
                    <a:pt x="782" y="0"/>
                  </a:lnTo>
                  <a:lnTo>
                    <a:pt x="782" y="0"/>
                  </a:lnTo>
                  <a:lnTo>
                    <a:pt x="782" y="0"/>
                  </a:lnTo>
                  <a:cubicBezTo>
                    <a:pt x="1214" y="0"/>
                    <a:pt x="1564" y="350"/>
                    <a:pt x="1564" y="782"/>
                  </a:cubicBezTo>
                  <a:lnTo>
                    <a:pt x="1564" y="782"/>
                  </a:lnTo>
                  <a:cubicBezTo>
                    <a:pt x="1564" y="782"/>
                    <a:pt x="1564" y="782"/>
                    <a:pt x="1564" y="782"/>
                  </a:cubicBezTo>
                  <a:lnTo>
                    <a:pt x="1564" y="782"/>
                  </a:lnTo>
                  <a:lnTo>
                    <a:pt x="1564" y="782"/>
                  </a:lnTo>
                  <a:lnTo>
                    <a:pt x="1564" y="782"/>
                  </a:lnTo>
                  <a:cubicBezTo>
                    <a:pt x="1564" y="1214"/>
                    <a:pt x="1214" y="1564"/>
                    <a:pt x="782" y="1564"/>
                  </a:cubicBezTo>
                  <a:lnTo>
                    <a:pt x="782" y="1564"/>
                  </a:lnTo>
                  <a:lnTo>
                    <a:pt x="782" y="1564"/>
                  </a:lnTo>
                  <a:lnTo>
                    <a:pt x="782" y="1564"/>
                  </a:lnTo>
                  <a:cubicBezTo>
                    <a:pt x="350" y="1564"/>
                    <a:pt x="0" y="1214"/>
                    <a:pt x="0" y="782"/>
                  </a:cubicBezTo>
                  <a:lnTo>
                    <a:pt x="0" y="782"/>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6" name="textbox 246"/>
            <p:cNvSpPr/>
            <p:nvPr/>
          </p:nvSpPr>
          <p:spPr>
            <a:xfrm>
              <a:off x="-12700" y="-12700"/>
              <a:ext cx="1019175" cy="1085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9000"/>
                </a:lnSpc>
              </a:pPr>
              <a:endParaRPr lang="Arial" altLang="Arial" sz="1000"/>
            </a:p>
            <a:p>
              <a:pPr algn="l" rtl="0" eaLnBrk="0">
                <a:lnSpc>
                  <a:spcPct val="130000"/>
                </a:lnSpc>
              </a:pPr>
              <a:endParaRPr lang="Arial" altLang="Arial" sz="1000"/>
            </a:p>
            <a:p>
              <a:pPr marL="328159" algn="l" rtl="0" eaLnBrk="0">
                <a:lnSpc>
                  <a:spcPct val="86000"/>
                </a:lnSpc>
                <a:spcBef>
                  <a:spcPts val="3"/>
                </a:spcBef>
              </a:pPr>
              <a:r>
                <a:rPr sz="2300" spc="40">
                  <a:ln w="6350" cap="flat" cmpd="sng">
                    <a:solidFill>
                      <a:srgbClr val="000000">
                        <a:alpha val="100000"/>
                      </a:srgbClr>
                    </a:solidFill>
                    <a:miter lim="0"/>
                  </a:ln>
                  <a:solidFill>
                    <a:srgbClr val="FFFFFF">
                      <a:alpha val="100000"/>
                    </a:srgbClr>
                  </a:solidFill>
                  <a:latin typeface="Microsoft YaHei"/>
                  <a:ea typeface="Microsoft YaHei"/>
                  <a:cs typeface="Microsoft YaHei"/>
                </a:rPr>
                <a:t>0</a:t>
              </a:r>
              <a:r>
                <a:rPr sz="2300" spc="30">
                  <a:ln w="6350" cap="flat" cmpd="sng">
                    <a:solidFill>
                      <a:srgbClr val="000000">
                        <a:alpha val="100000"/>
                      </a:srgbClr>
                    </a:solidFill>
                    <a:miter lim="0"/>
                  </a:ln>
                  <a:solidFill>
                    <a:srgbClr val="FFFFFF">
                      <a:alpha val="100000"/>
                    </a:srgbClr>
                  </a:solidFill>
                  <a:latin typeface="Microsoft YaHei"/>
                  <a:ea typeface="Microsoft YaHei"/>
                  <a:cs typeface="Microsoft YaHei"/>
                </a:rPr>
                <a:t>3</a:t>
              </a:r>
              <a:endParaRPr lang="Microsoft YaHei" altLang="Microsoft YaHei" sz="2300"/>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7"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group 46"/>
          <p:cNvGrpSpPr/>
          <p:nvPr/>
        </p:nvGrpSpPr>
        <p:grpSpPr>
          <a:xfrm rot="21600000">
            <a:off x="424981" y="1342009"/>
            <a:ext cx="11342036" cy="4902931"/>
            <a:chExt cx="11342036" cy="4902931"/>
          </a:xfrm>
        </p:grpSpPr>
        <p:sp>
          <p:nvSpPr>
            <p:cNvPr id="248" name="path"/>
            <p:cNvSpPr/>
            <p:nvPr/>
          </p:nvSpPr>
          <p:spPr>
            <a:xfrm>
              <a:off x="0" y="862104"/>
              <a:ext cx="2682240" cy="4040827"/>
            </a:xfrm>
            <a:custGeom>
              <a:rect l="0" t="0" r="0" b="0"/>
              <a:pathLst>
                <a:path w="4224" h="6362">
                  <a:moveTo>
                    <a:pt x="0" y="704"/>
                  </a:moveTo>
                  <a:cubicBezTo>
                    <a:pt x="0" y="315"/>
                    <a:pt x="315" y="0"/>
                    <a:pt x="704" y="0"/>
                  </a:cubicBezTo>
                  <a:lnTo>
                    <a:pt x="704" y="0"/>
                  </a:lnTo>
                  <a:lnTo>
                    <a:pt x="3519" y="0"/>
                  </a:lnTo>
                  <a:lnTo>
                    <a:pt x="3519" y="0"/>
                  </a:lnTo>
                  <a:lnTo>
                    <a:pt x="3519" y="0"/>
                  </a:lnTo>
                  <a:cubicBezTo>
                    <a:pt x="3908" y="0"/>
                    <a:pt x="4223" y="315"/>
                    <a:pt x="4224" y="704"/>
                  </a:cubicBezTo>
                  <a:lnTo>
                    <a:pt x="4224" y="704"/>
                  </a:lnTo>
                  <a:cubicBezTo>
                    <a:pt x="4224" y="704"/>
                    <a:pt x="4224" y="704"/>
                    <a:pt x="4224" y="704"/>
                  </a:cubicBezTo>
                  <a:lnTo>
                    <a:pt x="4224" y="704"/>
                  </a:lnTo>
                  <a:lnTo>
                    <a:pt x="4224" y="5659"/>
                  </a:lnTo>
                  <a:lnTo>
                    <a:pt x="4224" y="5659"/>
                  </a:lnTo>
                  <a:lnTo>
                    <a:pt x="4224" y="5659"/>
                  </a:lnTo>
                  <a:cubicBezTo>
                    <a:pt x="4224" y="6048"/>
                    <a:pt x="3908" y="6363"/>
                    <a:pt x="3519" y="6363"/>
                  </a:cubicBezTo>
                  <a:lnTo>
                    <a:pt x="3519" y="6363"/>
                  </a:lnTo>
                  <a:lnTo>
                    <a:pt x="704" y="6363"/>
                  </a:lnTo>
                  <a:lnTo>
                    <a:pt x="704" y="6363"/>
                  </a:lnTo>
                  <a:lnTo>
                    <a:pt x="704" y="6363"/>
                  </a:lnTo>
                  <a:cubicBezTo>
                    <a:pt x="315" y="6363"/>
                    <a:pt x="0" y="6048"/>
                    <a:pt x="0" y="5659"/>
                  </a:cubicBezTo>
                  <a:lnTo>
                    <a:pt x="0" y="704"/>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9" name="path"/>
            <p:cNvSpPr/>
            <p:nvPr/>
          </p:nvSpPr>
          <p:spPr>
            <a:xfrm>
              <a:off x="479015" y="0"/>
              <a:ext cx="1724209" cy="1724209"/>
            </a:xfrm>
            <a:custGeom>
              <a:rect l="0" t="0" r="0" b="0"/>
              <a:pathLst>
                <a:path w="2715" h="2715">
                  <a:moveTo>
                    <a:pt x="1131" y="226"/>
                  </a:moveTo>
                  <a:cubicBezTo>
                    <a:pt x="1256" y="101"/>
                    <a:pt x="1458" y="101"/>
                    <a:pt x="1583" y="226"/>
                  </a:cubicBezTo>
                  <a:lnTo>
                    <a:pt x="1583" y="226"/>
                  </a:lnTo>
                  <a:lnTo>
                    <a:pt x="2489" y="1131"/>
                  </a:lnTo>
                  <a:lnTo>
                    <a:pt x="2489" y="1131"/>
                  </a:lnTo>
                  <a:lnTo>
                    <a:pt x="2489" y="1131"/>
                  </a:lnTo>
                  <a:cubicBezTo>
                    <a:pt x="2613" y="1256"/>
                    <a:pt x="2613" y="1458"/>
                    <a:pt x="2489" y="1583"/>
                  </a:cubicBezTo>
                  <a:lnTo>
                    <a:pt x="2489" y="1583"/>
                  </a:lnTo>
                  <a:cubicBezTo>
                    <a:pt x="2489" y="1583"/>
                    <a:pt x="2489" y="1583"/>
                    <a:pt x="2489" y="1583"/>
                  </a:cubicBezTo>
                  <a:lnTo>
                    <a:pt x="2489" y="1583"/>
                  </a:lnTo>
                  <a:lnTo>
                    <a:pt x="1583" y="2489"/>
                  </a:lnTo>
                  <a:lnTo>
                    <a:pt x="1583" y="2489"/>
                  </a:lnTo>
                  <a:lnTo>
                    <a:pt x="1583" y="2489"/>
                  </a:lnTo>
                  <a:cubicBezTo>
                    <a:pt x="1458" y="2613"/>
                    <a:pt x="1256" y="2613"/>
                    <a:pt x="1131" y="2489"/>
                  </a:cubicBezTo>
                  <a:lnTo>
                    <a:pt x="1131" y="2489"/>
                  </a:lnTo>
                  <a:lnTo>
                    <a:pt x="226" y="1583"/>
                  </a:lnTo>
                  <a:lnTo>
                    <a:pt x="226" y="1583"/>
                  </a:lnTo>
                  <a:lnTo>
                    <a:pt x="226" y="1583"/>
                  </a:lnTo>
                  <a:cubicBezTo>
                    <a:pt x="101" y="1458"/>
                    <a:pt x="101" y="1256"/>
                    <a:pt x="226" y="1131"/>
                  </a:cubicBezTo>
                  <a:lnTo>
                    <a:pt x="1131" y="226"/>
                  </a:lnTo>
                  <a:close/>
                </a:path>
              </a:pathLst>
            </a:custGeom>
            <a:solidFill>
              <a:srgbClr val="B0E4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0" name="path"/>
            <p:cNvSpPr/>
            <p:nvPr/>
          </p:nvSpPr>
          <p:spPr>
            <a:xfrm>
              <a:off x="2886598" y="862104"/>
              <a:ext cx="2682240" cy="4040827"/>
            </a:xfrm>
            <a:custGeom>
              <a:rect l="0" t="0" r="0" b="0"/>
              <a:pathLst>
                <a:path w="4224" h="6362">
                  <a:moveTo>
                    <a:pt x="0" y="704"/>
                  </a:moveTo>
                  <a:cubicBezTo>
                    <a:pt x="0" y="315"/>
                    <a:pt x="315" y="0"/>
                    <a:pt x="704" y="0"/>
                  </a:cubicBezTo>
                  <a:lnTo>
                    <a:pt x="704" y="0"/>
                  </a:lnTo>
                  <a:lnTo>
                    <a:pt x="3519" y="0"/>
                  </a:lnTo>
                  <a:lnTo>
                    <a:pt x="3519" y="0"/>
                  </a:lnTo>
                  <a:lnTo>
                    <a:pt x="3519" y="0"/>
                  </a:lnTo>
                  <a:cubicBezTo>
                    <a:pt x="3908" y="0"/>
                    <a:pt x="4223" y="315"/>
                    <a:pt x="4223" y="704"/>
                  </a:cubicBezTo>
                  <a:lnTo>
                    <a:pt x="4223" y="704"/>
                  </a:lnTo>
                  <a:cubicBezTo>
                    <a:pt x="4223" y="704"/>
                    <a:pt x="4223" y="704"/>
                    <a:pt x="4223" y="704"/>
                  </a:cubicBezTo>
                  <a:lnTo>
                    <a:pt x="4223" y="704"/>
                  </a:lnTo>
                  <a:lnTo>
                    <a:pt x="4224" y="5659"/>
                  </a:lnTo>
                  <a:lnTo>
                    <a:pt x="4223" y="5659"/>
                  </a:lnTo>
                  <a:lnTo>
                    <a:pt x="4223" y="5659"/>
                  </a:lnTo>
                  <a:cubicBezTo>
                    <a:pt x="4223" y="6048"/>
                    <a:pt x="3908" y="6363"/>
                    <a:pt x="3519" y="6363"/>
                  </a:cubicBezTo>
                  <a:lnTo>
                    <a:pt x="3519" y="6363"/>
                  </a:lnTo>
                  <a:lnTo>
                    <a:pt x="704" y="6363"/>
                  </a:lnTo>
                  <a:lnTo>
                    <a:pt x="704" y="6363"/>
                  </a:lnTo>
                  <a:lnTo>
                    <a:pt x="704" y="6363"/>
                  </a:lnTo>
                  <a:cubicBezTo>
                    <a:pt x="315" y="6363"/>
                    <a:pt x="0" y="6048"/>
                    <a:pt x="0" y="5659"/>
                  </a:cubicBezTo>
                  <a:lnTo>
                    <a:pt x="0" y="704"/>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1" name="path"/>
            <p:cNvSpPr/>
            <p:nvPr/>
          </p:nvSpPr>
          <p:spPr>
            <a:xfrm>
              <a:off x="3365614" y="0"/>
              <a:ext cx="1724209" cy="1724209"/>
            </a:xfrm>
            <a:custGeom>
              <a:rect l="0" t="0" r="0" b="0"/>
              <a:pathLst>
                <a:path w="2715" h="2715">
                  <a:moveTo>
                    <a:pt x="1131" y="226"/>
                  </a:moveTo>
                  <a:cubicBezTo>
                    <a:pt x="1256" y="101"/>
                    <a:pt x="1458" y="101"/>
                    <a:pt x="1583" y="226"/>
                  </a:cubicBezTo>
                  <a:lnTo>
                    <a:pt x="1583" y="226"/>
                  </a:lnTo>
                  <a:lnTo>
                    <a:pt x="2489" y="1131"/>
                  </a:lnTo>
                  <a:lnTo>
                    <a:pt x="2489" y="1131"/>
                  </a:lnTo>
                  <a:lnTo>
                    <a:pt x="2489" y="1131"/>
                  </a:lnTo>
                  <a:cubicBezTo>
                    <a:pt x="2613" y="1256"/>
                    <a:pt x="2613" y="1458"/>
                    <a:pt x="2489" y="1583"/>
                  </a:cubicBezTo>
                  <a:lnTo>
                    <a:pt x="2489" y="1583"/>
                  </a:lnTo>
                  <a:cubicBezTo>
                    <a:pt x="2489" y="1583"/>
                    <a:pt x="2489" y="1583"/>
                    <a:pt x="2489" y="1583"/>
                  </a:cubicBezTo>
                  <a:lnTo>
                    <a:pt x="2489" y="1583"/>
                  </a:lnTo>
                  <a:lnTo>
                    <a:pt x="1583" y="2489"/>
                  </a:lnTo>
                  <a:lnTo>
                    <a:pt x="1583" y="2489"/>
                  </a:lnTo>
                  <a:lnTo>
                    <a:pt x="1583" y="2489"/>
                  </a:lnTo>
                  <a:cubicBezTo>
                    <a:pt x="1458" y="2613"/>
                    <a:pt x="1256" y="2613"/>
                    <a:pt x="1131" y="2489"/>
                  </a:cubicBezTo>
                  <a:lnTo>
                    <a:pt x="1131" y="2489"/>
                  </a:lnTo>
                  <a:lnTo>
                    <a:pt x="226" y="1583"/>
                  </a:lnTo>
                  <a:lnTo>
                    <a:pt x="226" y="1583"/>
                  </a:lnTo>
                  <a:lnTo>
                    <a:pt x="226" y="1583"/>
                  </a:lnTo>
                  <a:cubicBezTo>
                    <a:pt x="101" y="1458"/>
                    <a:pt x="101" y="1256"/>
                    <a:pt x="226" y="1131"/>
                  </a:cubicBezTo>
                  <a:lnTo>
                    <a:pt x="1131" y="226"/>
                  </a:lnTo>
                  <a:close/>
                </a:path>
              </a:pathLst>
            </a:custGeom>
            <a:solidFill>
              <a:srgbClr val="B0E4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2" name="path"/>
            <p:cNvSpPr/>
            <p:nvPr/>
          </p:nvSpPr>
          <p:spPr>
            <a:xfrm>
              <a:off x="5773195" y="862104"/>
              <a:ext cx="2682240" cy="4040827"/>
            </a:xfrm>
            <a:custGeom>
              <a:rect l="0" t="0" r="0" b="0"/>
              <a:pathLst>
                <a:path w="4224" h="6362">
                  <a:moveTo>
                    <a:pt x="0" y="704"/>
                  </a:moveTo>
                  <a:cubicBezTo>
                    <a:pt x="0" y="315"/>
                    <a:pt x="315" y="0"/>
                    <a:pt x="704" y="0"/>
                  </a:cubicBezTo>
                  <a:lnTo>
                    <a:pt x="704" y="0"/>
                  </a:lnTo>
                  <a:lnTo>
                    <a:pt x="3519" y="0"/>
                  </a:lnTo>
                  <a:lnTo>
                    <a:pt x="3519" y="0"/>
                  </a:lnTo>
                  <a:lnTo>
                    <a:pt x="3519" y="0"/>
                  </a:lnTo>
                  <a:cubicBezTo>
                    <a:pt x="3908" y="0"/>
                    <a:pt x="4224" y="315"/>
                    <a:pt x="4224" y="704"/>
                  </a:cubicBezTo>
                  <a:lnTo>
                    <a:pt x="4224" y="704"/>
                  </a:lnTo>
                  <a:cubicBezTo>
                    <a:pt x="4224" y="704"/>
                    <a:pt x="4224" y="704"/>
                    <a:pt x="4224" y="704"/>
                  </a:cubicBezTo>
                  <a:lnTo>
                    <a:pt x="4224" y="704"/>
                  </a:lnTo>
                  <a:lnTo>
                    <a:pt x="4224" y="5659"/>
                  </a:lnTo>
                  <a:lnTo>
                    <a:pt x="4224" y="5659"/>
                  </a:lnTo>
                  <a:lnTo>
                    <a:pt x="4224" y="5659"/>
                  </a:lnTo>
                  <a:cubicBezTo>
                    <a:pt x="4224" y="6048"/>
                    <a:pt x="3908" y="6363"/>
                    <a:pt x="3519" y="6363"/>
                  </a:cubicBezTo>
                  <a:lnTo>
                    <a:pt x="3519" y="6363"/>
                  </a:lnTo>
                  <a:lnTo>
                    <a:pt x="704" y="6363"/>
                  </a:lnTo>
                  <a:lnTo>
                    <a:pt x="704" y="6363"/>
                  </a:lnTo>
                  <a:lnTo>
                    <a:pt x="704" y="6363"/>
                  </a:lnTo>
                  <a:cubicBezTo>
                    <a:pt x="315" y="6363"/>
                    <a:pt x="0" y="6048"/>
                    <a:pt x="0" y="5659"/>
                  </a:cubicBezTo>
                  <a:lnTo>
                    <a:pt x="0" y="704"/>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3" name="path"/>
            <p:cNvSpPr/>
            <p:nvPr/>
          </p:nvSpPr>
          <p:spPr>
            <a:xfrm>
              <a:off x="6252211" y="0"/>
              <a:ext cx="1724209" cy="1724209"/>
            </a:xfrm>
            <a:custGeom>
              <a:rect l="0" t="0" r="0" b="0"/>
              <a:pathLst>
                <a:path w="2715" h="2715">
                  <a:moveTo>
                    <a:pt x="1131" y="226"/>
                  </a:moveTo>
                  <a:cubicBezTo>
                    <a:pt x="1256" y="101"/>
                    <a:pt x="1458" y="101"/>
                    <a:pt x="1583" y="226"/>
                  </a:cubicBezTo>
                  <a:lnTo>
                    <a:pt x="1583" y="226"/>
                  </a:lnTo>
                  <a:lnTo>
                    <a:pt x="2489" y="1131"/>
                  </a:lnTo>
                  <a:lnTo>
                    <a:pt x="2489" y="1131"/>
                  </a:lnTo>
                  <a:lnTo>
                    <a:pt x="2489" y="1131"/>
                  </a:lnTo>
                  <a:cubicBezTo>
                    <a:pt x="2613" y="1256"/>
                    <a:pt x="2613" y="1458"/>
                    <a:pt x="2489" y="1583"/>
                  </a:cubicBezTo>
                  <a:lnTo>
                    <a:pt x="2489" y="1583"/>
                  </a:lnTo>
                  <a:cubicBezTo>
                    <a:pt x="2489" y="1583"/>
                    <a:pt x="2489" y="1583"/>
                    <a:pt x="2489" y="1583"/>
                  </a:cubicBezTo>
                  <a:lnTo>
                    <a:pt x="2489" y="1583"/>
                  </a:lnTo>
                  <a:lnTo>
                    <a:pt x="1583" y="2489"/>
                  </a:lnTo>
                  <a:lnTo>
                    <a:pt x="1583" y="2489"/>
                  </a:lnTo>
                  <a:lnTo>
                    <a:pt x="1583" y="2489"/>
                  </a:lnTo>
                  <a:cubicBezTo>
                    <a:pt x="1458" y="2613"/>
                    <a:pt x="1256" y="2613"/>
                    <a:pt x="1131" y="2489"/>
                  </a:cubicBezTo>
                  <a:lnTo>
                    <a:pt x="1131" y="2489"/>
                  </a:lnTo>
                  <a:lnTo>
                    <a:pt x="226" y="1583"/>
                  </a:lnTo>
                  <a:lnTo>
                    <a:pt x="226" y="1583"/>
                  </a:lnTo>
                  <a:lnTo>
                    <a:pt x="226" y="1583"/>
                  </a:lnTo>
                  <a:cubicBezTo>
                    <a:pt x="101" y="1458"/>
                    <a:pt x="101" y="1256"/>
                    <a:pt x="226" y="1131"/>
                  </a:cubicBezTo>
                  <a:lnTo>
                    <a:pt x="1131" y="226"/>
                  </a:lnTo>
                  <a:close/>
                </a:path>
              </a:pathLst>
            </a:custGeom>
            <a:solidFill>
              <a:srgbClr val="B0E4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4" name="path"/>
            <p:cNvSpPr/>
            <p:nvPr/>
          </p:nvSpPr>
          <p:spPr>
            <a:xfrm>
              <a:off x="8659794" y="862104"/>
              <a:ext cx="2682241" cy="4040827"/>
            </a:xfrm>
            <a:custGeom>
              <a:rect l="0" t="0" r="0" b="0"/>
              <a:pathLst>
                <a:path w="4224" h="6362">
                  <a:moveTo>
                    <a:pt x="0" y="704"/>
                  </a:moveTo>
                  <a:cubicBezTo>
                    <a:pt x="0" y="315"/>
                    <a:pt x="315" y="0"/>
                    <a:pt x="704" y="0"/>
                  </a:cubicBezTo>
                  <a:lnTo>
                    <a:pt x="704" y="0"/>
                  </a:lnTo>
                  <a:lnTo>
                    <a:pt x="3519" y="0"/>
                  </a:lnTo>
                  <a:lnTo>
                    <a:pt x="3519" y="0"/>
                  </a:lnTo>
                  <a:lnTo>
                    <a:pt x="3519" y="0"/>
                  </a:lnTo>
                  <a:cubicBezTo>
                    <a:pt x="3908" y="0"/>
                    <a:pt x="4224" y="315"/>
                    <a:pt x="4224" y="704"/>
                  </a:cubicBezTo>
                  <a:lnTo>
                    <a:pt x="4224" y="704"/>
                  </a:lnTo>
                  <a:cubicBezTo>
                    <a:pt x="4224" y="704"/>
                    <a:pt x="4224" y="704"/>
                    <a:pt x="4224" y="704"/>
                  </a:cubicBezTo>
                  <a:lnTo>
                    <a:pt x="4224" y="704"/>
                  </a:lnTo>
                  <a:lnTo>
                    <a:pt x="4224" y="5659"/>
                  </a:lnTo>
                  <a:lnTo>
                    <a:pt x="4224" y="5659"/>
                  </a:lnTo>
                  <a:lnTo>
                    <a:pt x="4224" y="5659"/>
                  </a:lnTo>
                  <a:cubicBezTo>
                    <a:pt x="4224" y="6048"/>
                    <a:pt x="3908" y="6363"/>
                    <a:pt x="3519" y="6363"/>
                  </a:cubicBezTo>
                  <a:lnTo>
                    <a:pt x="3519" y="6363"/>
                  </a:lnTo>
                  <a:lnTo>
                    <a:pt x="704" y="6363"/>
                  </a:lnTo>
                  <a:lnTo>
                    <a:pt x="704" y="6363"/>
                  </a:lnTo>
                  <a:lnTo>
                    <a:pt x="704" y="6363"/>
                  </a:lnTo>
                  <a:cubicBezTo>
                    <a:pt x="315" y="6363"/>
                    <a:pt x="0" y="6048"/>
                    <a:pt x="0" y="5659"/>
                  </a:cubicBezTo>
                  <a:lnTo>
                    <a:pt x="0" y="704"/>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5" name="path"/>
            <p:cNvSpPr/>
            <p:nvPr/>
          </p:nvSpPr>
          <p:spPr>
            <a:xfrm>
              <a:off x="9138811" y="0"/>
              <a:ext cx="1724209" cy="1724209"/>
            </a:xfrm>
            <a:custGeom>
              <a:rect l="0" t="0" r="0" b="0"/>
              <a:pathLst>
                <a:path w="2715" h="2715">
                  <a:moveTo>
                    <a:pt x="1131" y="226"/>
                  </a:moveTo>
                  <a:cubicBezTo>
                    <a:pt x="1256" y="101"/>
                    <a:pt x="1458" y="101"/>
                    <a:pt x="1583" y="226"/>
                  </a:cubicBezTo>
                  <a:lnTo>
                    <a:pt x="1583" y="226"/>
                  </a:lnTo>
                  <a:lnTo>
                    <a:pt x="2489" y="1131"/>
                  </a:lnTo>
                  <a:lnTo>
                    <a:pt x="2489" y="1131"/>
                  </a:lnTo>
                  <a:lnTo>
                    <a:pt x="2489" y="1131"/>
                  </a:lnTo>
                  <a:cubicBezTo>
                    <a:pt x="2613" y="1256"/>
                    <a:pt x="2613" y="1458"/>
                    <a:pt x="2489" y="1583"/>
                  </a:cubicBezTo>
                  <a:lnTo>
                    <a:pt x="2489" y="1583"/>
                  </a:lnTo>
                  <a:cubicBezTo>
                    <a:pt x="2489" y="1583"/>
                    <a:pt x="2489" y="1583"/>
                    <a:pt x="2489" y="1583"/>
                  </a:cubicBezTo>
                  <a:lnTo>
                    <a:pt x="2489" y="1583"/>
                  </a:lnTo>
                  <a:lnTo>
                    <a:pt x="1583" y="2489"/>
                  </a:lnTo>
                  <a:lnTo>
                    <a:pt x="1583" y="2489"/>
                  </a:lnTo>
                  <a:lnTo>
                    <a:pt x="1583" y="2489"/>
                  </a:lnTo>
                  <a:cubicBezTo>
                    <a:pt x="1458" y="2613"/>
                    <a:pt x="1256" y="2613"/>
                    <a:pt x="1131" y="2489"/>
                  </a:cubicBezTo>
                  <a:lnTo>
                    <a:pt x="1131" y="2489"/>
                  </a:lnTo>
                  <a:lnTo>
                    <a:pt x="226" y="1583"/>
                  </a:lnTo>
                  <a:lnTo>
                    <a:pt x="226" y="1583"/>
                  </a:lnTo>
                  <a:lnTo>
                    <a:pt x="226" y="1583"/>
                  </a:lnTo>
                  <a:cubicBezTo>
                    <a:pt x="101" y="1458"/>
                    <a:pt x="101" y="1256"/>
                    <a:pt x="226" y="1131"/>
                  </a:cubicBezTo>
                  <a:lnTo>
                    <a:pt x="1131" y="226"/>
                  </a:lnTo>
                  <a:close/>
                </a:path>
              </a:pathLst>
            </a:custGeom>
            <a:solidFill>
              <a:srgbClr val="B0E4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56" name="textbox 256"/>
          <p:cNvSpPr/>
          <p:nvPr/>
        </p:nvSpPr>
        <p:spPr>
          <a:xfrm>
            <a:off x="9255680" y="3286909"/>
            <a:ext cx="2310764" cy="1784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793"/>
              </a:lnSpc>
            </a:pPr>
            <a:endParaRPr lang="Arial" altLang="Arial" sz="100"/>
          </a:p>
          <a:p>
            <a:pPr marL="798486" algn="l" rtl="0" eaLnBrk="0">
              <a:lnSpc>
                <a:spcPct val="91000"/>
              </a:lnSpc>
            </a:pPr>
            <a:r>
              <a:rPr sz="1600" spc="0">
                <a:ln w="3175" cap="flat" cmpd="sng">
                  <a:solidFill>
                    <a:srgbClr val="000000">
                      <a:alpha val="100000"/>
                    </a:srgbClr>
                  </a:solidFill>
                  <a:miter lim="0"/>
                </a:ln>
                <a:solidFill>
                  <a:srgbClr val="FFFFFF">
                    <a:alpha val="100000"/>
                  </a:srgbClr>
                </a:solidFill>
                <a:latin typeface="Microsoft YaHei"/>
                <a:ea typeface="Microsoft YaHei"/>
                <a:cs typeface="Microsoft YaHei"/>
              </a:rPr>
              <a:t>法规政策</a:t>
            </a:r>
            <a:endParaRPr lang="Microsoft YaHei" altLang="Microsoft YaHei" sz="1600"/>
          </a:p>
          <a:p>
            <a:pPr algn="l" rtl="0" eaLnBrk="0">
              <a:lnSpc>
                <a:spcPct val="124000"/>
              </a:lnSpc>
            </a:pPr>
            <a:endParaRPr lang="Arial" altLang="Arial" sz="1000"/>
          </a:p>
          <a:p>
            <a:pPr algn="l" rtl="0" eaLnBrk="0">
              <a:lnSpc>
                <a:spcPct val="125000"/>
              </a:lnSpc>
            </a:pPr>
            <a:endParaRPr lang="Arial" altLang="Arial" sz="300"/>
          </a:p>
          <a:p>
            <a:pPr marL="12700" indent="1904" algn="l" rtl="0" eaLnBrk="0">
              <a:lnSpc>
                <a:spcPct val="141000"/>
              </a:lnSpc>
              <a:spcBef>
                <a:spcPts val="2"/>
              </a:spcBef>
            </a:pPr>
            <a:r>
              <a:rPr sz="1500" spc="-10">
                <a:solidFill>
                  <a:srgbClr val="FFFFFF">
                    <a:alpha val="100000"/>
                  </a:srgbClr>
                </a:solidFill>
                <a:latin typeface="Microsoft YaHei"/>
                <a:ea typeface="Microsoft YaHei"/>
                <a:cs typeface="Microsoft YaHei"/>
              </a:rPr>
              <a:t>行业监</a:t>
            </a:r>
            <a:r>
              <a:rPr sz="1500" spc="0">
                <a:solidFill>
                  <a:srgbClr val="FFFFFF">
                    <a:alpha val="100000"/>
                  </a:srgbClr>
                </a:solidFill>
                <a:latin typeface="Microsoft YaHei"/>
                <a:ea typeface="Microsoft YaHei"/>
                <a:cs typeface="Microsoft YaHei"/>
              </a:rPr>
              <a:t>管政策可能对新进入 </a:t>
            </a:r>
            <a:r>
              <a:rPr sz="1500" spc="-30">
                <a:solidFill>
                  <a:srgbClr val="FFFFFF">
                    <a:alpha val="100000"/>
                  </a:srgbClr>
                </a:solidFill>
                <a:latin typeface="Microsoft YaHei"/>
                <a:ea typeface="Microsoft YaHei"/>
                <a:cs typeface="Microsoft YaHei"/>
              </a:rPr>
              <a:t>者产生一定的限制和影</a:t>
            </a:r>
            <a:r>
              <a:rPr sz="1500" spc="-10">
                <a:solidFill>
                  <a:srgbClr val="FFFFFF">
                    <a:alpha val="100000"/>
                  </a:srgbClr>
                </a:solidFill>
                <a:latin typeface="Microsoft YaHei"/>
                <a:ea typeface="Microsoft YaHei"/>
                <a:cs typeface="Microsoft YaHei"/>
              </a:rPr>
              <a:t>响</a:t>
            </a:r>
            <a:r>
              <a:rPr sz="1500" spc="0">
                <a:solidFill>
                  <a:srgbClr val="FFFFFF">
                    <a:alpha val="100000"/>
                  </a:srgbClr>
                </a:solidFill>
                <a:latin typeface="Microsoft YaHei"/>
                <a:ea typeface="Microsoft YaHei"/>
                <a:cs typeface="Microsoft YaHei"/>
              </a:rPr>
              <a:t>， </a:t>
            </a:r>
            <a:r>
              <a:rPr sz="1500" spc="-10">
                <a:solidFill>
                  <a:srgbClr val="FFFFFF">
                    <a:alpha val="100000"/>
                  </a:srgbClr>
                </a:solidFill>
                <a:latin typeface="Microsoft YaHei"/>
                <a:ea typeface="Microsoft YaHei"/>
                <a:cs typeface="Microsoft YaHei"/>
              </a:rPr>
              <a:t>需</a:t>
            </a:r>
            <a:r>
              <a:rPr sz="1500" spc="0">
                <a:solidFill>
                  <a:srgbClr val="FFFFFF">
                    <a:alpha val="100000"/>
                  </a:srgbClr>
                </a:solidFill>
                <a:latin typeface="Microsoft YaHei"/>
                <a:ea typeface="Microsoft YaHei"/>
                <a:cs typeface="Microsoft YaHei"/>
              </a:rPr>
              <a:t>要密切关注政策动态并合 </a:t>
            </a:r>
            <a:r>
              <a:rPr sz="1500" spc="-60">
                <a:solidFill>
                  <a:srgbClr val="FFFFFF">
                    <a:alpha val="100000"/>
                  </a:srgbClr>
                </a:solidFill>
                <a:latin typeface="Microsoft YaHei"/>
                <a:ea typeface="Microsoft YaHei"/>
                <a:cs typeface="Microsoft YaHei"/>
              </a:rPr>
              <a:t>规经营</a:t>
            </a:r>
            <a:r>
              <a:rPr sz="1500" spc="-50">
                <a:solidFill>
                  <a:srgbClr val="FFFFFF">
                    <a:alpha val="100000"/>
                  </a:srgbClr>
                </a:solidFill>
                <a:latin typeface="Microsoft YaHei"/>
                <a:ea typeface="Microsoft YaHei"/>
                <a:cs typeface="Microsoft YaHei"/>
              </a:rPr>
              <a:t>。</a:t>
            </a:r>
            <a:endParaRPr lang="Microsoft YaHei" altLang="Microsoft YaHei" sz="1500"/>
          </a:p>
        </p:txBody>
      </p:sp>
      <p:sp>
        <p:nvSpPr>
          <p:cNvPr id="257" name="textbox 257"/>
          <p:cNvSpPr/>
          <p:nvPr/>
        </p:nvSpPr>
        <p:spPr>
          <a:xfrm>
            <a:off x="6370416" y="3286297"/>
            <a:ext cx="2309495" cy="17849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645"/>
              </a:lnSpc>
            </a:pPr>
            <a:endParaRPr lang="Arial" altLang="Arial" sz="100"/>
          </a:p>
          <a:p>
            <a:pPr marL="797558" algn="l" rtl="0" eaLnBrk="0">
              <a:lnSpc>
                <a:spcPct val="92000"/>
              </a:lnSpc>
            </a:pPr>
            <a:r>
              <a:rPr sz="1600" spc="-10">
                <a:ln w="3175" cap="flat" cmpd="sng">
                  <a:solidFill>
                    <a:srgbClr val="000000">
                      <a:alpha val="100000"/>
                    </a:srgbClr>
                  </a:solidFill>
                  <a:miter lim="0"/>
                </a:ln>
                <a:solidFill>
                  <a:srgbClr val="FFFFFF">
                    <a:alpha val="100000"/>
                  </a:srgbClr>
                </a:solidFill>
                <a:latin typeface="Microsoft YaHei"/>
                <a:ea typeface="Microsoft YaHei"/>
                <a:cs typeface="Microsoft YaHei"/>
              </a:rPr>
              <a:t>渠</a:t>
            </a:r>
            <a:r>
              <a:rPr sz="1600" spc="0">
                <a:ln w="3175" cap="flat" cmpd="sng">
                  <a:solidFill>
                    <a:srgbClr val="000000">
                      <a:alpha val="100000"/>
                    </a:srgbClr>
                  </a:solidFill>
                  <a:miter lim="0"/>
                </a:ln>
                <a:solidFill>
                  <a:srgbClr val="FFFFFF">
                    <a:alpha val="100000"/>
                  </a:srgbClr>
                </a:solidFill>
                <a:latin typeface="Microsoft YaHei"/>
                <a:ea typeface="Microsoft YaHei"/>
                <a:cs typeface="Microsoft YaHei"/>
              </a:rPr>
              <a:t>道布局</a:t>
            </a:r>
            <a:endParaRPr lang="Microsoft YaHei" altLang="Microsoft YaHei" sz="1600"/>
          </a:p>
          <a:p>
            <a:pPr algn="l" rtl="0" eaLnBrk="0">
              <a:lnSpc>
                <a:spcPct val="123000"/>
              </a:lnSpc>
            </a:pPr>
            <a:endParaRPr lang="Arial" altLang="Arial" sz="1000"/>
          </a:p>
          <a:p>
            <a:pPr algn="l" rtl="0" eaLnBrk="0">
              <a:lnSpc>
                <a:spcPct val="127000"/>
              </a:lnSpc>
            </a:pPr>
            <a:endParaRPr lang="Arial" altLang="Arial" sz="300"/>
          </a:p>
          <a:p>
            <a:pPr marL="12890" indent="-190" algn="l" rtl="0" eaLnBrk="0">
              <a:lnSpc>
                <a:spcPct val="141000"/>
              </a:lnSpc>
              <a:spcBef>
                <a:spcPts val="2"/>
              </a:spcBef>
            </a:pPr>
            <a:r>
              <a:rPr sz="1500" spc="-10">
                <a:solidFill>
                  <a:srgbClr val="FFFFFF">
                    <a:alpha val="100000"/>
                  </a:srgbClr>
                </a:solidFill>
                <a:latin typeface="Microsoft YaHei"/>
                <a:ea typeface="Microsoft YaHei"/>
                <a:cs typeface="Microsoft YaHei"/>
              </a:rPr>
              <a:t>现有</a:t>
            </a:r>
            <a:r>
              <a:rPr sz="1500" spc="0">
                <a:solidFill>
                  <a:srgbClr val="FFFFFF">
                    <a:alpha val="100000"/>
                  </a:srgbClr>
                </a:solidFill>
                <a:latin typeface="Microsoft YaHei"/>
                <a:ea typeface="Microsoft YaHei"/>
                <a:cs typeface="Microsoft YaHei"/>
              </a:rPr>
              <a:t>厂商已经建立了完善的 </a:t>
            </a:r>
            <a:r>
              <a:rPr sz="1500" spc="-30">
                <a:solidFill>
                  <a:srgbClr val="FFFFFF">
                    <a:alpha val="100000"/>
                  </a:srgbClr>
                </a:solidFill>
                <a:latin typeface="Microsoft YaHei"/>
                <a:ea typeface="Microsoft YaHei"/>
                <a:cs typeface="Microsoft YaHei"/>
              </a:rPr>
              <a:t>销售网络和渠道合作关</a:t>
            </a:r>
            <a:r>
              <a:rPr sz="1500" spc="-20">
                <a:solidFill>
                  <a:srgbClr val="FFFFFF">
                    <a:alpha val="100000"/>
                  </a:srgbClr>
                </a:solidFill>
                <a:latin typeface="Microsoft YaHei"/>
                <a:ea typeface="Microsoft YaHei"/>
                <a:cs typeface="Microsoft YaHei"/>
              </a:rPr>
              <a:t>系</a:t>
            </a:r>
            <a:r>
              <a:rPr sz="1500" spc="0">
                <a:solidFill>
                  <a:srgbClr val="FFFFFF">
                    <a:alpha val="100000"/>
                  </a:srgbClr>
                </a:solidFill>
                <a:latin typeface="Microsoft YaHei"/>
                <a:ea typeface="Microsoft YaHei"/>
                <a:cs typeface="Microsoft YaHei"/>
              </a:rPr>
              <a:t>， </a:t>
            </a:r>
            <a:r>
              <a:rPr sz="1500" spc="-10">
                <a:solidFill>
                  <a:srgbClr val="FFFFFF">
                    <a:alpha val="100000"/>
                  </a:srgbClr>
                </a:solidFill>
                <a:latin typeface="Microsoft YaHei"/>
                <a:ea typeface="Microsoft YaHei"/>
                <a:cs typeface="Microsoft YaHei"/>
              </a:rPr>
              <a:t>新进入</a:t>
            </a:r>
            <a:r>
              <a:rPr sz="1500" spc="0">
                <a:solidFill>
                  <a:srgbClr val="FFFFFF">
                    <a:alpha val="100000"/>
                  </a:srgbClr>
                </a:solidFill>
                <a:latin typeface="Microsoft YaHei"/>
                <a:ea typeface="Microsoft YaHei"/>
                <a:cs typeface="Microsoft YaHei"/>
              </a:rPr>
              <a:t>者在渠道布局上需要 </a:t>
            </a:r>
            <a:r>
              <a:rPr sz="1500" spc="-40">
                <a:solidFill>
                  <a:srgbClr val="FFFFFF">
                    <a:alpha val="100000"/>
                  </a:srgbClr>
                </a:solidFill>
                <a:latin typeface="Microsoft YaHei"/>
                <a:ea typeface="Microsoft YaHei"/>
                <a:cs typeface="Microsoft YaHei"/>
              </a:rPr>
              <a:t>付出更多努力</a:t>
            </a:r>
            <a:r>
              <a:rPr sz="1500" spc="-30">
                <a:solidFill>
                  <a:srgbClr val="FFFFFF">
                    <a:alpha val="100000"/>
                  </a:srgbClr>
                </a:solidFill>
                <a:latin typeface="Microsoft YaHei"/>
                <a:ea typeface="Microsoft YaHei"/>
                <a:cs typeface="Microsoft YaHei"/>
              </a:rPr>
              <a:t>。</a:t>
            </a:r>
            <a:endParaRPr lang="Microsoft YaHei" altLang="Microsoft YaHei" sz="1500"/>
          </a:p>
        </p:txBody>
      </p:sp>
      <p:sp>
        <p:nvSpPr>
          <p:cNvPr id="258" name="textbox 258"/>
          <p:cNvSpPr/>
          <p:nvPr/>
        </p:nvSpPr>
        <p:spPr>
          <a:xfrm>
            <a:off x="3482293" y="3286909"/>
            <a:ext cx="2310764" cy="1784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420"/>
              </a:lnSpc>
            </a:pPr>
            <a:endParaRPr lang="Arial" altLang="Arial" sz="100"/>
          </a:p>
          <a:p>
            <a:pPr marL="705872" algn="l" rtl="0" eaLnBrk="0">
              <a:lnSpc>
                <a:spcPct val="91000"/>
              </a:lnSpc>
            </a:pPr>
            <a:r>
              <a:rPr sz="1600" spc="-20">
                <a:ln w="3175" cap="flat" cmpd="sng">
                  <a:solidFill>
                    <a:srgbClr val="000000">
                      <a:alpha val="100000"/>
                    </a:srgbClr>
                  </a:solidFill>
                  <a:miter lim="0"/>
                </a:ln>
                <a:solidFill>
                  <a:srgbClr val="FFFFFF">
                    <a:alpha val="100000"/>
                  </a:srgbClr>
                </a:solidFill>
                <a:latin typeface="Microsoft YaHei"/>
                <a:ea typeface="Microsoft YaHei"/>
                <a:cs typeface="Microsoft YaHei"/>
              </a:rPr>
              <a:t>品牌认</a:t>
            </a:r>
            <a:r>
              <a:rPr sz="1600" spc="0">
                <a:ln w="3175" cap="flat" cmpd="sng">
                  <a:solidFill>
                    <a:srgbClr val="000000">
                      <a:alpha val="100000"/>
                    </a:srgbClr>
                  </a:solidFill>
                  <a:miter lim="0"/>
                </a:ln>
                <a:solidFill>
                  <a:srgbClr val="FFFFFF">
                    <a:alpha val="100000"/>
                  </a:srgbClr>
                </a:solidFill>
                <a:latin typeface="Microsoft YaHei"/>
                <a:ea typeface="Microsoft YaHei"/>
                <a:cs typeface="Microsoft YaHei"/>
              </a:rPr>
              <a:t>知度</a:t>
            </a:r>
            <a:endParaRPr lang="Microsoft YaHei" altLang="Microsoft YaHei" sz="1600"/>
          </a:p>
          <a:p>
            <a:pPr algn="l" rtl="0" eaLnBrk="0">
              <a:lnSpc>
                <a:spcPct val="124000"/>
              </a:lnSpc>
            </a:pPr>
            <a:endParaRPr lang="Arial" altLang="Arial" sz="1000"/>
          </a:p>
          <a:p>
            <a:pPr algn="l" rtl="0" eaLnBrk="0">
              <a:lnSpc>
                <a:spcPct val="126000"/>
              </a:lnSpc>
            </a:pPr>
            <a:endParaRPr lang="Arial" altLang="Arial" sz="300"/>
          </a:p>
          <a:p>
            <a:pPr marL="14414" indent="-1714" algn="l" rtl="0" eaLnBrk="0">
              <a:lnSpc>
                <a:spcPct val="141000"/>
              </a:lnSpc>
            </a:pPr>
            <a:r>
              <a:rPr sz="1500" spc="-10">
                <a:solidFill>
                  <a:srgbClr val="FFFFFF">
                    <a:alpha val="100000"/>
                  </a:srgbClr>
                </a:solidFill>
                <a:latin typeface="Microsoft YaHei"/>
                <a:ea typeface="Microsoft YaHei"/>
                <a:cs typeface="Microsoft YaHei"/>
              </a:rPr>
              <a:t>知</a:t>
            </a:r>
            <a:r>
              <a:rPr sz="1500" spc="0">
                <a:solidFill>
                  <a:srgbClr val="FFFFFF">
                    <a:alpha val="100000"/>
                  </a:srgbClr>
                </a:solidFill>
                <a:latin typeface="Microsoft YaHei"/>
                <a:ea typeface="Microsoft YaHei"/>
                <a:cs typeface="Microsoft YaHei"/>
              </a:rPr>
              <a:t>名品牌在市场上具有较高 </a:t>
            </a:r>
            <a:r>
              <a:rPr sz="1500" spc="-10">
                <a:solidFill>
                  <a:srgbClr val="FFFFFF">
                    <a:alpha val="100000"/>
                  </a:srgbClr>
                </a:solidFill>
                <a:latin typeface="Microsoft YaHei"/>
                <a:ea typeface="Microsoft YaHei"/>
                <a:cs typeface="Microsoft YaHei"/>
              </a:rPr>
              <a:t>的认知</a:t>
            </a:r>
            <a:r>
              <a:rPr sz="1500" spc="0">
                <a:solidFill>
                  <a:srgbClr val="FFFFFF">
                    <a:alpha val="100000"/>
                  </a:srgbClr>
                </a:solidFill>
                <a:latin typeface="Microsoft YaHei"/>
                <a:ea typeface="Microsoft YaHei"/>
                <a:cs typeface="Microsoft YaHei"/>
              </a:rPr>
              <a:t>度和口碑优势，新进 </a:t>
            </a:r>
            <a:r>
              <a:rPr sz="1500" spc="-10">
                <a:solidFill>
                  <a:srgbClr val="FFFFFF">
                    <a:alpha val="100000"/>
                  </a:srgbClr>
                </a:solidFill>
                <a:latin typeface="Microsoft YaHei"/>
                <a:ea typeface="Microsoft YaHei"/>
                <a:cs typeface="Microsoft YaHei"/>
              </a:rPr>
              <a:t>入者需</a:t>
            </a:r>
            <a:r>
              <a:rPr sz="1500" spc="0">
                <a:solidFill>
                  <a:srgbClr val="FFFFFF">
                    <a:alpha val="100000"/>
                  </a:srgbClr>
                </a:solidFill>
                <a:latin typeface="Microsoft YaHei"/>
                <a:ea typeface="Microsoft YaHei"/>
                <a:cs typeface="Microsoft YaHei"/>
              </a:rPr>
              <a:t>要投入大量资源进行 </a:t>
            </a:r>
            <a:r>
              <a:rPr sz="1500" spc="-30">
                <a:solidFill>
                  <a:srgbClr val="FFFFFF">
                    <a:alpha val="100000"/>
                  </a:srgbClr>
                </a:solidFill>
                <a:latin typeface="Microsoft YaHei"/>
                <a:ea typeface="Microsoft YaHei"/>
                <a:cs typeface="Microsoft YaHei"/>
              </a:rPr>
              <a:t>品牌建设和市场推广</a:t>
            </a:r>
            <a:r>
              <a:rPr sz="1500" spc="-10">
                <a:solidFill>
                  <a:srgbClr val="FFFFFF">
                    <a:alpha val="100000"/>
                  </a:srgbClr>
                </a:solidFill>
                <a:latin typeface="Microsoft YaHei"/>
                <a:ea typeface="Microsoft YaHei"/>
                <a:cs typeface="Microsoft YaHei"/>
              </a:rPr>
              <a:t>。</a:t>
            </a:r>
            <a:endParaRPr lang="Microsoft YaHei" altLang="Microsoft YaHei" sz="1500"/>
          </a:p>
        </p:txBody>
      </p:sp>
      <p:sp>
        <p:nvSpPr>
          <p:cNvPr id="259" name="textbox 259"/>
          <p:cNvSpPr/>
          <p:nvPr/>
        </p:nvSpPr>
        <p:spPr>
          <a:xfrm>
            <a:off x="595313" y="3286501"/>
            <a:ext cx="2311400" cy="1784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838"/>
              </a:lnSpc>
            </a:pPr>
            <a:endParaRPr lang="Arial" altLang="Arial" sz="100"/>
          </a:p>
          <a:p>
            <a:pPr marL="799465" algn="l" rtl="0" eaLnBrk="0">
              <a:lnSpc>
                <a:spcPct val="91000"/>
              </a:lnSpc>
            </a:pPr>
            <a:r>
              <a:rPr sz="1600" spc="-10">
                <a:ln w="3175" cap="flat" cmpd="sng">
                  <a:solidFill>
                    <a:srgbClr val="000000">
                      <a:alpha val="100000"/>
                    </a:srgbClr>
                  </a:solidFill>
                  <a:miter lim="0"/>
                </a:ln>
                <a:solidFill>
                  <a:srgbClr val="FFFFFF">
                    <a:alpha val="100000"/>
                  </a:srgbClr>
                </a:solidFill>
                <a:latin typeface="Microsoft YaHei"/>
                <a:ea typeface="Microsoft YaHei"/>
                <a:cs typeface="Microsoft YaHei"/>
              </a:rPr>
              <a:t>技</a:t>
            </a:r>
            <a:r>
              <a:rPr sz="1600" spc="0">
                <a:ln w="3175" cap="flat" cmpd="sng">
                  <a:solidFill>
                    <a:srgbClr val="000000">
                      <a:alpha val="100000"/>
                    </a:srgbClr>
                  </a:solidFill>
                  <a:miter lim="0"/>
                </a:ln>
                <a:solidFill>
                  <a:srgbClr val="FFFFFF">
                    <a:alpha val="100000"/>
                  </a:srgbClr>
                </a:solidFill>
                <a:latin typeface="Microsoft YaHei"/>
                <a:ea typeface="Microsoft YaHei"/>
                <a:cs typeface="Microsoft YaHei"/>
              </a:rPr>
              <a:t>术壁垒</a:t>
            </a:r>
            <a:endParaRPr lang="Microsoft YaHei" altLang="Microsoft YaHei" sz="1600"/>
          </a:p>
          <a:p>
            <a:pPr algn="l" rtl="0" eaLnBrk="0">
              <a:lnSpc>
                <a:spcPct val="125000"/>
              </a:lnSpc>
            </a:pPr>
            <a:endParaRPr lang="Arial" altLang="Arial" sz="1000"/>
          </a:p>
          <a:p>
            <a:pPr algn="l" rtl="0" eaLnBrk="0">
              <a:lnSpc>
                <a:spcPct val="125000"/>
              </a:lnSpc>
            </a:pPr>
            <a:endParaRPr lang="Arial" altLang="Arial" sz="300"/>
          </a:p>
          <a:p>
            <a:pPr marL="12700" indent="1333" algn="l" rtl="0" eaLnBrk="0">
              <a:lnSpc>
                <a:spcPct val="141000"/>
              </a:lnSpc>
              <a:spcBef>
                <a:spcPts val="3"/>
              </a:spcBef>
            </a:pPr>
            <a:r>
              <a:rPr sz="1500" spc="-10">
                <a:solidFill>
                  <a:srgbClr val="FFFFFF">
                    <a:alpha val="100000"/>
                  </a:srgbClr>
                </a:solidFill>
                <a:latin typeface="Microsoft YaHei"/>
                <a:ea typeface="Microsoft YaHei"/>
                <a:cs typeface="Microsoft YaHei"/>
              </a:rPr>
              <a:t>智能</a:t>
            </a:r>
            <a:r>
              <a:rPr sz="1500" spc="0">
                <a:solidFill>
                  <a:srgbClr val="FFFFFF">
                    <a:alpha val="100000"/>
                  </a:srgbClr>
                </a:solidFill>
                <a:latin typeface="Microsoft YaHei"/>
                <a:ea typeface="Microsoft YaHei"/>
                <a:cs typeface="Microsoft YaHei"/>
              </a:rPr>
              <a:t>美容仪器行业技术更新 </a:t>
            </a:r>
            <a:r>
              <a:rPr sz="1500" spc="-10">
                <a:solidFill>
                  <a:srgbClr val="FFFFFF">
                    <a:alpha val="100000"/>
                  </a:srgbClr>
                </a:solidFill>
                <a:latin typeface="Microsoft YaHei"/>
                <a:ea typeface="Microsoft YaHei"/>
                <a:cs typeface="Microsoft YaHei"/>
              </a:rPr>
              <a:t>换</a:t>
            </a:r>
            <a:r>
              <a:rPr sz="1500" spc="0">
                <a:solidFill>
                  <a:srgbClr val="FFFFFF">
                    <a:alpha val="100000"/>
                  </a:srgbClr>
                </a:solidFill>
                <a:latin typeface="Microsoft YaHei"/>
                <a:ea typeface="Microsoft YaHei"/>
                <a:cs typeface="Microsoft YaHei"/>
              </a:rPr>
              <a:t>代快速，新进入者需要具 </a:t>
            </a:r>
            <a:r>
              <a:rPr sz="1500" spc="-10">
                <a:solidFill>
                  <a:srgbClr val="FFFFFF">
                    <a:alpha val="100000"/>
                  </a:srgbClr>
                </a:solidFill>
                <a:latin typeface="Microsoft YaHei"/>
                <a:ea typeface="Microsoft YaHei"/>
                <a:cs typeface="Microsoft YaHei"/>
              </a:rPr>
              <a:t>备</a:t>
            </a:r>
            <a:r>
              <a:rPr sz="1500" spc="0">
                <a:solidFill>
                  <a:srgbClr val="FFFFFF">
                    <a:alpha val="100000"/>
                  </a:srgbClr>
                </a:solidFill>
                <a:latin typeface="Microsoft YaHei"/>
                <a:ea typeface="Microsoft YaHei"/>
                <a:cs typeface="Microsoft YaHei"/>
              </a:rPr>
              <a:t>较强的研发能力和技术储 </a:t>
            </a:r>
            <a:r>
              <a:rPr sz="1500" spc="-80">
                <a:solidFill>
                  <a:srgbClr val="FFFFFF">
                    <a:alpha val="100000"/>
                  </a:srgbClr>
                </a:solidFill>
                <a:latin typeface="Microsoft YaHei"/>
                <a:ea typeface="Microsoft YaHei"/>
                <a:cs typeface="Microsoft YaHei"/>
              </a:rPr>
              <a:t>备</a:t>
            </a:r>
            <a:r>
              <a:rPr sz="1500" spc="-70">
                <a:solidFill>
                  <a:srgbClr val="FFFFFF">
                    <a:alpha val="100000"/>
                  </a:srgbClr>
                </a:solidFill>
                <a:latin typeface="Microsoft YaHei"/>
                <a:ea typeface="Microsoft YaHei"/>
                <a:cs typeface="Microsoft YaHei"/>
              </a:rPr>
              <a:t>。</a:t>
            </a:r>
            <a:endParaRPr lang="Microsoft YaHei" altLang="Microsoft YaHei" sz="1500"/>
          </a:p>
        </p:txBody>
      </p:sp>
      <p:sp>
        <p:nvSpPr>
          <p:cNvPr id="260" name="textbox 260"/>
          <p:cNvSpPr/>
          <p:nvPr/>
        </p:nvSpPr>
        <p:spPr>
          <a:xfrm>
            <a:off x="442263" y="318468"/>
            <a:ext cx="4218304" cy="5054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2000"/>
              </a:lnSpc>
            </a:pPr>
            <a:endParaRPr lang="Arial" altLang="Arial" sz="400"/>
          </a:p>
          <a:p>
            <a:pPr marL="528275" algn="l" rtl="0" eaLnBrk="0">
              <a:lnSpc>
                <a:spcPct val="92000"/>
              </a:lnSpc>
              <a:spcBef>
                <a:spcPts val="3"/>
              </a:spcBef>
              <a:tabLst>
                <a:tab pos="781684"/>
              </a:tabLst>
            </a:pPr>
            <a:r>
              <a:rPr sz="3000" spc="0">
                <a:solidFill>
                  <a:srgbClr val="45AE37">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潜在进入</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者威胁评估</a:t>
            </a:r>
            <a:endParaRPr lang="Microsoft YaHei" altLang="Microsoft YaHei" sz="3000"/>
          </a:p>
        </p:txBody>
      </p:sp>
      <p:grpSp>
        <p:nvGrpSpPr>
          <p:cNvPr id="48" name="group 48"/>
          <p:cNvGrpSpPr/>
          <p:nvPr/>
        </p:nvGrpSpPr>
        <p:grpSpPr>
          <a:xfrm rot="21600000">
            <a:off x="454963" y="331168"/>
            <a:ext cx="515575" cy="439820"/>
            <a:chExt cx="515575" cy="439820"/>
          </a:xfrm>
        </p:grpSpPr>
        <p:sp>
          <p:nvSpPr>
            <p:cNvPr id="261"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2"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3"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4"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5"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6"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7"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8"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9"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0"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1"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2"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3"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4"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5"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6"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7"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8"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9"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0"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81" name="path"/>
          <p:cNvSpPr/>
          <p:nvPr/>
        </p:nvSpPr>
        <p:spPr>
          <a:xfrm>
            <a:off x="4283378" y="1899020"/>
            <a:ext cx="738645" cy="610186"/>
          </a:xfrm>
          <a:custGeom>
            <a:rect l="0" t="0" r="0" b="0"/>
            <a:pathLst>
              <a:path w="1163" h="960">
                <a:moveTo>
                  <a:pt x="407" y="0"/>
                </a:moveTo>
                <a:lnTo>
                  <a:pt x="348" y="0"/>
                </a:lnTo>
                <a:lnTo>
                  <a:pt x="0" y="144"/>
                </a:lnTo>
                <a:lnTo>
                  <a:pt x="0" y="432"/>
                </a:lnTo>
                <a:lnTo>
                  <a:pt x="232" y="384"/>
                </a:lnTo>
                <a:lnTo>
                  <a:pt x="232" y="960"/>
                </a:lnTo>
                <a:lnTo>
                  <a:pt x="930" y="960"/>
                </a:lnTo>
                <a:lnTo>
                  <a:pt x="930" y="384"/>
                </a:lnTo>
                <a:lnTo>
                  <a:pt x="1163" y="432"/>
                </a:lnTo>
                <a:lnTo>
                  <a:pt x="1163" y="144"/>
                </a:lnTo>
                <a:lnTo>
                  <a:pt x="814" y="0"/>
                </a:lnTo>
                <a:lnTo>
                  <a:pt x="756" y="0"/>
                </a:lnTo>
                <a:lnTo>
                  <a:pt x="756" y="0"/>
                </a:lnTo>
                <a:cubicBezTo>
                  <a:pt x="756" y="79"/>
                  <a:pt x="677" y="144"/>
                  <a:pt x="581" y="144"/>
                </a:cubicBezTo>
                <a:lnTo>
                  <a:pt x="581" y="144"/>
                </a:lnTo>
                <a:cubicBezTo>
                  <a:pt x="485" y="144"/>
                  <a:pt x="407" y="79"/>
                  <a:pt x="407" y="0"/>
                </a:cubicBezTo>
                <a:lnTo>
                  <a:pt x="407" y="0"/>
                </a:lnTo>
                <a:lnTo>
                  <a:pt x="407" y="0"/>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2" name="path"/>
          <p:cNvSpPr/>
          <p:nvPr/>
        </p:nvSpPr>
        <p:spPr>
          <a:xfrm>
            <a:off x="7179206" y="1949433"/>
            <a:ext cx="720185" cy="582489"/>
          </a:xfrm>
          <a:custGeom>
            <a:rect l="0" t="0" r="0" b="0"/>
            <a:pathLst>
              <a:path w="1134" h="917">
                <a:moveTo>
                  <a:pt x="568" y="164"/>
                </a:moveTo>
                <a:cubicBezTo>
                  <a:pt x="568" y="164"/>
                  <a:pt x="487" y="0"/>
                  <a:pt x="304" y="0"/>
                </a:cubicBezTo>
                <a:lnTo>
                  <a:pt x="304" y="0"/>
                </a:lnTo>
                <a:cubicBezTo>
                  <a:pt x="104" y="0"/>
                  <a:pt x="0" y="160"/>
                  <a:pt x="0" y="320"/>
                </a:cubicBezTo>
                <a:lnTo>
                  <a:pt x="0" y="320"/>
                </a:lnTo>
                <a:cubicBezTo>
                  <a:pt x="0" y="586"/>
                  <a:pt x="568" y="917"/>
                  <a:pt x="568" y="917"/>
                </a:cubicBezTo>
                <a:lnTo>
                  <a:pt x="568" y="917"/>
                </a:lnTo>
                <a:cubicBezTo>
                  <a:pt x="568" y="917"/>
                  <a:pt x="1134" y="590"/>
                  <a:pt x="1134" y="320"/>
                </a:cubicBezTo>
                <a:lnTo>
                  <a:pt x="1134" y="320"/>
                </a:lnTo>
                <a:cubicBezTo>
                  <a:pt x="1134" y="157"/>
                  <a:pt x="1025" y="0"/>
                  <a:pt x="832" y="0"/>
                </a:cubicBezTo>
                <a:lnTo>
                  <a:pt x="832" y="0"/>
                </a:lnTo>
                <a:cubicBezTo>
                  <a:pt x="639" y="0"/>
                  <a:pt x="568" y="164"/>
                  <a:pt x="568" y="164"/>
                </a:cubicBezTo>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3" name="path"/>
          <p:cNvSpPr/>
          <p:nvPr/>
        </p:nvSpPr>
        <p:spPr>
          <a:xfrm>
            <a:off x="10065807" y="1843157"/>
            <a:ext cx="720182" cy="575609"/>
          </a:xfrm>
          <a:custGeom>
            <a:rect l="0" t="0" r="0" b="0"/>
            <a:pathLst>
              <a:path w="1134" h="905">
                <a:moveTo>
                  <a:pt x="1063" y="517"/>
                </a:moveTo>
                <a:lnTo>
                  <a:pt x="992" y="517"/>
                </a:lnTo>
                <a:lnTo>
                  <a:pt x="992" y="388"/>
                </a:lnTo>
                <a:lnTo>
                  <a:pt x="992" y="388"/>
                </a:lnTo>
                <a:cubicBezTo>
                  <a:pt x="992" y="174"/>
                  <a:pt x="801" y="0"/>
                  <a:pt x="567" y="0"/>
                </a:cubicBezTo>
                <a:lnTo>
                  <a:pt x="567" y="0"/>
                </a:lnTo>
                <a:cubicBezTo>
                  <a:pt x="332" y="0"/>
                  <a:pt x="141" y="174"/>
                  <a:pt x="141" y="388"/>
                </a:cubicBezTo>
                <a:lnTo>
                  <a:pt x="141" y="388"/>
                </a:lnTo>
                <a:lnTo>
                  <a:pt x="141" y="517"/>
                </a:lnTo>
                <a:lnTo>
                  <a:pt x="70" y="517"/>
                </a:lnTo>
                <a:lnTo>
                  <a:pt x="70" y="517"/>
                </a:lnTo>
                <a:cubicBezTo>
                  <a:pt x="31" y="517"/>
                  <a:pt x="0" y="546"/>
                  <a:pt x="0" y="582"/>
                </a:cubicBezTo>
                <a:lnTo>
                  <a:pt x="0" y="582"/>
                </a:lnTo>
                <a:lnTo>
                  <a:pt x="0" y="841"/>
                </a:lnTo>
                <a:lnTo>
                  <a:pt x="0" y="841"/>
                </a:lnTo>
                <a:cubicBezTo>
                  <a:pt x="0" y="877"/>
                  <a:pt x="31" y="906"/>
                  <a:pt x="70" y="906"/>
                </a:cubicBezTo>
                <a:lnTo>
                  <a:pt x="70" y="906"/>
                </a:lnTo>
                <a:lnTo>
                  <a:pt x="283" y="906"/>
                </a:lnTo>
                <a:lnTo>
                  <a:pt x="283" y="388"/>
                </a:lnTo>
                <a:lnTo>
                  <a:pt x="283" y="388"/>
                </a:lnTo>
                <a:cubicBezTo>
                  <a:pt x="283" y="245"/>
                  <a:pt x="410" y="129"/>
                  <a:pt x="567" y="129"/>
                </a:cubicBezTo>
                <a:lnTo>
                  <a:pt x="567" y="129"/>
                </a:lnTo>
                <a:cubicBezTo>
                  <a:pt x="723" y="129"/>
                  <a:pt x="850" y="245"/>
                  <a:pt x="850" y="388"/>
                </a:cubicBezTo>
                <a:lnTo>
                  <a:pt x="850" y="388"/>
                </a:lnTo>
                <a:lnTo>
                  <a:pt x="850" y="906"/>
                </a:lnTo>
                <a:lnTo>
                  <a:pt x="1063" y="906"/>
                </a:lnTo>
                <a:lnTo>
                  <a:pt x="1063" y="906"/>
                </a:lnTo>
                <a:cubicBezTo>
                  <a:pt x="1102" y="906"/>
                  <a:pt x="1134" y="877"/>
                  <a:pt x="1134" y="841"/>
                </a:cubicBezTo>
                <a:lnTo>
                  <a:pt x="1134" y="841"/>
                </a:lnTo>
                <a:lnTo>
                  <a:pt x="1134" y="582"/>
                </a:lnTo>
                <a:lnTo>
                  <a:pt x="1134" y="582"/>
                </a:lnTo>
                <a:cubicBezTo>
                  <a:pt x="1134" y="546"/>
                  <a:pt x="1102" y="517"/>
                  <a:pt x="1063" y="517"/>
                </a:cubicBezTo>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4" name="path"/>
          <p:cNvSpPr/>
          <p:nvPr/>
        </p:nvSpPr>
        <p:spPr>
          <a:xfrm>
            <a:off x="1461953" y="1810206"/>
            <a:ext cx="608296" cy="608296"/>
          </a:xfrm>
          <a:custGeom>
            <a:rect l="0" t="0" r="0" b="0"/>
            <a:pathLst>
              <a:path w="957" h="957">
                <a:moveTo>
                  <a:pt x="526" y="0"/>
                </a:moveTo>
                <a:lnTo>
                  <a:pt x="574" y="0"/>
                </a:lnTo>
                <a:lnTo>
                  <a:pt x="574" y="143"/>
                </a:lnTo>
                <a:lnTo>
                  <a:pt x="718" y="478"/>
                </a:lnTo>
                <a:lnTo>
                  <a:pt x="718" y="862"/>
                </a:lnTo>
                <a:lnTo>
                  <a:pt x="718" y="862"/>
                </a:lnTo>
                <a:cubicBezTo>
                  <a:pt x="718" y="915"/>
                  <a:pt x="675" y="957"/>
                  <a:pt x="622" y="957"/>
                </a:cubicBezTo>
                <a:lnTo>
                  <a:pt x="622" y="957"/>
                </a:lnTo>
                <a:lnTo>
                  <a:pt x="622" y="957"/>
                </a:lnTo>
                <a:lnTo>
                  <a:pt x="239" y="957"/>
                </a:lnTo>
                <a:lnTo>
                  <a:pt x="239" y="957"/>
                </a:lnTo>
                <a:cubicBezTo>
                  <a:pt x="186" y="957"/>
                  <a:pt x="128" y="917"/>
                  <a:pt x="110" y="867"/>
                </a:cubicBezTo>
                <a:lnTo>
                  <a:pt x="110" y="867"/>
                </a:lnTo>
                <a:lnTo>
                  <a:pt x="0" y="574"/>
                </a:lnTo>
                <a:lnTo>
                  <a:pt x="0" y="478"/>
                </a:lnTo>
                <a:lnTo>
                  <a:pt x="0" y="478"/>
                </a:lnTo>
                <a:cubicBezTo>
                  <a:pt x="0" y="426"/>
                  <a:pt x="42" y="383"/>
                  <a:pt x="95" y="383"/>
                </a:cubicBezTo>
                <a:lnTo>
                  <a:pt x="95" y="383"/>
                </a:lnTo>
                <a:lnTo>
                  <a:pt x="95" y="383"/>
                </a:lnTo>
                <a:lnTo>
                  <a:pt x="431" y="383"/>
                </a:lnTo>
                <a:lnTo>
                  <a:pt x="431" y="95"/>
                </a:lnTo>
                <a:lnTo>
                  <a:pt x="431" y="95"/>
                </a:lnTo>
                <a:cubicBezTo>
                  <a:pt x="431" y="42"/>
                  <a:pt x="473" y="0"/>
                  <a:pt x="526" y="0"/>
                </a:cubicBezTo>
                <a:lnTo>
                  <a:pt x="526" y="0"/>
                </a:lnTo>
                <a:lnTo>
                  <a:pt x="526" y="0"/>
                </a:lnTo>
                <a:close/>
                <a:moveTo>
                  <a:pt x="814" y="478"/>
                </a:moveTo>
                <a:lnTo>
                  <a:pt x="957" y="478"/>
                </a:lnTo>
                <a:lnTo>
                  <a:pt x="957" y="957"/>
                </a:lnTo>
                <a:lnTo>
                  <a:pt x="814" y="957"/>
                </a:lnTo>
                <a:lnTo>
                  <a:pt x="814" y="478"/>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85" name="picture 285"/>
          <p:cNvPicPr>
            <a:picLocks noChangeAspect="1"/>
          </p:cNvPicPr>
          <p:nvPr/>
        </p:nvPicPr>
        <p:blipFill>
          <a:blip r:embed="rId2"/>
          <a:stretch>
            <a:fillRect/>
          </a:stretch>
        </p:blipFill>
        <p:spPr>
          <a:xfrm rot="21600000">
            <a:off x="0" y="0"/>
            <a:ext cx="12192000" cy="6858000"/>
          </a:xfrm>
          <a:prstGeom prst="rect">
            <a:avLst/>
          </a:prstGeom>
        </p:spPr>
      </p:pic>
      <p:sp>
        <p:nvSpPr>
          <p:cNvPr id="286" name="textbox 286"/>
          <p:cNvSpPr/>
          <p:nvPr/>
        </p:nvSpPr>
        <p:spPr>
          <a:xfrm>
            <a:off x="1206652" y="1119304"/>
            <a:ext cx="4690109" cy="4789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100"/>
          </a:p>
          <a:p>
            <a:pPr marL="41846" algn="l" rtl="0" eaLnBrk="0">
              <a:lnSpc>
                <a:spcPct val="85000"/>
              </a:lnSpc>
              <a:spcBef>
                <a:spcPts val="1"/>
              </a:spcBef>
            </a:pPr>
            <a:r>
              <a:rPr sz="7600" spc="120">
                <a:ln w="22225" cap="flat" cmpd="sng">
                  <a:solidFill>
                    <a:srgbClr val="000000">
                      <a:alpha val="100000"/>
                    </a:srgbClr>
                  </a:solidFill>
                  <a:miter lim="0"/>
                </a:ln>
                <a:solidFill>
                  <a:srgbClr val="083502">
                    <a:alpha val="100000"/>
                  </a:srgbClr>
                </a:solidFill>
                <a:latin typeface="Microsoft YaHei"/>
                <a:ea typeface="Microsoft YaHei"/>
                <a:cs typeface="Microsoft YaHei"/>
              </a:rPr>
              <a:t>0</a:t>
            </a:r>
            <a:r>
              <a:rPr sz="7600" spc="100">
                <a:ln w="22225" cap="flat" cmpd="sng">
                  <a:solidFill>
                    <a:srgbClr val="000000">
                      <a:alpha val="100000"/>
                    </a:srgbClr>
                  </a:solidFill>
                  <a:miter lim="0"/>
                </a:ln>
                <a:solidFill>
                  <a:srgbClr val="083502">
                    <a:alpha val="100000"/>
                  </a:srgbClr>
                </a:solidFill>
                <a:latin typeface="Microsoft YaHei"/>
                <a:ea typeface="Microsoft YaHei"/>
                <a:cs typeface="Microsoft YaHei"/>
              </a:rPr>
              <a:t>3</a:t>
            </a:r>
            <a:endParaRPr lang="Microsoft YaHei" altLang="Microsoft YaHei" sz="7600"/>
          </a:p>
          <a:p>
            <a:pPr algn="l" rtl="0" eaLnBrk="0">
              <a:lnSpc>
                <a:spcPct val="159000"/>
              </a:lnSpc>
            </a:pPr>
            <a:endParaRPr lang="Arial" altLang="Arial" sz="1000"/>
          </a:p>
          <a:p>
            <a:pPr marL="12700" algn="l" rtl="0" eaLnBrk="0">
              <a:lnSpc>
                <a:spcPct val="91000"/>
              </a:lnSpc>
              <a:spcBef>
                <a:spcPts val="1142"/>
              </a:spcBef>
            </a:pPr>
            <a:r>
              <a:rPr sz="3800" spc="20">
                <a:ln w="9525" cap="flat" cmpd="sng">
                  <a:solidFill>
                    <a:srgbClr val="000000">
                      <a:alpha val="100000"/>
                    </a:srgbClr>
                  </a:solidFill>
                  <a:miter lim="0"/>
                </a:ln>
                <a:solidFill>
                  <a:srgbClr val="083502">
                    <a:alpha val="100000"/>
                  </a:srgbClr>
                </a:solidFill>
                <a:latin typeface="Microsoft YaHei"/>
                <a:ea typeface="Microsoft YaHei"/>
                <a:cs typeface="Microsoft YaHei"/>
              </a:rPr>
              <a:t>技术创新与研发动</a:t>
            </a:r>
            <a:r>
              <a:rPr sz="3800" spc="0">
                <a:ln w="9525" cap="flat" cmpd="sng">
                  <a:solidFill>
                    <a:srgbClr val="000000">
                      <a:alpha val="100000"/>
                    </a:srgbClr>
                  </a:solidFill>
                  <a:miter lim="0"/>
                </a:ln>
                <a:solidFill>
                  <a:srgbClr val="083502">
                    <a:alpha val="100000"/>
                  </a:srgbClr>
                </a:solidFill>
                <a:latin typeface="Microsoft YaHei"/>
                <a:ea typeface="Microsoft YaHei"/>
                <a:cs typeface="Microsoft YaHei"/>
              </a:rPr>
              <a:t>态</a:t>
            </a:r>
            <a:endParaRPr lang="Microsoft YaHei" altLang="Microsoft YaHei" sz="38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0000"/>
              </a:lnSpc>
            </a:pPr>
            <a:endParaRPr lang="Arial" altLang="Arial" sz="1900"/>
          </a:p>
          <a:p>
            <a:pPr marL="43789" algn="l" rtl="0" eaLnBrk="0">
              <a:lnSpc>
                <a:spcPct val="85000"/>
              </a:lnSpc>
              <a:spcBef>
                <a:spcPts val="4"/>
              </a:spcBef>
            </a:pPr>
            <a:r>
              <a:rPr sz="7600" spc="290">
                <a:ln w="22225" cap="flat" cmpd="sng">
                  <a:solidFill>
                    <a:srgbClr val="000000">
                      <a:alpha val="100000"/>
                    </a:srgbClr>
                  </a:solidFill>
                  <a:miter lim="0"/>
                </a:ln>
                <a:solidFill>
                  <a:srgbClr val="89D77F">
                    <a:alpha val="25098"/>
                  </a:srgbClr>
                </a:solidFill>
                <a:latin typeface="Microsoft YaHei"/>
                <a:ea typeface="Microsoft YaHei"/>
                <a:cs typeface="Microsoft YaHei"/>
              </a:rPr>
              <a:t>CHAPTE</a:t>
            </a:r>
            <a:r>
              <a:rPr sz="7600" spc="280">
                <a:ln w="22225" cap="flat" cmpd="sng">
                  <a:solidFill>
                    <a:srgbClr val="000000">
                      <a:alpha val="100000"/>
                    </a:srgbClr>
                  </a:solidFill>
                  <a:miter lim="0"/>
                </a:ln>
                <a:solidFill>
                  <a:srgbClr val="89D77F">
                    <a:alpha val="25098"/>
                  </a:srgbClr>
                </a:solidFill>
                <a:latin typeface="Microsoft YaHei"/>
                <a:ea typeface="Microsoft YaHei"/>
                <a:cs typeface="Microsoft YaHei"/>
              </a:rPr>
              <a:t>R</a:t>
            </a:r>
            <a:endParaRPr lang="Microsoft YaHei" altLang="Microsoft YaHei" sz="76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7"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88" name="picture 288"/>
          <p:cNvPicPr>
            <a:picLocks noChangeAspect="1"/>
          </p:cNvPicPr>
          <p:nvPr/>
        </p:nvPicPr>
        <p:blipFill>
          <a:blip r:embed="rId2"/>
          <a:stretch>
            <a:fillRect/>
          </a:stretch>
        </p:blipFill>
        <p:spPr>
          <a:xfrm rot="21600000">
            <a:off x="4684479" y="2346968"/>
            <a:ext cx="3072334" cy="3305392"/>
          </a:xfrm>
          <a:prstGeom prst="rect">
            <a:avLst/>
          </a:prstGeom>
        </p:spPr>
      </p:pic>
      <p:graphicFrame>
        <p:nvGraphicFramePr>
          <p:cNvPr id="289" name="table 289"/>
          <p:cNvGraphicFramePr>
            <a:graphicFrameLocks noGrp="1"/>
          </p:cNvGraphicFramePr>
          <p:nvPr/>
        </p:nvGraphicFramePr>
        <p:xfrm>
          <a:off x="1215730" y="1451581"/>
          <a:ext cx="4638675" cy="2078354"/>
        </p:xfrm>
        <a:graphic>
          <a:graphicData uri="http://schemas.openxmlformats.org/drawingml/2006/table">
            <a:tbl>
              <a:tblPr/>
              <a:tblGrid>
                <a:gridCol w="4638675"/>
              </a:tblGrid>
              <a:tr h="2075179">
                <a:tc>
                  <a:txBody>
                    <a:bodyPr vert="horz" wrap="square"/>
                    <a:lstStyle/>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marL="987854" algn="l" rtl="0" eaLnBrk="0">
                        <a:lnSpc>
                          <a:spcPct val="91000"/>
                        </a:lnSpc>
                        <a:spcBef>
                          <a:spcPts val="3"/>
                        </a:spcBef>
                      </a:pPr>
                      <a:r>
                        <a:rPr sz="2300" spc="30">
                          <a:ln w="6350" cap="flat" cmpd="sng">
                            <a:solidFill>
                              <a:srgbClr val="000000">
                                <a:alpha val="100000"/>
                              </a:srgbClr>
                            </a:solidFill>
                            <a:miter lim="0"/>
                          </a:ln>
                          <a:solidFill>
                            <a:srgbClr val="45AE37">
                              <a:alpha val="100000"/>
                            </a:srgbClr>
                          </a:solidFill>
                          <a:latin typeface="Microsoft YaHei"/>
                          <a:ea typeface="Microsoft YaHei"/>
                          <a:cs typeface="Microsoft YaHei"/>
                        </a:rPr>
                        <a:t>皮肤检测与分</a:t>
                      </a:r>
                      <a:r>
                        <a:rPr sz="2300" spc="10">
                          <a:ln w="6350" cap="flat" cmpd="sng">
                            <a:solidFill>
                              <a:srgbClr val="000000">
                                <a:alpha val="100000"/>
                              </a:srgbClr>
                            </a:solidFill>
                            <a:miter lim="0"/>
                          </a:ln>
                          <a:solidFill>
                            <a:srgbClr val="45AE37">
                              <a:alpha val="100000"/>
                            </a:srgbClr>
                          </a:solidFill>
                          <a:latin typeface="Microsoft YaHei"/>
                          <a:ea typeface="Microsoft YaHei"/>
                          <a:cs typeface="Microsoft YaHei"/>
                        </a:rPr>
                        <a:t>析</a:t>
                      </a:r>
                      <a:r>
                        <a:rPr sz="2300" spc="0">
                          <a:ln w="6350" cap="flat" cmpd="sng">
                            <a:solidFill>
                              <a:srgbClr val="000000">
                                <a:alpha val="100000"/>
                              </a:srgbClr>
                            </a:solidFill>
                            <a:miter lim="0"/>
                          </a:ln>
                          <a:solidFill>
                            <a:srgbClr val="45AE37">
                              <a:alpha val="100000"/>
                            </a:srgbClr>
                          </a:solidFill>
                          <a:latin typeface="Microsoft YaHei"/>
                          <a:ea typeface="Microsoft YaHei"/>
                          <a:cs typeface="Microsoft YaHei"/>
                        </a:rPr>
                        <a:t>技术</a:t>
                      </a:r>
                      <a:endParaRPr lang="Microsoft YaHei" altLang="Microsoft YaHei" sz="2300"/>
                    </a:p>
                    <a:p>
                      <a:pPr marL="801221" indent="-294703" algn="l" rtl="0" eaLnBrk="0">
                        <a:lnSpc>
                          <a:spcPct val="122000"/>
                        </a:lnSpc>
                        <a:spcBef>
                          <a:spcPts val="344"/>
                        </a:spcBef>
                      </a:pPr>
                      <a:r>
                        <a:rPr sz="1500" spc="-10">
                          <a:solidFill>
                            <a:srgbClr val="FFFFFF">
                              <a:alpha val="100000"/>
                            </a:srgbClr>
                          </a:solidFill>
                          <a:latin typeface="Microsoft YaHei"/>
                          <a:ea typeface="Microsoft YaHei"/>
                          <a:cs typeface="Microsoft YaHei"/>
                        </a:rPr>
                        <a:t>高精度皮</a:t>
                      </a:r>
                      <a:r>
                        <a:rPr sz="1500" spc="0">
                          <a:solidFill>
                            <a:srgbClr val="FFFFFF">
                              <a:alpha val="100000"/>
                            </a:srgbClr>
                          </a:solidFill>
                          <a:latin typeface="Microsoft YaHei"/>
                          <a:ea typeface="Microsoft YaHei"/>
                          <a:cs typeface="Microsoft YaHei"/>
                        </a:rPr>
                        <a:t>肤检测仪能够准确识别和分析皮肤         </a:t>
                      </a:r>
                      <a:r>
                        <a:rPr sz="1500" spc="-30">
                          <a:solidFill>
                            <a:srgbClr val="FFFFFF">
                              <a:alpha val="100000"/>
                            </a:srgbClr>
                          </a:solidFill>
                          <a:latin typeface="Microsoft YaHei"/>
                          <a:ea typeface="Microsoft YaHei"/>
                          <a:cs typeface="Microsoft YaHei"/>
                        </a:rPr>
                        <a:t>问题，为个性化美容方案提</a:t>
                      </a:r>
                      <a:r>
                        <a:rPr sz="1500" spc="-10">
                          <a:solidFill>
                            <a:srgbClr val="FFFFFF">
                              <a:alpha val="100000"/>
                            </a:srgbClr>
                          </a:solidFill>
                          <a:latin typeface="Microsoft YaHei"/>
                          <a:ea typeface="Microsoft YaHei"/>
                          <a:cs typeface="Microsoft YaHei"/>
                        </a:rPr>
                        <a:t>供</a:t>
                      </a:r>
                      <a:r>
                        <a:rPr sz="1500" spc="0">
                          <a:solidFill>
                            <a:srgbClr val="FFFFFF">
                              <a:alpha val="100000"/>
                            </a:srgbClr>
                          </a:solidFill>
                          <a:latin typeface="Microsoft YaHei"/>
                          <a:ea typeface="Microsoft YaHei"/>
                          <a:cs typeface="Microsoft YaHei"/>
                        </a:rPr>
                        <a:t>依据。</a:t>
                      </a:r>
                      <a:endParaRPr lang="Microsoft YaHei" altLang="Microsoft YaHei" sz="1500"/>
                    </a:p>
                  </a:txBody>
                  <a:tcPr marL="0" marR="0" marT="0" marB="0">
                    <a:lnL w="3175" cap="flat" cmpd="sng" algn="ctr">
                      <a:solidFill>
                        <a:srgbClr val="E7FFE3"/>
                      </a:solidFill>
                      <a:prstDash val="solid"/>
                      <a:round/>
                      <a:headEnd type="none" w="med" len="med"/>
                      <a:tailEnd type="none" w="med" len="med"/>
                    </a:lnL>
                    <a:lnR w="3175" cap="flat" cmpd="sng" algn="ctr">
                      <a:solidFill>
                        <a:srgbClr val="E7FFE3"/>
                      </a:solidFill>
                      <a:prstDash val="solid"/>
                      <a:round/>
                      <a:headEnd type="none" w="med" len="med"/>
                      <a:tailEnd type="none" w="med" len="med"/>
                    </a:lnR>
                    <a:lnT w="3175" cap="flat" cmpd="sng" algn="ctr">
                      <a:solidFill>
                        <a:srgbClr val="E7FFE3"/>
                      </a:solidFill>
                      <a:prstDash val="solid"/>
                      <a:round/>
                      <a:headEnd type="none" w="med" len="med"/>
                      <a:tailEnd type="none" w="med" len="med"/>
                    </a:lnT>
                    <a:lnB w="3175" cap="flat" cmpd="sng" algn="ctr">
                      <a:solidFill>
                        <a:srgbClr val="E7FFE3"/>
                      </a:solidFill>
                      <a:prstDash val="solid"/>
                      <a:round/>
                      <a:headEnd type="none" w="med" len="med"/>
                      <a:tailEnd type="none" w="med" len="med"/>
                    </a:lnB>
                    <a:solidFill>
                      <a:srgbClr val="6A8567"/>
                    </a:solidFill>
                  </a:tcPr>
                </a:tc>
              </a:tr>
            </a:tbl>
          </a:graphicData>
        </a:graphic>
      </p:graphicFrame>
      <p:graphicFrame>
        <p:nvGraphicFramePr>
          <p:cNvPr id="290" name="table 290"/>
          <p:cNvGraphicFramePr>
            <a:graphicFrameLocks noGrp="1"/>
          </p:cNvGraphicFramePr>
          <p:nvPr/>
        </p:nvGraphicFramePr>
        <p:xfrm>
          <a:off x="6586317" y="1451581"/>
          <a:ext cx="4638675" cy="2078354"/>
        </p:xfrm>
        <a:graphic>
          <a:graphicData uri="http://schemas.openxmlformats.org/drawingml/2006/table">
            <a:tbl>
              <a:tblPr/>
              <a:tblGrid>
                <a:gridCol w="4638675"/>
              </a:tblGrid>
              <a:tr h="2075179">
                <a:tc>
                  <a:txBody>
                    <a:bodyPr vert="horz" wrap="square"/>
                    <a:lstStyle/>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6403"/>
                        </a:lnSpc>
                      </a:pPr>
                      <a:endParaRPr lang="Arial" altLang="Arial" sz="100"/>
                    </a:p>
                    <a:p>
                      <a:pPr marL="1430473" algn="l" rtl="0" eaLnBrk="0">
                        <a:lnSpc>
                          <a:spcPct val="91000"/>
                        </a:lnSpc>
                      </a:pPr>
                      <a:r>
                        <a:rPr sz="2300" spc="20">
                          <a:ln w="6350" cap="flat" cmpd="sng">
                            <a:solidFill>
                              <a:srgbClr val="000000">
                                <a:alpha val="100000"/>
                              </a:srgbClr>
                            </a:solidFill>
                            <a:miter lim="0"/>
                          </a:ln>
                          <a:solidFill>
                            <a:srgbClr val="45AE37">
                              <a:alpha val="100000"/>
                            </a:srgbClr>
                          </a:solidFill>
                          <a:latin typeface="Microsoft YaHei"/>
                          <a:ea typeface="Microsoft YaHei"/>
                          <a:cs typeface="Microsoft YaHei"/>
                        </a:rPr>
                        <a:t>光电美容技</a:t>
                      </a:r>
                      <a:r>
                        <a:rPr sz="2300" spc="10">
                          <a:ln w="6350" cap="flat" cmpd="sng">
                            <a:solidFill>
                              <a:srgbClr val="000000">
                                <a:alpha val="100000"/>
                              </a:srgbClr>
                            </a:solidFill>
                            <a:miter lim="0"/>
                          </a:ln>
                          <a:solidFill>
                            <a:srgbClr val="45AE37">
                              <a:alpha val="100000"/>
                            </a:srgbClr>
                          </a:solidFill>
                          <a:latin typeface="Microsoft YaHei"/>
                          <a:ea typeface="Microsoft YaHei"/>
                          <a:cs typeface="Microsoft YaHei"/>
                        </a:rPr>
                        <a:t>术</a:t>
                      </a:r>
                      <a:endParaRPr lang="Microsoft YaHei" altLang="Microsoft YaHei" sz="2300"/>
                    </a:p>
                    <a:p>
                      <a:pPr marL="1300074" indent="-699829" algn="l" rtl="0" eaLnBrk="0">
                        <a:lnSpc>
                          <a:spcPct val="123000"/>
                        </a:lnSpc>
                        <a:spcBef>
                          <a:spcPts val="315"/>
                        </a:spcBef>
                      </a:pPr>
                      <a:r>
                        <a:rPr sz="1500" spc="-10">
                          <a:solidFill>
                            <a:srgbClr val="FFFFFF">
                              <a:alpha val="100000"/>
                            </a:srgbClr>
                          </a:solidFill>
                          <a:latin typeface="Microsoft YaHei"/>
                          <a:ea typeface="Microsoft YaHei"/>
                          <a:cs typeface="Microsoft YaHei"/>
                        </a:rPr>
                        <a:t>利用</a:t>
                      </a:r>
                      <a:r>
                        <a:rPr sz="1500" spc="0">
                          <a:solidFill>
                            <a:srgbClr val="FFFFFF">
                              <a:alpha val="100000"/>
                            </a:srgbClr>
                          </a:solidFill>
                          <a:latin typeface="Microsoft YaHei"/>
                          <a:ea typeface="Microsoft YaHei"/>
                          <a:cs typeface="Microsoft YaHei"/>
                        </a:rPr>
                        <a:t>光能和电能刺激皮肤再生和修复，如           </a:t>
                      </a:r>
                      <a:r>
                        <a:rPr sz="1500" spc="-40">
                          <a:solidFill>
                            <a:srgbClr val="FFFFFF">
                              <a:alpha val="100000"/>
                            </a:srgbClr>
                          </a:solidFill>
                          <a:latin typeface="Microsoft YaHei"/>
                          <a:ea typeface="Microsoft YaHei"/>
                          <a:cs typeface="Microsoft YaHei"/>
                        </a:rPr>
                        <a:t>L</a:t>
                      </a:r>
                      <a:r>
                        <a:rPr sz="1500" spc="-10">
                          <a:solidFill>
                            <a:srgbClr val="FFFFFF">
                              <a:alpha val="100000"/>
                            </a:srgbClr>
                          </a:solidFill>
                          <a:latin typeface="Microsoft YaHei"/>
                          <a:ea typeface="Microsoft YaHei"/>
                          <a:cs typeface="Microsoft YaHei"/>
                        </a:rPr>
                        <a:t>E</a:t>
                      </a:r>
                      <a:r>
                        <a:rPr sz="1500" spc="0">
                          <a:solidFill>
                            <a:srgbClr val="FFFFFF">
                              <a:alpha val="100000"/>
                            </a:srgbClr>
                          </a:solidFill>
                          <a:latin typeface="Microsoft YaHei"/>
                          <a:ea typeface="Microsoft YaHei"/>
                          <a:cs typeface="Microsoft YaHei"/>
                        </a:rPr>
                        <a:t>D</a:t>
                      </a:r>
                      <a:r>
                        <a:rPr sz="1500" spc="-40">
                          <a:solidFill>
                            <a:srgbClr val="FFFFFF">
                              <a:alpha val="100000"/>
                            </a:srgbClr>
                          </a:solidFill>
                          <a:latin typeface="Microsoft YaHei"/>
                          <a:ea typeface="Microsoft YaHei"/>
                          <a:cs typeface="Microsoft YaHei"/>
                        </a:rPr>
                        <a:t>光疗、激光嫩肤等。</a:t>
                      </a:r>
                      <a:endParaRPr lang="Microsoft YaHei" altLang="Microsoft YaHei" sz="1500"/>
                    </a:p>
                  </a:txBody>
                  <a:tcPr marL="0" marR="0" marT="0" marB="0">
                    <a:lnL w="3175" cap="flat" cmpd="sng" algn="ctr">
                      <a:solidFill>
                        <a:srgbClr val="E7FFE3"/>
                      </a:solidFill>
                      <a:prstDash val="solid"/>
                      <a:round/>
                      <a:headEnd type="none" w="med" len="med"/>
                      <a:tailEnd type="none" w="med" len="med"/>
                    </a:lnL>
                    <a:lnR w="3175" cap="flat" cmpd="sng" algn="ctr">
                      <a:solidFill>
                        <a:srgbClr val="E7FFE3"/>
                      </a:solidFill>
                      <a:prstDash val="solid"/>
                      <a:round/>
                      <a:headEnd type="none" w="med" len="med"/>
                      <a:tailEnd type="none" w="med" len="med"/>
                    </a:lnR>
                    <a:lnT w="3175" cap="flat" cmpd="sng" algn="ctr">
                      <a:solidFill>
                        <a:srgbClr val="E7FFE3"/>
                      </a:solidFill>
                      <a:prstDash val="solid"/>
                      <a:round/>
                      <a:headEnd type="none" w="med" len="med"/>
                      <a:tailEnd type="none" w="med" len="med"/>
                    </a:lnT>
                    <a:lnB w="3175" cap="flat" cmpd="sng" algn="ctr">
                      <a:solidFill>
                        <a:srgbClr val="E7FFE3"/>
                      </a:solidFill>
                      <a:prstDash val="solid"/>
                      <a:round/>
                      <a:headEnd type="none" w="med" len="med"/>
                      <a:tailEnd type="none" w="med" len="med"/>
                    </a:lnB>
                    <a:solidFill>
                      <a:srgbClr val="6A8567"/>
                    </a:solidFill>
                  </a:tcPr>
                </a:tc>
              </a:tr>
            </a:tbl>
          </a:graphicData>
        </a:graphic>
      </p:graphicFrame>
      <p:sp>
        <p:nvSpPr>
          <p:cNvPr id="291" name="rect"/>
          <p:cNvSpPr/>
          <p:nvPr/>
        </p:nvSpPr>
        <p:spPr>
          <a:xfrm>
            <a:off x="1218873" y="4270883"/>
            <a:ext cx="4632960" cy="2072639"/>
          </a:xfrm>
          <a:prstGeom prst="rect">
            <a:avLst/>
          </a:prstGeom>
          <a:solidFill>
            <a:srgbClr val="083502">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292" name="table 292"/>
          <p:cNvGraphicFramePr>
            <a:graphicFrameLocks noGrp="1"/>
          </p:cNvGraphicFramePr>
          <p:nvPr/>
        </p:nvGraphicFramePr>
        <p:xfrm>
          <a:off x="1215730" y="4267740"/>
          <a:ext cx="4638675" cy="2075179"/>
        </p:xfrm>
        <a:graphic>
          <a:graphicData uri="http://schemas.openxmlformats.org/drawingml/2006/table">
            <a:tbl>
              <a:tblPr/>
              <a:tblGrid>
                <a:gridCol w="4638675"/>
              </a:tblGrid>
              <a:tr h="2072004">
                <a:tc>
                  <a:txBody>
                    <a:bodyPr vert="horz" wrap="square"/>
                    <a:lstStyle/>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marL="1723089" algn="l" rtl="0" eaLnBrk="0">
                        <a:lnSpc>
                          <a:spcPct val="91000"/>
                        </a:lnSpc>
                        <a:spcBef>
                          <a:spcPts val="5"/>
                        </a:spcBef>
                      </a:pPr>
                      <a:r>
                        <a:rPr sz="2300" spc="30">
                          <a:ln w="6350" cap="flat" cmpd="sng">
                            <a:solidFill>
                              <a:srgbClr val="000000">
                                <a:alpha val="100000"/>
                              </a:srgbClr>
                            </a:solidFill>
                            <a:miter lim="0"/>
                          </a:ln>
                          <a:solidFill>
                            <a:srgbClr val="45AE37">
                              <a:alpha val="100000"/>
                            </a:srgbClr>
                          </a:solidFill>
                          <a:latin typeface="Microsoft YaHei"/>
                          <a:ea typeface="Microsoft YaHei"/>
                          <a:cs typeface="Microsoft YaHei"/>
                        </a:rPr>
                        <a:t>微针技</a:t>
                      </a:r>
                      <a:r>
                        <a:rPr sz="2300" spc="0">
                          <a:ln w="6350" cap="flat" cmpd="sng">
                            <a:solidFill>
                              <a:srgbClr val="000000">
                                <a:alpha val="100000"/>
                              </a:srgbClr>
                            </a:solidFill>
                            <a:miter lim="0"/>
                          </a:ln>
                          <a:solidFill>
                            <a:srgbClr val="45AE37">
                              <a:alpha val="100000"/>
                            </a:srgbClr>
                          </a:solidFill>
                          <a:latin typeface="Microsoft YaHei"/>
                          <a:ea typeface="Microsoft YaHei"/>
                          <a:cs typeface="Microsoft YaHei"/>
                        </a:rPr>
                        <a:t>术</a:t>
                      </a:r>
                      <a:endParaRPr lang="Microsoft YaHei" altLang="Microsoft YaHei" sz="2300"/>
                    </a:p>
                    <a:p>
                      <a:pPr algn="l" rtl="0" eaLnBrk="0">
                        <a:lnSpc>
                          <a:spcPct val="112000"/>
                        </a:lnSpc>
                      </a:pPr>
                      <a:endParaRPr lang="Arial" altLang="Arial" sz="700"/>
                    </a:p>
                    <a:p>
                      <a:pPr marL="504993" algn="l" rtl="0" eaLnBrk="0">
                        <a:lnSpc>
                          <a:spcPct val="91000"/>
                        </a:lnSpc>
                        <a:spcBef>
                          <a:spcPts val="7"/>
                        </a:spcBef>
                      </a:pPr>
                      <a:r>
                        <a:rPr sz="1500" spc="-10">
                          <a:solidFill>
                            <a:srgbClr val="FFFFFF">
                              <a:alpha val="100000"/>
                            </a:srgbClr>
                          </a:solidFill>
                          <a:latin typeface="Microsoft YaHei"/>
                          <a:ea typeface="Microsoft YaHei"/>
                          <a:cs typeface="Microsoft YaHei"/>
                        </a:rPr>
                        <a:t>通过</a:t>
                      </a:r>
                      <a:r>
                        <a:rPr sz="1500" spc="0">
                          <a:solidFill>
                            <a:srgbClr val="FFFFFF">
                              <a:alpha val="100000"/>
                            </a:srgbClr>
                          </a:solidFill>
                          <a:latin typeface="Microsoft YaHei"/>
                          <a:ea typeface="Microsoft YaHei"/>
                          <a:cs typeface="Microsoft YaHei"/>
                        </a:rPr>
                        <a:t>微米级的针头刺激皮肤，促进胶原蛋白</a:t>
                      </a:r>
                      <a:endParaRPr lang="Microsoft YaHei" altLang="Microsoft YaHei" sz="1500"/>
                    </a:p>
                  </a:txBody>
                  <a:tcPr marL="0" marR="0" marT="0" marB="0">
                    <a:lnL w="3175" cap="flat" cmpd="sng" algn="ctr">
                      <a:solidFill>
                        <a:srgbClr val="E7FFE3"/>
                      </a:solidFill>
                      <a:prstDash val="solid"/>
                      <a:round/>
                      <a:headEnd type="none" w="med" len="med"/>
                      <a:tailEnd type="none" w="med" len="med"/>
                    </a:lnL>
                    <a:lnR w="3175" cap="flat" cmpd="sng" algn="ctr">
                      <a:solidFill>
                        <a:srgbClr val="E7FFE3"/>
                      </a:solidFill>
                      <a:prstDash val="solid"/>
                      <a:round/>
                      <a:headEnd type="none" w="med" len="med"/>
                      <a:tailEnd type="none" w="med" len="med"/>
                    </a:lnR>
                    <a:lnT w="3175" cap="flat" cmpd="sng" algn="ctr">
                      <a:solidFill>
                        <a:srgbClr val="E7FFE3"/>
                      </a:solidFill>
                      <a:prstDash val="solid"/>
                      <a:round/>
                      <a:headEnd type="none" w="med" len="med"/>
                      <a:tailEnd type="none" w="med" len="med"/>
                    </a:lnT>
                    <a:lnB>
                      <a:noFill/>
                    </a:lnB>
                  </a:tcPr>
                </a:tc>
              </a:tr>
            </a:tbl>
          </a:graphicData>
        </a:graphic>
      </p:graphicFrame>
      <p:sp>
        <p:nvSpPr>
          <p:cNvPr id="293" name="rect"/>
          <p:cNvSpPr/>
          <p:nvPr/>
        </p:nvSpPr>
        <p:spPr>
          <a:xfrm>
            <a:off x="6589460" y="4270883"/>
            <a:ext cx="4632959" cy="2072639"/>
          </a:xfrm>
          <a:prstGeom prst="rect">
            <a:avLst/>
          </a:prstGeom>
          <a:solidFill>
            <a:srgbClr val="083502">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294" name="table 294"/>
          <p:cNvGraphicFramePr>
            <a:graphicFrameLocks noGrp="1"/>
          </p:cNvGraphicFramePr>
          <p:nvPr/>
        </p:nvGraphicFramePr>
        <p:xfrm>
          <a:off x="6586317" y="4267740"/>
          <a:ext cx="4638675" cy="2075179"/>
        </p:xfrm>
        <a:graphic>
          <a:graphicData uri="http://schemas.openxmlformats.org/drawingml/2006/table">
            <a:tbl>
              <a:tblPr/>
              <a:tblGrid>
                <a:gridCol w="4638675"/>
              </a:tblGrid>
              <a:tr h="2072004">
                <a:tc>
                  <a:txBody>
                    <a:bodyPr vert="horz" wrap="square"/>
                    <a:lstStyle/>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l" rtl="0" eaLnBrk="0">
                        <a:lnSpc>
                          <a:spcPct val="6403"/>
                        </a:lnSpc>
                      </a:pPr>
                      <a:endParaRPr lang="Arial" altLang="Arial" sz="100"/>
                    </a:p>
                    <a:p>
                      <a:pPr marL="1577815" algn="l" rtl="0" eaLnBrk="0">
                        <a:lnSpc>
                          <a:spcPct val="91000"/>
                        </a:lnSpc>
                      </a:pPr>
                      <a:r>
                        <a:rPr sz="2300" spc="20">
                          <a:ln w="6350" cap="flat" cmpd="sng">
                            <a:solidFill>
                              <a:srgbClr val="000000">
                                <a:alpha val="100000"/>
                              </a:srgbClr>
                            </a:solidFill>
                            <a:miter lim="0"/>
                          </a:ln>
                          <a:solidFill>
                            <a:srgbClr val="45AE37">
                              <a:alpha val="100000"/>
                            </a:srgbClr>
                          </a:solidFill>
                          <a:latin typeface="Microsoft YaHei"/>
                          <a:ea typeface="Microsoft YaHei"/>
                          <a:cs typeface="Microsoft YaHei"/>
                        </a:rPr>
                        <a:t>超声波技</a:t>
                      </a:r>
                      <a:r>
                        <a:rPr sz="2300" spc="10">
                          <a:ln w="6350" cap="flat" cmpd="sng">
                            <a:solidFill>
                              <a:srgbClr val="000000">
                                <a:alpha val="100000"/>
                              </a:srgbClr>
                            </a:solidFill>
                            <a:miter lim="0"/>
                          </a:ln>
                          <a:solidFill>
                            <a:srgbClr val="45AE37">
                              <a:alpha val="100000"/>
                            </a:srgbClr>
                          </a:solidFill>
                          <a:latin typeface="Microsoft YaHei"/>
                          <a:ea typeface="Microsoft YaHei"/>
                          <a:cs typeface="Microsoft YaHei"/>
                        </a:rPr>
                        <a:t>术</a:t>
                      </a:r>
                      <a:endParaRPr lang="Microsoft YaHei" altLang="Microsoft YaHei" sz="2300"/>
                    </a:p>
                    <a:p>
                      <a:pPr algn="l" rtl="0" eaLnBrk="0">
                        <a:lnSpc>
                          <a:spcPct val="112000"/>
                        </a:lnSpc>
                      </a:pPr>
                      <a:endParaRPr lang="Arial" altLang="Arial" sz="700"/>
                    </a:p>
                    <a:p>
                      <a:pPr marL="504994" algn="l" rtl="0" eaLnBrk="0">
                        <a:lnSpc>
                          <a:spcPct val="91000"/>
                        </a:lnSpc>
                        <a:spcBef>
                          <a:spcPts val="4"/>
                        </a:spcBef>
                      </a:pPr>
                      <a:r>
                        <a:rPr sz="1500" spc="-10">
                          <a:solidFill>
                            <a:srgbClr val="FFFFFF">
                              <a:alpha val="100000"/>
                            </a:srgbClr>
                          </a:solidFill>
                          <a:latin typeface="Microsoft YaHei"/>
                          <a:ea typeface="Microsoft YaHei"/>
                          <a:cs typeface="Microsoft YaHei"/>
                        </a:rPr>
                        <a:t>利用</a:t>
                      </a:r>
                      <a:r>
                        <a:rPr sz="1500" spc="0">
                          <a:solidFill>
                            <a:srgbClr val="FFFFFF">
                              <a:alpha val="100000"/>
                            </a:srgbClr>
                          </a:solidFill>
                          <a:latin typeface="Microsoft YaHei"/>
                          <a:ea typeface="Microsoft YaHei"/>
                          <a:cs typeface="Microsoft YaHei"/>
                        </a:rPr>
                        <a:t>超声波的振动和能量，深层清洁皮肤和</a:t>
                      </a:r>
                      <a:endParaRPr lang="Microsoft YaHei" altLang="Microsoft YaHei" sz="1500"/>
                    </a:p>
                  </a:txBody>
                  <a:tcPr marL="0" marR="0" marT="0" marB="0">
                    <a:lnL w="3175" cap="flat" cmpd="sng" algn="ctr">
                      <a:solidFill>
                        <a:srgbClr val="E7FFE3"/>
                      </a:solidFill>
                      <a:prstDash val="solid"/>
                      <a:round/>
                      <a:headEnd type="none" w="med" len="med"/>
                      <a:tailEnd type="none" w="med" len="med"/>
                    </a:lnL>
                    <a:lnR w="3175" cap="flat" cmpd="sng" algn="ctr">
                      <a:solidFill>
                        <a:srgbClr val="E7FFE3"/>
                      </a:solidFill>
                      <a:prstDash val="solid"/>
                      <a:round/>
                      <a:headEnd type="none" w="med" len="med"/>
                      <a:tailEnd type="none" w="med" len="med"/>
                    </a:lnR>
                    <a:lnT w="3175" cap="flat" cmpd="sng" algn="ctr">
                      <a:solidFill>
                        <a:srgbClr val="E7FFE3"/>
                      </a:solidFill>
                      <a:prstDash val="solid"/>
                      <a:round/>
                      <a:headEnd type="none" w="med" len="med"/>
                      <a:tailEnd type="none" w="med" len="med"/>
                    </a:lnT>
                    <a:lnB>
                      <a:noFill/>
                    </a:lnB>
                  </a:tcPr>
                </a:tc>
              </a:tr>
            </a:tbl>
          </a:graphicData>
        </a:graphic>
      </p:graphicFrame>
      <p:sp>
        <p:nvSpPr>
          <p:cNvPr id="295" name="textbox 295"/>
          <p:cNvSpPr/>
          <p:nvPr/>
        </p:nvSpPr>
        <p:spPr>
          <a:xfrm>
            <a:off x="1211682" y="377885"/>
            <a:ext cx="4210684" cy="4425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44"/>
              </a:lnSpc>
            </a:pPr>
            <a:endParaRPr lang="Arial" altLang="Arial" sz="100"/>
          </a:p>
          <a:p>
            <a:pPr marL="12700" algn="l" rtl="0" eaLnBrk="0">
              <a:lnSpc>
                <a:spcPct val="91000"/>
              </a:lnSpc>
            </a:pP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关键技术研</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发进展及成果</a:t>
            </a:r>
            <a:endParaRPr lang="Microsoft YaHei" altLang="Microsoft YaHei" sz="3000"/>
          </a:p>
        </p:txBody>
      </p:sp>
      <p:sp>
        <p:nvSpPr>
          <p:cNvPr id="296" name="path"/>
          <p:cNvSpPr/>
          <p:nvPr/>
        </p:nvSpPr>
        <p:spPr>
          <a:xfrm>
            <a:off x="8346675" y="895460"/>
            <a:ext cx="1118527" cy="1118528"/>
          </a:xfrm>
          <a:custGeom>
            <a:rect l="0" t="0" r="0" b="0"/>
            <a:pathLst>
              <a:path w="1761" h="1761">
                <a:moveTo>
                  <a:pt x="733" y="146"/>
                </a:moveTo>
                <a:cubicBezTo>
                  <a:pt x="815" y="65"/>
                  <a:pt x="946" y="65"/>
                  <a:pt x="1027" y="146"/>
                </a:cubicBezTo>
                <a:lnTo>
                  <a:pt x="1027" y="146"/>
                </a:lnTo>
                <a:lnTo>
                  <a:pt x="1614" y="733"/>
                </a:lnTo>
                <a:lnTo>
                  <a:pt x="1614" y="733"/>
                </a:lnTo>
                <a:lnTo>
                  <a:pt x="1614" y="733"/>
                </a:lnTo>
                <a:cubicBezTo>
                  <a:pt x="1695" y="815"/>
                  <a:pt x="1695" y="946"/>
                  <a:pt x="1614" y="1027"/>
                </a:cubicBezTo>
                <a:lnTo>
                  <a:pt x="1614" y="1027"/>
                </a:lnTo>
                <a:cubicBezTo>
                  <a:pt x="1614" y="1027"/>
                  <a:pt x="1614" y="1027"/>
                  <a:pt x="1614" y="1027"/>
                </a:cubicBezTo>
                <a:lnTo>
                  <a:pt x="1614" y="1027"/>
                </a:lnTo>
                <a:lnTo>
                  <a:pt x="1027" y="1614"/>
                </a:lnTo>
                <a:lnTo>
                  <a:pt x="1027" y="1614"/>
                </a:lnTo>
                <a:lnTo>
                  <a:pt x="1027" y="1614"/>
                </a:lnTo>
                <a:cubicBezTo>
                  <a:pt x="946" y="1695"/>
                  <a:pt x="815" y="1695"/>
                  <a:pt x="733" y="1614"/>
                </a:cubicBezTo>
                <a:lnTo>
                  <a:pt x="733" y="1614"/>
                </a:lnTo>
                <a:lnTo>
                  <a:pt x="146" y="1027"/>
                </a:lnTo>
                <a:lnTo>
                  <a:pt x="146" y="1027"/>
                </a:lnTo>
                <a:lnTo>
                  <a:pt x="146" y="1027"/>
                </a:lnTo>
                <a:cubicBezTo>
                  <a:pt x="65" y="946"/>
                  <a:pt x="65" y="815"/>
                  <a:pt x="146" y="733"/>
                </a:cubicBezTo>
                <a:lnTo>
                  <a:pt x="733" y="14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50"/>
          <p:cNvGrpSpPr/>
          <p:nvPr/>
        </p:nvGrpSpPr>
        <p:grpSpPr>
          <a:xfrm rot="21600000">
            <a:off x="8346676" y="3711618"/>
            <a:ext cx="1118527" cy="1118527"/>
            <a:chExt cx="1118527" cy="1118527"/>
          </a:xfrm>
        </p:grpSpPr>
        <p:sp>
          <p:nvSpPr>
            <p:cNvPr id="297" name="path"/>
            <p:cNvSpPr/>
            <p:nvPr/>
          </p:nvSpPr>
          <p:spPr>
            <a:xfrm>
              <a:off x="0" y="0"/>
              <a:ext cx="1118527" cy="1118527"/>
            </a:xfrm>
            <a:custGeom>
              <a:rect l="0" t="0" r="0" b="0"/>
              <a:pathLst>
                <a:path w="1761" h="1761">
                  <a:moveTo>
                    <a:pt x="733" y="146"/>
                  </a:moveTo>
                  <a:cubicBezTo>
                    <a:pt x="815" y="65"/>
                    <a:pt x="946" y="65"/>
                    <a:pt x="1027" y="146"/>
                  </a:cubicBezTo>
                  <a:lnTo>
                    <a:pt x="1027" y="146"/>
                  </a:lnTo>
                  <a:lnTo>
                    <a:pt x="1614" y="733"/>
                  </a:lnTo>
                  <a:lnTo>
                    <a:pt x="1614" y="733"/>
                  </a:lnTo>
                  <a:lnTo>
                    <a:pt x="1614" y="733"/>
                  </a:lnTo>
                  <a:cubicBezTo>
                    <a:pt x="1695" y="815"/>
                    <a:pt x="1695" y="946"/>
                    <a:pt x="1614" y="1027"/>
                  </a:cubicBezTo>
                  <a:lnTo>
                    <a:pt x="1614" y="1027"/>
                  </a:lnTo>
                  <a:cubicBezTo>
                    <a:pt x="1614" y="1027"/>
                    <a:pt x="1614" y="1027"/>
                    <a:pt x="1614" y="1027"/>
                  </a:cubicBezTo>
                  <a:lnTo>
                    <a:pt x="1614" y="1027"/>
                  </a:lnTo>
                  <a:lnTo>
                    <a:pt x="1027" y="1614"/>
                  </a:lnTo>
                  <a:lnTo>
                    <a:pt x="1027" y="1614"/>
                  </a:lnTo>
                  <a:lnTo>
                    <a:pt x="1027" y="1614"/>
                  </a:lnTo>
                  <a:cubicBezTo>
                    <a:pt x="946" y="1695"/>
                    <a:pt x="815" y="1695"/>
                    <a:pt x="733" y="1614"/>
                  </a:cubicBezTo>
                  <a:lnTo>
                    <a:pt x="733" y="1614"/>
                  </a:lnTo>
                  <a:lnTo>
                    <a:pt x="146" y="1027"/>
                  </a:lnTo>
                  <a:lnTo>
                    <a:pt x="146" y="1027"/>
                  </a:lnTo>
                  <a:cubicBezTo>
                    <a:pt x="65" y="946"/>
                    <a:pt x="65" y="815"/>
                    <a:pt x="146" y="733"/>
                  </a:cubicBezTo>
                  <a:lnTo>
                    <a:pt x="733" y="146"/>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8" name="path"/>
            <p:cNvSpPr/>
            <p:nvPr/>
          </p:nvSpPr>
          <p:spPr>
            <a:xfrm>
              <a:off x="305297" y="305298"/>
              <a:ext cx="507934" cy="507933"/>
            </a:xfrm>
            <a:custGeom>
              <a:rect l="0" t="0" r="0" b="0"/>
              <a:pathLst>
                <a:path w="799" h="799">
                  <a:moveTo>
                    <a:pt x="686" y="256"/>
                  </a:moveTo>
                  <a:cubicBezTo>
                    <a:pt x="654" y="194"/>
                    <a:pt x="605" y="145"/>
                    <a:pt x="544" y="114"/>
                  </a:cubicBezTo>
                  <a:lnTo>
                    <a:pt x="544" y="114"/>
                  </a:lnTo>
                  <a:lnTo>
                    <a:pt x="543" y="113"/>
                  </a:lnTo>
                  <a:lnTo>
                    <a:pt x="489" y="221"/>
                  </a:lnTo>
                  <a:lnTo>
                    <a:pt x="489" y="221"/>
                  </a:lnTo>
                  <a:cubicBezTo>
                    <a:pt x="528" y="240"/>
                    <a:pt x="558" y="271"/>
                    <a:pt x="578" y="309"/>
                  </a:cubicBezTo>
                  <a:lnTo>
                    <a:pt x="578" y="309"/>
                  </a:lnTo>
                  <a:lnTo>
                    <a:pt x="578" y="310"/>
                  </a:lnTo>
                  <a:lnTo>
                    <a:pt x="686" y="256"/>
                  </a:lnTo>
                  <a:close/>
                  <a:moveTo>
                    <a:pt x="686" y="543"/>
                  </a:moveTo>
                  <a:lnTo>
                    <a:pt x="578" y="489"/>
                  </a:lnTo>
                  <a:lnTo>
                    <a:pt x="578" y="489"/>
                  </a:lnTo>
                  <a:cubicBezTo>
                    <a:pt x="558" y="528"/>
                    <a:pt x="528" y="558"/>
                    <a:pt x="490" y="578"/>
                  </a:cubicBezTo>
                  <a:lnTo>
                    <a:pt x="490" y="578"/>
                  </a:lnTo>
                  <a:lnTo>
                    <a:pt x="489" y="578"/>
                  </a:lnTo>
                  <a:lnTo>
                    <a:pt x="543" y="686"/>
                  </a:lnTo>
                  <a:lnTo>
                    <a:pt x="543" y="686"/>
                  </a:lnTo>
                  <a:cubicBezTo>
                    <a:pt x="605" y="654"/>
                    <a:pt x="654" y="605"/>
                    <a:pt x="685" y="544"/>
                  </a:cubicBezTo>
                  <a:lnTo>
                    <a:pt x="685" y="544"/>
                  </a:lnTo>
                  <a:lnTo>
                    <a:pt x="686" y="543"/>
                  </a:lnTo>
                  <a:close/>
                  <a:moveTo>
                    <a:pt x="256" y="113"/>
                  </a:moveTo>
                  <a:cubicBezTo>
                    <a:pt x="194" y="145"/>
                    <a:pt x="145" y="194"/>
                    <a:pt x="114" y="254"/>
                  </a:cubicBezTo>
                  <a:lnTo>
                    <a:pt x="114" y="254"/>
                  </a:lnTo>
                  <a:lnTo>
                    <a:pt x="113" y="256"/>
                  </a:lnTo>
                  <a:lnTo>
                    <a:pt x="221" y="310"/>
                  </a:lnTo>
                  <a:lnTo>
                    <a:pt x="221" y="310"/>
                  </a:lnTo>
                  <a:cubicBezTo>
                    <a:pt x="240" y="271"/>
                    <a:pt x="271" y="240"/>
                    <a:pt x="309" y="221"/>
                  </a:cubicBezTo>
                  <a:lnTo>
                    <a:pt x="309" y="221"/>
                  </a:lnTo>
                  <a:lnTo>
                    <a:pt x="310" y="221"/>
                  </a:lnTo>
                  <a:lnTo>
                    <a:pt x="256" y="113"/>
                  </a:lnTo>
                  <a:close/>
                  <a:moveTo>
                    <a:pt x="113" y="543"/>
                  </a:moveTo>
                  <a:cubicBezTo>
                    <a:pt x="145" y="605"/>
                    <a:pt x="194" y="654"/>
                    <a:pt x="254" y="685"/>
                  </a:cubicBezTo>
                  <a:lnTo>
                    <a:pt x="254" y="685"/>
                  </a:lnTo>
                  <a:lnTo>
                    <a:pt x="256" y="686"/>
                  </a:lnTo>
                  <a:lnTo>
                    <a:pt x="310" y="578"/>
                  </a:lnTo>
                  <a:lnTo>
                    <a:pt x="310" y="578"/>
                  </a:lnTo>
                  <a:cubicBezTo>
                    <a:pt x="271" y="558"/>
                    <a:pt x="240" y="528"/>
                    <a:pt x="221" y="490"/>
                  </a:cubicBezTo>
                  <a:lnTo>
                    <a:pt x="221" y="490"/>
                  </a:lnTo>
                  <a:lnTo>
                    <a:pt x="221" y="489"/>
                  </a:lnTo>
                  <a:lnTo>
                    <a:pt x="113" y="543"/>
                  </a:lnTo>
                  <a:close/>
                  <a:moveTo>
                    <a:pt x="399" y="799"/>
                  </a:moveTo>
                  <a:cubicBezTo>
                    <a:pt x="179" y="799"/>
                    <a:pt x="0" y="620"/>
                    <a:pt x="0" y="399"/>
                  </a:cubicBezTo>
                  <a:lnTo>
                    <a:pt x="0" y="399"/>
                  </a:lnTo>
                  <a:cubicBezTo>
                    <a:pt x="0" y="179"/>
                    <a:pt x="179" y="0"/>
                    <a:pt x="399" y="0"/>
                  </a:cubicBezTo>
                  <a:lnTo>
                    <a:pt x="399" y="0"/>
                  </a:lnTo>
                  <a:lnTo>
                    <a:pt x="399" y="0"/>
                  </a:lnTo>
                  <a:lnTo>
                    <a:pt x="399" y="0"/>
                  </a:lnTo>
                  <a:cubicBezTo>
                    <a:pt x="620" y="0"/>
                    <a:pt x="799" y="179"/>
                    <a:pt x="799" y="399"/>
                  </a:cubicBezTo>
                  <a:lnTo>
                    <a:pt x="799" y="399"/>
                  </a:lnTo>
                  <a:cubicBezTo>
                    <a:pt x="799" y="620"/>
                    <a:pt x="620" y="799"/>
                    <a:pt x="399" y="799"/>
                  </a:cubicBezTo>
                  <a:lnTo>
                    <a:pt x="399" y="799"/>
                  </a:lnTo>
                  <a:lnTo>
                    <a:pt x="399" y="799"/>
                  </a:lnTo>
                  <a:close/>
                  <a:moveTo>
                    <a:pt x="399" y="519"/>
                  </a:moveTo>
                  <a:cubicBezTo>
                    <a:pt x="466" y="519"/>
                    <a:pt x="519" y="466"/>
                    <a:pt x="519" y="399"/>
                  </a:cubicBezTo>
                  <a:lnTo>
                    <a:pt x="519" y="399"/>
                  </a:lnTo>
                  <a:cubicBezTo>
                    <a:pt x="519" y="333"/>
                    <a:pt x="466" y="279"/>
                    <a:pt x="399" y="279"/>
                  </a:cubicBezTo>
                  <a:lnTo>
                    <a:pt x="399" y="279"/>
                  </a:lnTo>
                  <a:lnTo>
                    <a:pt x="399" y="279"/>
                  </a:lnTo>
                  <a:lnTo>
                    <a:pt x="399" y="279"/>
                  </a:lnTo>
                  <a:cubicBezTo>
                    <a:pt x="333" y="279"/>
                    <a:pt x="279" y="333"/>
                    <a:pt x="279" y="399"/>
                  </a:cubicBezTo>
                  <a:lnTo>
                    <a:pt x="279" y="399"/>
                  </a:lnTo>
                  <a:cubicBezTo>
                    <a:pt x="279" y="466"/>
                    <a:pt x="333" y="519"/>
                    <a:pt x="399" y="519"/>
                  </a:cubicBezTo>
                  <a:lnTo>
                    <a:pt x="399" y="519"/>
                  </a:lnTo>
                  <a:lnTo>
                    <a:pt x="399" y="519"/>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group 52"/>
          <p:cNvGrpSpPr/>
          <p:nvPr/>
        </p:nvGrpSpPr>
        <p:grpSpPr>
          <a:xfrm rot="21600000">
            <a:off x="2976090" y="895460"/>
            <a:ext cx="1118527" cy="1118527"/>
            <a:chExt cx="1118527" cy="1118527"/>
          </a:xfrm>
        </p:grpSpPr>
        <p:sp>
          <p:nvSpPr>
            <p:cNvPr id="299" name="path"/>
            <p:cNvSpPr/>
            <p:nvPr/>
          </p:nvSpPr>
          <p:spPr>
            <a:xfrm>
              <a:off x="0" y="0"/>
              <a:ext cx="1118527" cy="1118527"/>
            </a:xfrm>
            <a:custGeom>
              <a:rect l="0" t="0" r="0" b="0"/>
              <a:pathLst>
                <a:path w="1761" h="1761">
                  <a:moveTo>
                    <a:pt x="733" y="146"/>
                  </a:moveTo>
                  <a:cubicBezTo>
                    <a:pt x="815" y="65"/>
                    <a:pt x="946" y="65"/>
                    <a:pt x="1027" y="146"/>
                  </a:cubicBezTo>
                  <a:lnTo>
                    <a:pt x="1027" y="146"/>
                  </a:lnTo>
                  <a:lnTo>
                    <a:pt x="1614" y="733"/>
                  </a:lnTo>
                  <a:lnTo>
                    <a:pt x="1614" y="733"/>
                  </a:lnTo>
                  <a:lnTo>
                    <a:pt x="1614" y="733"/>
                  </a:lnTo>
                  <a:cubicBezTo>
                    <a:pt x="1695" y="815"/>
                    <a:pt x="1695" y="946"/>
                    <a:pt x="1614" y="1027"/>
                  </a:cubicBezTo>
                  <a:lnTo>
                    <a:pt x="1614" y="1027"/>
                  </a:lnTo>
                  <a:cubicBezTo>
                    <a:pt x="1614" y="1027"/>
                    <a:pt x="1614" y="1027"/>
                    <a:pt x="1614" y="1027"/>
                  </a:cubicBezTo>
                  <a:lnTo>
                    <a:pt x="1614" y="1027"/>
                  </a:lnTo>
                  <a:lnTo>
                    <a:pt x="1027" y="1614"/>
                  </a:lnTo>
                  <a:lnTo>
                    <a:pt x="1027" y="1614"/>
                  </a:lnTo>
                  <a:lnTo>
                    <a:pt x="1027" y="1614"/>
                  </a:lnTo>
                  <a:cubicBezTo>
                    <a:pt x="946" y="1695"/>
                    <a:pt x="815" y="1695"/>
                    <a:pt x="733" y="1614"/>
                  </a:cubicBezTo>
                  <a:lnTo>
                    <a:pt x="733" y="1614"/>
                  </a:lnTo>
                  <a:lnTo>
                    <a:pt x="146" y="1027"/>
                  </a:lnTo>
                  <a:lnTo>
                    <a:pt x="146" y="1027"/>
                  </a:lnTo>
                  <a:lnTo>
                    <a:pt x="146" y="1027"/>
                  </a:lnTo>
                  <a:cubicBezTo>
                    <a:pt x="65" y="946"/>
                    <a:pt x="65" y="815"/>
                    <a:pt x="146" y="733"/>
                  </a:cubicBezTo>
                  <a:lnTo>
                    <a:pt x="733" y="146"/>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0" name="path"/>
            <p:cNvSpPr/>
            <p:nvPr/>
          </p:nvSpPr>
          <p:spPr>
            <a:xfrm>
              <a:off x="322321" y="390454"/>
              <a:ext cx="473902" cy="409976"/>
            </a:xfrm>
            <a:custGeom>
              <a:rect l="0" t="0" r="0" b="0"/>
              <a:pathLst>
                <a:path w="746" h="645">
                  <a:moveTo>
                    <a:pt x="2" y="210"/>
                  </a:moveTo>
                  <a:lnTo>
                    <a:pt x="359" y="644"/>
                  </a:lnTo>
                  <a:lnTo>
                    <a:pt x="216" y="210"/>
                  </a:lnTo>
                  <a:lnTo>
                    <a:pt x="2" y="210"/>
                  </a:lnTo>
                  <a:close/>
                  <a:moveTo>
                    <a:pt x="255" y="210"/>
                  </a:moveTo>
                  <a:lnTo>
                    <a:pt x="381" y="645"/>
                  </a:lnTo>
                  <a:lnTo>
                    <a:pt x="490" y="210"/>
                  </a:lnTo>
                  <a:lnTo>
                    <a:pt x="255" y="210"/>
                  </a:lnTo>
                  <a:close/>
                  <a:moveTo>
                    <a:pt x="401" y="644"/>
                  </a:moveTo>
                  <a:lnTo>
                    <a:pt x="745" y="210"/>
                  </a:lnTo>
                  <a:lnTo>
                    <a:pt x="532" y="210"/>
                  </a:lnTo>
                  <a:lnTo>
                    <a:pt x="401" y="644"/>
                  </a:lnTo>
                  <a:close/>
                  <a:moveTo>
                    <a:pt x="746" y="182"/>
                  </a:moveTo>
                  <a:lnTo>
                    <a:pt x="643" y="9"/>
                  </a:lnTo>
                  <a:lnTo>
                    <a:pt x="539" y="182"/>
                  </a:lnTo>
                  <a:lnTo>
                    <a:pt x="746" y="182"/>
                  </a:lnTo>
                  <a:close/>
                  <a:moveTo>
                    <a:pt x="610" y="0"/>
                  </a:moveTo>
                  <a:lnTo>
                    <a:pt x="404" y="0"/>
                  </a:lnTo>
                  <a:lnTo>
                    <a:pt x="507" y="178"/>
                  </a:lnTo>
                  <a:lnTo>
                    <a:pt x="610" y="0"/>
                  </a:lnTo>
                  <a:close/>
                  <a:moveTo>
                    <a:pt x="475" y="182"/>
                  </a:moveTo>
                  <a:lnTo>
                    <a:pt x="372" y="9"/>
                  </a:lnTo>
                  <a:lnTo>
                    <a:pt x="269" y="182"/>
                  </a:lnTo>
                  <a:lnTo>
                    <a:pt x="475" y="182"/>
                  </a:lnTo>
                  <a:close/>
                  <a:moveTo>
                    <a:pt x="342" y="0"/>
                  </a:moveTo>
                  <a:lnTo>
                    <a:pt x="135" y="0"/>
                  </a:lnTo>
                  <a:lnTo>
                    <a:pt x="238" y="178"/>
                  </a:lnTo>
                  <a:lnTo>
                    <a:pt x="342" y="0"/>
                  </a:lnTo>
                  <a:close/>
                  <a:moveTo>
                    <a:pt x="103" y="9"/>
                  </a:moveTo>
                  <a:lnTo>
                    <a:pt x="0" y="182"/>
                  </a:lnTo>
                  <a:lnTo>
                    <a:pt x="206" y="182"/>
                  </a:lnTo>
                  <a:lnTo>
                    <a:pt x="103" y="9"/>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01" name="path"/>
          <p:cNvSpPr/>
          <p:nvPr/>
        </p:nvSpPr>
        <p:spPr>
          <a:xfrm>
            <a:off x="2976090" y="3711618"/>
            <a:ext cx="1118527" cy="1118527"/>
          </a:xfrm>
          <a:custGeom>
            <a:rect l="0" t="0" r="0" b="0"/>
            <a:pathLst>
              <a:path w="1761" h="1761">
                <a:moveTo>
                  <a:pt x="733" y="146"/>
                </a:moveTo>
                <a:cubicBezTo>
                  <a:pt x="815" y="65"/>
                  <a:pt x="946" y="65"/>
                  <a:pt x="1027" y="146"/>
                </a:cubicBezTo>
                <a:lnTo>
                  <a:pt x="1027" y="146"/>
                </a:lnTo>
                <a:lnTo>
                  <a:pt x="1614" y="733"/>
                </a:lnTo>
                <a:lnTo>
                  <a:pt x="1614" y="733"/>
                </a:lnTo>
                <a:lnTo>
                  <a:pt x="1614" y="733"/>
                </a:lnTo>
                <a:cubicBezTo>
                  <a:pt x="1695" y="815"/>
                  <a:pt x="1695" y="946"/>
                  <a:pt x="1614" y="1027"/>
                </a:cubicBezTo>
                <a:lnTo>
                  <a:pt x="1614" y="1027"/>
                </a:lnTo>
                <a:cubicBezTo>
                  <a:pt x="1614" y="1027"/>
                  <a:pt x="1614" y="1027"/>
                  <a:pt x="1614" y="1027"/>
                </a:cubicBezTo>
                <a:lnTo>
                  <a:pt x="1614" y="1027"/>
                </a:lnTo>
                <a:lnTo>
                  <a:pt x="1027" y="1614"/>
                </a:lnTo>
                <a:lnTo>
                  <a:pt x="1027" y="1614"/>
                </a:lnTo>
                <a:lnTo>
                  <a:pt x="1027" y="1614"/>
                </a:lnTo>
                <a:cubicBezTo>
                  <a:pt x="946" y="1695"/>
                  <a:pt x="815" y="1695"/>
                  <a:pt x="733" y="1614"/>
                </a:cubicBezTo>
                <a:lnTo>
                  <a:pt x="733" y="1614"/>
                </a:lnTo>
                <a:lnTo>
                  <a:pt x="146" y="1027"/>
                </a:lnTo>
                <a:lnTo>
                  <a:pt x="146" y="1027"/>
                </a:lnTo>
                <a:lnTo>
                  <a:pt x="146" y="1027"/>
                </a:lnTo>
                <a:cubicBezTo>
                  <a:pt x="65" y="946"/>
                  <a:pt x="65" y="815"/>
                  <a:pt x="146" y="733"/>
                </a:cubicBezTo>
                <a:lnTo>
                  <a:pt x="733" y="14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2" name="textbox 302"/>
          <p:cNvSpPr/>
          <p:nvPr/>
        </p:nvSpPr>
        <p:spPr>
          <a:xfrm>
            <a:off x="8031302" y="5602469"/>
            <a:ext cx="1701164" cy="233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271"/>
              </a:lnSpc>
            </a:pPr>
            <a:endParaRPr lang="Arial" altLang="Arial" sz="100"/>
          </a:p>
          <a:p>
            <a:pPr marL="12700" algn="l" rtl="0" eaLnBrk="0">
              <a:lnSpc>
                <a:spcPct val="91000"/>
              </a:lnSpc>
            </a:pPr>
            <a:r>
              <a:rPr sz="1500" spc="-110">
                <a:solidFill>
                  <a:srgbClr val="FFFFFF">
                    <a:alpha val="100000"/>
                  </a:srgbClr>
                </a:solidFill>
                <a:latin typeface="Microsoft YaHei"/>
                <a:ea typeface="Microsoft YaHei"/>
                <a:cs typeface="Microsoft YaHei"/>
              </a:rPr>
              <a:t>促进营养成分吸收</a:t>
            </a:r>
            <a:r>
              <a:rPr sz="1500" spc="-60">
                <a:solidFill>
                  <a:srgbClr val="FFFFFF">
                    <a:alpha val="100000"/>
                  </a:srgbClr>
                </a:solidFill>
                <a:latin typeface="Microsoft YaHei"/>
                <a:ea typeface="Microsoft YaHei"/>
                <a:cs typeface="Microsoft YaHei"/>
              </a:rPr>
              <a:t>。</a:t>
            </a:r>
            <a:endParaRPr lang="Microsoft YaHei" altLang="Microsoft YaHei" sz="1500"/>
          </a:p>
        </p:txBody>
      </p:sp>
      <p:sp>
        <p:nvSpPr>
          <p:cNvPr id="303" name="textbox 303"/>
          <p:cNvSpPr/>
          <p:nvPr/>
        </p:nvSpPr>
        <p:spPr>
          <a:xfrm>
            <a:off x="2755965" y="5602088"/>
            <a:ext cx="1510664" cy="233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771"/>
              </a:lnSpc>
            </a:pPr>
            <a:endParaRPr lang="Arial" altLang="Arial" sz="100"/>
          </a:p>
          <a:p>
            <a:pPr marL="12700" algn="l" rtl="0" eaLnBrk="0">
              <a:lnSpc>
                <a:spcPct val="91000"/>
              </a:lnSpc>
            </a:pPr>
            <a:r>
              <a:rPr sz="1500" spc="-120">
                <a:solidFill>
                  <a:srgbClr val="FFFFFF">
                    <a:alpha val="100000"/>
                  </a:srgbClr>
                </a:solidFill>
                <a:latin typeface="Microsoft YaHei"/>
                <a:ea typeface="Microsoft YaHei"/>
                <a:cs typeface="Microsoft YaHei"/>
              </a:rPr>
              <a:t>生成和皮肤紧致</a:t>
            </a:r>
            <a:r>
              <a:rPr sz="1500" spc="-90">
                <a:solidFill>
                  <a:srgbClr val="FFFFFF">
                    <a:alpha val="100000"/>
                  </a:srgbClr>
                </a:solidFill>
                <a:latin typeface="Microsoft YaHei"/>
                <a:ea typeface="Microsoft YaHei"/>
                <a:cs typeface="Microsoft YaHei"/>
              </a:rPr>
              <a:t>。</a:t>
            </a:r>
            <a:endParaRPr lang="Microsoft YaHei" altLang="Microsoft YaHei" sz="1500"/>
          </a:p>
        </p:txBody>
      </p:sp>
      <p:sp>
        <p:nvSpPr>
          <p:cNvPr id="304" name="path"/>
          <p:cNvSpPr/>
          <p:nvPr/>
        </p:nvSpPr>
        <p:spPr>
          <a:xfrm>
            <a:off x="3297144" y="4064557"/>
            <a:ext cx="476417" cy="404954"/>
          </a:xfrm>
          <a:custGeom>
            <a:rect l="0" t="0" r="0" b="0"/>
            <a:pathLst>
              <a:path w="750" h="637">
                <a:moveTo>
                  <a:pt x="525" y="112"/>
                </a:moveTo>
                <a:lnTo>
                  <a:pt x="600" y="112"/>
                </a:lnTo>
                <a:lnTo>
                  <a:pt x="600" y="637"/>
                </a:lnTo>
                <a:lnTo>
                  <a:pt x="150" y="637"/>
                </a:lnTo>
                <a:lnTo>
                  <a:pt x="150" y="112"/>
                </a:lnTo>
                <a:lnTo>
                  <a:pt x="225" y="112"/>
                </a:lnTo>
                <a:lnTo>
                  <a:pt x="225" y="75"/>
                </a:lnTo>
                <a:lnTo>
                  <a:pt x="225" y="75"/>
                </a:lnTo>
                <a:cubicBezTo>
                  <a:pt x="225" y="33"/>
                  <a:pt x="258" y="0"/>
                  <a:pt x="300" y="0"/>
                </a:cubicBezTo>
                <a:lnTo>
                  <a:pt x="300" y="0"/>
                </a:lnTo>
                <a:lnTo>
                  <a:pt x="300" y="0"/>
                </a:lnTo>
                <a:lnTo>
                  <a:pt x="450" y="0"/>
                </a:lnTo>
                <a:lnTo>
                  <a:pt x="450" y="0"/>
                </a:lnTo>
                <a:cubicBezTo>
                  <a:pt x="491" y="0"/>
                  <a:pt x="525" y="33"/>
                  <a:pt x="525" y="75"/>
                </a:cubicBezTo>
                <a:lnTo>
                  <a:pt x="525" y="75"/>
                </a:lnTo>
                <a:lnTo>
                  <a:pt x="525" y="75"/>
                </a:lnTo>
                <a:lnTo>
                  <a:pt x="525" y="112"/>
                </a:lnTo>
                <a:close/>
                <a:moveTo>
                  <a:pt x="637" y="112"/>
                </a:moveTo>
                <a:lnTo>
                  <a:pt x="675" y="112"/>
                </a:lnTo>
                <a:lnTo>
                  <a:pt x="675" y="112"/>
                </a:lnTo>
                <a:cubicBezTo>
                  <a:pt x="716" y="112"/>
                  <a:pt x="750" y="146"/>
                  <a:pt x="750" y="187"/>
                </a:cubicBezTo>
                <a:lnTo>
                  <a:pt x="750" y="187"/>
                </a:lnTo>
                <a:lnTo>
                  <a:pt x="750" y="187"/>
                </a:lnTo>
                <a:lnTo>
                  <a:pt x="750" y="562"/>
                </a:lnTo>
                <a:lnTo>
                  <a:pt x="750" y="562"/>
                </a:lnTo>
                <a:cubicBezTo>
                  <a:pt x="750" y="604"/>
                  <a:pt x="716" y="637"/>
                  <a:pt x="675" y="637"/>
                </a:cubicBezTo>
                <a:lnTo>
                  <a:pt x="675" y="637"/>
                </a:lnTo>
                <a:lnTo>
                  <a:pt x="675" y="637"/>
                </a:lnTo>
                <a:lnTo>
                  <a:pt x="637" y="637"/>
                </a:lnTo>
                <a:lnTo>
                  <a:pt x="637" y="112"/>
                </a:lnTo>
                <a:close/>
                <a:moveTo>
                  <a:pt x="112" y="112"/>
                </a:moveTo>
                <a:lnTo>
                  <a:pt x="112" y="637"/>
                </a:lnTo>
                <a:lnTo>
                  <a:pt x="75" y="637"/>
                </a:lnTo>
                <a:lnTo>
                  <a:pt x="75" y="637"/>
                </a:lnTo>
                <a:cubicBezTo>
                  <a:pt x="33" y="637"/>
                  <a:pt x="0" y="604"/>
                  <a:pt x="0" y="562"/>
                </a:cubicBezTo>
                <a:lnTo>
                  <a:pt x="0" y="562"/>
                </a:lnTo>
                <a:lnTo>
                  <a:pt x="0" y="562"/>
                </a:lnTo>
                <a:lnTo>
                  <a:pt x="0" y="187"/>
                </a:lnTo>
                <a:lnTo>
                  <a:pt x="0" y="187"/>
                </a:lnTo>
                <a:cubicBezTo>
                  <a:pt x="0" y="146"/>
                  <a:pt x="33" y="112"/>
                  <a:pt x="75" y="112"/>
                </a:cubicBezTo>
                <a:lnTo>
                  <a:pt x="75" y="112"/>
                </a:lnTo>
                <a:lnTo>
                  <a:pt x="112" y="112"/>
                </a:lnTo>
                <a:close/>
                <a:moveTo>
                  <a:pt x="300" y="75"/>
                </a:moveTo>
                <a:lnTo>
                  <a:pt x="300" y="112"/>
                </a:lnTo>
                <a:lnTo>
                  <a:pt x="450" y="112"/>
                </a:lnTo>
                <a:lnTo>
                  <a:pt x="450" y="75"/>
                </a:lnTo>
                <a:lnTo>
                  <a:pt x="300" y="75"/>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5" name="path"/>
          <p:cNvSpPr/>
          <p:nvPr/>
        </p:nvSpPr>
        <p:spPr>
          <a:xfrm>
            <a:off x="8714114" y="1251048"/>
            <a:ext cx="399650" cy="394300"/>
          </a:xfrm>
          <a:custGeom>
            <a:rect l="0" t="0" r="0" b="0"/>
            <a:pathLst>
              <a:path w="629" h="620">
                <a:moveTo>
                  <a:pt x="607" y="105"/>
                </a:moveTo>
                <a:cubicBezTo>
                  <a:pt x="630" y="161"/>
                  <a:pt x="619" y="228"/>
                  <a:pt x="574" y="274"/>
                </a:cubicBezTo>
                <a:lnTo>
                  <a:pt x="574" y="274"/>
                </a:lnTo>
                <a:cubicBezTo>
                  <a:pt x="524" y="324"/>
                  <a:pt x="448" y="332"/>
                  <a:pt x="389" y="298"/>
                </a:cubicBezTo>
                <a:lnTo>
                  <a:pt x="389" y="298"/>
                </a:lnTo>
                <a:lnTo>
                  <a:pt x="346" y="345"/>
                </a:lnTo>
                <a:lnTo>
                  <a:pt x="376" y="375"/>
                </a:lnTo>
                <a:lnTo>
                  <a:pt x="395" y="357"/>
                </a:lnTo>
                <a:lnTo>
                  <a:pt x="395" y="357"/>
                </a:lnTo>
                <a:cubicBezTo>
                  <a:pt x="404" y="348"/>
                  <a:pt x="419" y="348"/>
                  <a:pt x="428" y="357"/>
                </a:cubicBezTo>
                <a:lnTo>
                  <a:pt x="428" y="357"/>
                </a:lnTo>
                <a:lnTo>
                  <a:pt x="576" y="506"/>
                </a:lnTo>
                <a:lnTo>
                  <a:pt x="576" y="506"/>
                </a:lnTo>
                <a:cubicBezTo>
                  <a:pt x="585" y="516"/>
                  <a:pt x="585" y="531"/>
                  <a:pt x="576" y="540"/>
                </a:cubicBezTo>
                <a:lnTo>
                  <a:pt x="576" y="540"/>
                </a:lnTo>
                <a:lnTo>
                  <a:pt x="508" y="607"/>
                </a:lnTo>
                <a:lnTo>
                  <a:pt x="508" y="607"/>
                </a:lnTo>
                <a:cubicBezTo>
                  <a:pt x="499" y="617"/>
                  <a:pt x="484" y="617"/>
                  <a:pt x="475" y="607"/>
                </a:cubicBezTo>
                <a:lnTo>
                  <a:pt x="475" y="607"/>
                </a:lnTo>
                <a:lnTo>
                  <a:pt x="327" y="458"/>
                </a:lnTo>
                <a:lnTo>
                  <a:pt x="327" y="458"/>
                </a:lnTo>
                <a:cubicBezTo>
                  <a:pt x="318" y="449"/>
                  <a:pt x="318" y="434"/>
                  <a:pt x="327" y="425"/>
                </a:cubicBezTo>
                <a:lnTo>
                  <a:pt x="327" y="425"/>
                </a:lnTo>
                <a:lnTo>
                  <a:pt x="344" y="408"/>
                </a:lnTo>
                <a:lnTo>
                  <a:pt x="315" y="379"/>
                </a:lnTo>
                <a:lnTo>
                  <a:pt x="111" y="602"/>
                </a:lnTo>
                <a:lnTo>
                  <a:pt x="111" y="602"/>
                </a:lnTo>
                <a:cubicBezTo>
                  <a:pt x="92" y="620"/>
                  <a:pt x="62" y="620"/>
                  <a:pt x="43" y="602"/>
                </a:cubicBezTo>
                <a:lnTo>
                  <a:pt x="43" y="602"/>
                </a:lnTo>
                <a:lnTo>
                  <a:pt x="27" y="585"/>
                </a:lnTo>
                <a:lnTo>
                  <a:pt x="27" y="585"/>
                </a:lnTo>
                <a:cubicBezTo>
                  <a:pt x="8" y="566"/>
                  <a:pt x="8" y="536"/>
                  <a:pt x="27" y="518"/>
                </a:cubicBezTo>
                <a:lnTo>
                  <a:pt x="27" y="518"/>
                </a:lnTo>
                <a:lnTo>
                  <a:pt x="259" y="323"/>
                </a:lnTo>
                <a:lnTo>
                  <a:pt x="105" y="168"/>
                </a:lnTo>
                <a:lnTo>
                  <a:pt x="56" y="168"/>
                </a:lnTo>
                <a:lnTo>
                  <a:pt x="0" y="77"/>
                </a:lnTo>
                <a:lnTo>
                  <a:pt x="45" y="32"/>
                </a:lnTo>
                <a:lnTo>
                  <a:pt x="138" y="89"/>
                </a:lnTo>
                <a:lnTo>
                  <a:pt x="138" y="137"/>
                </a:lnTo>
                <a:lnTo>
                  <a:pt x="294" y="293"/>
                </a:lnTo>
                <a:lnTo>
                  <a:pt x="340" y="255"/>
                </a:lnTo>
                <a:lnTo>
                  <a:pt x="340" y="255"/>
                </a:lnTo>
                <a:cubicBezTo>
                  <a:pt x="295" y="195"/>
                  <a:pt x="300" y="109"/>
                  <a:pt x="355" y="55"/>
                </a:cubicBezTo>
                <a:lnTo>
                  <a:pt x="355" y="55"/>
                </a:lnTo>
                <a:cubicBezTo>
                  <a:pt x="400" y="9"/>
                  <a:pt x="467" y="-1"/>
                  <a:pt x="523" y="21"/>
                </a:cubicBezTo>
                <a:lnTo>
                  <a:pt x="523" y="21"/>
                </a:lnTo>
                <a:lnTo>
                  <a:pt x="423" y="119"/>
                </a:lnTo>
                <a:lnTo>
                  <a:pt x="507" y="204"/>
                </a:lnTo>
                <a:lnTo>
                  <a:pt x="607" y="105"/>
                </a:lnTo>
                <a:close/>
                <a:moveTo>
                  <a:pt x="82" y="541"/>
                </a:moveTo>
                <a:cubicBezTo>
                  <a:pt x="73" y="532"/>
                  <a:pt x="58" y="532"/>
                  <a:pt x="49" y="541"/>
                </a:cubicBezTo>
                <a:lnTo>
                  <a:pt x="49" y="541"/>
                </a:lnTo>
                <a:cubicBezTo>
                  <a:pt x="39" y="551"/>
                  <a:pt x="39" y="566"/>
                  <a:pt x="49" y="575"/>
                </a:cubicBezTo>
                <a:lnTo>
                  <a:pt x="49" y="575"/>
                </a:lnTo>
                <a:cubicBezTo>
                  <a:pt x="58" y="584"/>
                  <a:pt x="73" y="584"/>
                  <a:pt x="82" y="575"/>
                </a:cubicBezTo>
                <a:lnTo>
                  <a:pt x="82" y="575"/>
                </a:lnTo>
                <a:cubicBezTo>
                  <a:pt x="92" y="566"/>
                  <a:pt x="92" y="551"/>
                  <a:pt x="82" y="541"/>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4" name="group 54"/>
          <p:cNvGrpSpPr/>
          <p:nvPr/>
        </p:nvGrpSpPr>
        <p:grpSpPr>
          <a:xfrm rot="21600000">
            <a:off x="454963" y="684488"/>
            <a:ext cx="515575" cy="86500"/>
            <a:chExt cx="515575" cy="86500"/>
          </a:xfrm>
        </p:grpSpPr>
        <p:sp>
          <p:nvSpPr>
            <p:cNvPr id="306" name="path"/>
            <p:cNvSpPr/>
            <p:nvPr/>
          </p:nvSpPr>
          <p:spPr>
            <a:xfrm>
              <a:off x="0" y="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7" name="path"/>
            <p:cNvSpPr/>
            <p:nvPr/>
          </p:nvSpPr>
          <p:spPr>
            <a:xfrm>
              <a:off x="120085" y="657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8" name="path"/>
            <p:cNvSpPr/>
            <p:nvPr/>
          </p:nvSpPr>
          <p:spPr>
            <a:xfrm>
              <a:off x="234161" y="829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9" name="path"/>
            <p:cNvSpPr/>
            <p:nvPr/>
          </p:nvSpPr>
          <p:spPr>
            <a:xfrm>
              <a:off x="344804" y="1726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0" name="path"/>
            <p:cNvSpPr/>
            <p:nvPr/>
          </p:nvSpPr>
          <p:spPr>
            <a:xfrm>
              <a:off x="449981" y="1312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6" name="group 56"/>
          <p:cNvGrpSpPr/>
          <p:nvPr/>
        </p:nvGrpSpPr>
        <p:grpSpPr>
          <a:xfrm rot="21600000">
            <a:off x="454963" y="331168"/>
            <a:ext cx="515575" cy="86499"/>
            <a:chExt cx="515575" cy="86499"/>
          </a:xfrm>
        </p:grpSpPr>
        <p:sp>
          <p:nvSpPr>
            <p:cNvPr id="311"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2"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3"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4"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5"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8" name="group 58"/>
          <p:cNvGrpSpPr/>
          <p:nvPr/>
        </p:nvGrpSpPr>
        <p:grpSpPr>
          <a:xfrm rot="21600000">
            <a:off x="454963" y="566715"/>
            <a:ext cx="515575" cy="86499"/>
            <a:chExt cx="515575" cy="86499"/>
          </a:xfrm>
        </p:grpSpPr>
        <p:sp>
          <p:nvSpPr>
            <p:cNvPr id="316"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7" name="path"/>
            <p:cNvSpPr/>
            <p:nvPr/>
          </p:nvSpPr>
          <p:spPr>
            <a:xfrm>
              <a:off x="120085" y="657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8"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9"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0"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0" name="group 60"/>
          <p:cNvGrpSpPr/>
          <p:nvPr/>
        </p:nvGrpSpPr>
        <p:grpSpPr>
          <a:xfrm rot="21600000">
            <a:off x="454963" y="448941"/>
            <a:ext cx="515575" cy="86498"/>
            <a:chExt cx="515575" cy="86498"/>
          </a:xfrm>
        </p:grpSpPr>
        <p:sp>
          <p:nvSpPr>
            <p:cNvPr id="321"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2"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3" name="path"/>
            <p:cNvSpPr/>
            <p:nvPr/>
          </p:nvSpPr>
          <p:spPr>
            <a:xfrm>
              <a:off x="234161" y="8290"/>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4" name="path"/>
            <p:cNvSpPr/>
            <p:nvPr/>
          </p:nvSpPr>
          <p:spPr>
            <a:xfrm>
              <a:off x="344804" y="17260"/>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5" name="path"/>
            <p:cNvSpPr/>
            <p:nvPr/>
          </p:nvSpPr>
          <p:spPr>
            <a:xfrm>
              <a:off x="449981" y="13127"/>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26" name="rect"/>
          <p:cNvSpPr/>
          <p:nvPr/>
        </p:nvSpPr>
        <p:spPr>
          <a:xfrm>
            <a:off x="1218873" y="6340379"/>
            <a:ext cx="4632960" cy="6285"/>
          </a:xfrm>
          <a:prstGeom prst="rect">
            <a:avLst/>
          </a:prstGeom>
          <a:solidFill>
            <a:srgbClr val="E7FFE3">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7" name="rect"/>
          <p:cNvSpPr/>
          <p:nvPr/>
        </p:nvSpPr>
        <p:spPr>
          <a:xfrm>
            <a:off x="6589460" y="6340379"/>
            <a:ext cx="4632959" cy="6285"/>
          </a:xfrm>
          <a:prstGeom prst="rect">
            <a:avLst/>
          </a:prstGeom>
          <a:solidFill>
            <a:srgbClr val="E7FFE3">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8" name="path"/>
          <p:cNvSpPr/>
          <p:nvPr/>
        </p:nvSpPr>
        <p:spPr>
          <a:xfrm flipH="1">
            <a:off x="6220647" y="2346968"/>
            <a:ext cx="0" cy="3305392"/>
          </a:xfrm>
          <a:custGeom>
            <a:rect l="0" t="0" r="0" b="0"/>
            <a:pathLst>
              <a:path h="5205">
                <a:moveTo>
                  <a:pt x="0" y="5205"/>
                </a:moveTo>
                <a:lnTo>
                  <a:pt x="0" y="0"/>
                </a:lnTo>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9" name="path"/>
          <p:cNvSpPr/>
          <p:nvPr/>
        </p:nvSpPr>
        <p:spPr>
          <a:xfrm>
            <a:off x="4684479" y="3999665"/>
            <a:ext cx="3072334" cy="0"/>
          </a:xfrm>
          <a:custGeom>
            <a:rect l="0" t="0" r="0" b="0"/>
            <a:pathLst>
              <a:path w="4838">
                <a:moveTo>
                  <a:pt x="0" y="0"/>
                </a:moveTo>
                <a:lnTo>
                  <a:pt x="4838" y="0"/>
                </a:lnTo>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0"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1" name="textbox 331"/>
          <p:cNvSpPr/>
          <p:nvPr/>
        </p:nvSpPr>
        <p:spPr>
          <a:xfrm>
            <a:off x="5763129" y="3139745"/>
            <a:ext cx="5701029" cy="26962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774"/>
              </a:lnSpc>
            </a:pPr>
            <a:endParaRPr lang="Arial" altLang="Arial" sz="100"/>
          </a:p>
          <a:p>
            <a:pPr marL="17795" algn="l" rtl="0" eaLnBrk="0">
              <a:lnSpc>
                <a:spcPct val="92000"/>
              </a:lnSpc>
            </a:pPr>
            <a:r>
              <a:rPr sz="2300" spc="30">
                <a:ln w="6350" cap="flat" cmpd="sng">
                  <a:solidFill>
                    <a:srgbClr val="000000">
                      <a:alpha val="100000"/>
                    </a:srgbClr>
                  </a:solidFill>
                  <a:miter lim="0"/>
                </a:ln>
                <a:solidFill>
                  <a:srgbClr val="45AE37">
                    <a:alpha val="100000"/>
                  </a:srgbClr>
                </a:solidFill>
                <a:latin typeface="Microsoft YaHei"/>
                <a:ea typeface="Microsoft YaHei"/>
                <a:cs typeface="Microsoft YaHei"/>
              </a:rPr>
              <a:t>专利布局涉及多个</a:t>
            </a:r>
            <a:r>
              <a:rPr sz="2300" spc="0">
                <a:ln w="6350" cap="flat" cmpd="sng">
                  <a:solidFill>
                    <a:srgbClr val="000000">
                      <a:alpha val="100000"/>
                    </a:srgbClr>
                  </a:solidFill>
                  <a:miter lim="0"/>
                </a:ln>
                <a:solidFill>
                  <a:srgbClr val="45AE37">
                    <a:alpha val="100000"/>
                  </a:srgbClr>
                </a:solidFill>
                <a:latin typeface="Microsoft YaHei"/>
                <a:ea typeface="Microsoft YaHei"/>
                <a:cs typeface="Microsoft YaHei"/>
              </a:rPr>
              <a:t>技术领域</a:t>
            </a:r>
            <a:endParaRPr lang="Microsoft YaHei" altLang="Microsoft YaHei" sz="2300"/>
          </a:p>
          <a:p>
            <a:pPr marL="13271" indent="1714" algn="l" rtl="0" eaLnBrk="0">
              <a:lnSpc>
                <a:spcPct val="123000"/>
              </a:lnSpc>
              <a:spcBef>
                <a:spcPts val="1050"/>
              </a:spcBef>
            </a:pPr>
            <a:r>
              <a:rPr sz="1500" spc="-10">
                <a:solidFill>
                  <a:srgbClr val="FFFFFF">
                    <a:alpha val="100000"/>
                  </a:srgbClr>
                </a:solidFill>
                <a:latin typeface="Microsoft YaHei"/>
                <a:ea typeface="Microsoft YaHei"/>
                <a:cs typeface="Microsoft YaHei"/>
              </a:rPr>
              <a:t>专利申请</a:t>
            </a:r>
            <a:r>
              <a:rPr sz="1500" spc="0">
                <a:solidFill>
                  <a:srgbClr val="FFFFFF">
                    <a:alpha val="100000"/>
                  </a:srgbClr>
                </a:solidFill>
                <a:latin typeface="Microsoft YaHei"/>
                <a:ea typeface="Microsoft YaHei"/>
                <a:cs typeface="Microsoft YaHei"/>
              </a:rPr>
              <a:t>涉及电子、光学、机械等多个技术领域，体现了技术的交   </a:t>
            </a:r>
            <a:r>
              <a:rPr sz="1500" spc="-60">
                <a:solidFill>
                  <a:srgbClr val="FFFFFF">
                    <a:alpha val="100000"/>
                  </a:srgbClr>
                </a:solidFill>
                <a:latin typeface="Microsoft YaHei"/>
                <a:ea typeface="Microsoft YaHei"/>
                <a:cs typeface="Microsoft YaHei"/>
              </a:rPr>
              <a:t>叉融合。</a:t>
            </a:r>
            <a:endParaRPr lang="Microsoft YaHei" altLang="Microsoft YaHei" sz="1500"/>
          </a:p>
          <a:p>
            <a:pPr algn="l" rtl="0" eaLnBrk="0">
              <a:lnSpc>
                <a:spcPct val="119000"/>
              </a:lnSpc>
            </a:pPr>
            <a:endParaRPr lang="Arial" altLang="Arial" sz="1000"/>
          </a:p>
          <a:p>
            <a:pPr algn="l" rtl="0" eaLnBrk="0">
              <a:lnSpc>
                <a:spcPct val="119000"/>
              </a:lnSpc>
            </a:pPr>
            <a:endParaRPr lang="Arial" altLang="Arial" sz="1000"/>
          </a:p>
          <a:p>
            <a:pPr algn="l" rtl="0" eaLnBrk="0">
              <a:lnSpc>
                <a:spcPct val="120000"/>
              </a:lnSpc>
            </a:pPr>
            <a:endParaRPr lang="Arial" altLang="Arial" sz="1000"/>
          </a:p>
          <a:p>
            <a:pPr marL="26949" algn="l" rtl="0" eaLnBrk="0">
              <a:lnSpc>
                <a:spcPct val="92000"/>
              </a:lnSpc>
              <a:spcBef>
                <a:spcPts val="698"/>
              </a:spcBef>
            </a:pPr>
            <a:r>
              <a:rPr sz="2300" spc="20">
                <a:ln w="6350" cap="flat" cmpd="sng">
                  <a:solidFill>
                    <a:srgbClr val="000000">
                      <a:alpha val="100000"/>
                    </a:srgbClr>
                  </a:solidFill>
                  <a:miter lim="0"/>
                </a:ln>
                <a:solidFill>
                  <a:srgbClr val="45AE37">
                    <a:alpha val="100000"/>
                  </a:srgbClr>
                </a:solidFill>
                <a:latin typeface="Microsoft YaHei"/>
                <a:ea typeface="Microsoft YaHei"/>
                <a:cs typeface="Microsoft YaHei"/>
              </a:rPr>
              <a:t>国内外企</a:t>
            </a:r>
            <a:r>
              <a:rPr sz="2300" spc="10">
                <a:ln w="6350" cap="flat" cmpd="sng">
                  <a:solidFill>
                    <a:srgbClr val="000000">
                      <a:alpha val="100000"/>
                    </a:srgbClr>
                  </a:solidFill>
                  <a:miter lim="0"/>
                </a:ln>
                <a:solidFill>
                  <a:srgbClr val="45AE37">
                    <a:alpha val="100000"/>
                  </a:srgbClr>
                </a:solidFill>
                <a:latin typeface="Microsoft YaHei"/>
                <a:ea typeface="Microsoft YaHei"/>
                <a:cs typeface="Microsoft YaHei"/>
              </a:rPr>
              <a:t>业</a:t>
            </a:r>
            <a:r>
              <a:rPr sz="2300" spc="0">
                <a:ln w="6350" cap="flat" cmpd="sng">
                  <a:solidFill>
                    <a:srgbClr val="000000">
                      <a:alpha val="100000"/>
                    </a:srgbClr>
                  </a:solidFill>
                  <a:miter lim="0"/>
                </a:ln>
                <a:solidFill>
                  <a:srgbClr val="45AE37">
                    <a:alpha val="100000"/>
                  </a:srgbClr>
                </a:solidFill>
                <a:latin typeface="Microsoft YaHei"/>
                <a:ea typeface="Microsoft YaHei"/>
                <a:cs typeface="Microsoft YaHei"/>
              </a:rPr>
              <a:t>竞相布局</a:t>
            </a:r>
            <a:endParaRPr lang="Microsoft YaHei" altLang="Microsoft YaHei" sz="2300"/>
          </a:p>
          <a:p>
            <a:pPr algn="l" rtl="0" eaLnBrk="0">
              <a:lnSpc>
                <a:spcPct val="100000"/>
              </a:lnSpc>
            </a:pPr>
            <a:endParaRPr lang="Arial" altLang="Arial" sz="900"/>
          </a:p>
          <a:p>
            <a:pPr algn="l" rtl="0" eaLnBrk="0">
              <a:lnSpc>
                <a:spcPct val="7417"/>
              </a:lnSpc>
            </a:pPr>
            <a:endParaRPr lang="Arial" altLang="Arial" sz="100"/>
          </a:p>
          <a:p>
            <a:pPr marL="12700" indent="11620" algn="l" rtl="0" eaLnBrk="0">
              <a:lnSpc>
                <a:spcPct val="122000"/>
              </a:lnSpc>
            </a:pPr>
            <a:r>
              <a:rPr sz="1500" spc="-40">
                <a:solidFill>
                  <a:srgbClr val="FFFFFF">
                    <a:alpha val="100000"/>
                  </a:srgbClr>
                </a:solidFill>
                <a:latin typeface="Microsoft YaHei"/>
                <a:ea typeface="Microsoft YaHei"/>
                <a:cs typeface="Microsoft YaHei"/>
              </a:rPr>
              <a:t>国内外知名企业和初创公司均在智能美容仪器领域申请了大量专利</a:t>
            </a:r>
            <a:r>
              <a:rPr sz="1500" spc="0">
                <a:solidFill>
                  <a:srgbClr val="FFFFFF">
                    <a:alpha val="100000"/>
                  </a:srgbClr>
                </a:solidFill>
                <a:latin typeface="Microsoft YaHei"/>
                <a:ea typeface="Microsoft YaHei"/>
                <a:cs typeface="Microsoft YaHei"/>
              </a:rPr>
              <a:t>，  </a:t>
            </a:r>
            <a:r>
              <a:rPr sz="1500" spc="-30">
                <a:solidFill>
                  <a:srgbClr val="FFFFFF">
                    <a:alpha val="100000"/>
                  </a:srgbClr>
                </a:solidFill>
                <a:latin typeface="Microsoft YaHei"/>
                <a:ea typeface="Microsoft YaHei"/>
                <a:cs typeface="Microsoft YaHei"/>
              </a:rPr>
              <a:t>形成了一定的专利竞</a:t>
            </a:r>
            <a:r>
              <a:rPr sz="1500" spc="-20">
                <a:solidFill>
                  <a:srgbClr val="FFFFFF">
                    <a:alpha val="100000"/>
                  </a:srgbClr>
                </a:solidFill>
                <a:latin typeface="Microsoft YaHei"/>
                <a:ea typeface="Microsoft YaHei"/>
                <a:cs typeface="Microsoft YaHei"/>
              </a:rPr>
              <a:t>争</a:t>
            </a:r>
            <a:r>
              <a:rPr sz="1500" spc="0">
                <a:solidFill>
                  <a:srgbClr val="FFFFFF">
                    <a:alpha val="100000"/>
                  </a:srgbClr>
                </a:solidFill>
                <a:latin typeface="Microsoft YaHei"/>
                <a:ea typeface="Microsoft YaHei"/>
                <a:cs typeface="Microsoft YaHei"/>
              </a:rPr>
              <a:t>格局。</a:t>
            </a:r>
            <a:endParaRPr lang="Microsoft YaHei" altLang="Microsoft YaHei" sz="1500"/>
          </a:p>
        </p:txBody>
      </p:sp>
      <p:grpSp>
        <p:nvGrpSpPr>
          <p:cNvPr id="62" name="group 62"/>
          <p:cNvGrpSpPr/>
          <p:nvPr/>
        </p:nvGrpSpPr>
        <p:grpSpPr>
          <a:xfrm rot="21600000">
            <a:off x="937356" y="2491844"/>
            <a:ext cx="2714939" cy="2423383"/>
            <a:chExt cx="2714939" cy="2423383"/>
          </a:xfrm>
        </p:grpSpPr>
        <p:sp>
          <p:nvSpPr>
            <p:cNvPr id="332" name="path"/>
            <p:cNvSpPr/>
            <p:nvPr/>
          </p:nvSpPr>
          <p:spPr>
            <a:xfrm>
              <a:off x="33182" y="38100"/>
              <a:ext cx="2648573" cy="2347183"/>
            </a:xfrm>
            <a:custGeom>
              <a:rect l="0" t="0" r="0" b="0"/>
              <a:pathLst>
                <a:path w="4170" h="3696">
                  <a:moveTo>
                    <a:pt x="0" y="1848"/>
                  </a:moveTo>
                  <a:lnTo>
                    <a:pt x="1042" y="0"/>
                  </a:lnTo>
                  <a:lnTo>
                    <a:pt x="3128" y="0"/>
                  </a:lnTo>
                  <a:lnTo>
                    <a:pt x="4170" y="1848"/>
                  </a:lnTo>
                  <a:lnTo>
                    <a:pt x="3128" y="3696"/>
                  </a:lnTo>
                  <a:lnTo>
                    <a:pt x="1042" y="3696"/>
                  </a:lnTo>
                  <a:lnTo>
                    <a:pt x="0" y="1848"/>
                  </a:lnTo>
                  <a:close/>
                </a:path>
              </a:pathLst>
            </a:custGeom>
            <a:solidFill>
              <a:srgbClr val="08350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3" name="path"/>
            <p:cNvSpPr/>
            <p:nvPr/>
          </p:nvSpPr>
          <p:spPr>
            <a:xfrm>
              <a:off x="0" y="0"/>
              <a:ext cx="2714939" cy="2423383"/>
            </a:xfrm>
            <a:custGeom>
              <a:rect l="0" t="0" r="0" b="0"/>
              <a:pathLst>
                <a:path w="4275" h="3816">
                  <a:moveTo>
                    <a:pt x="52" y="1908"/>
                  </a:moveTo>
                  <a:lnTo>
                    <a:pt x="1095" y="60"/>
                  </a:lnTo>
                  <a:lnTo>
                    <a:pt x="3180" y="60"/>
                  </a:lnTo>
                  <a:lnTo>
                    <a:pt x="4223" y="1908"/>
                  </a:lnTo>
                  <a:lnTo>
                    <a:pt x="3180" y="3756"/>
                  </a:lnTo>
                  <a:lnTo>
                    <a:pt x="1095" y="3756"/>
                  </a:lnTo>
                  <a:lnTo>
                    <a:pt x="52" y="1908"/>
                  </a:lnTo>
                  <a:close/>
                </a:path>
              </a:pathLst>
            </a:custGeom>
            <a:noFill/>
            <a:ln w="76200" cap="flat">
              <a:solidFill>
                <a:srgbClr val="45AE3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4" name="path"/>
            <p:cNvSpPr/>
            <p:nvPr/>
          </p:nvSpPr>
          <p:spPr>
            <a:xfrm>
              <a:off x="718159" y="509509"/>
              <a:ext cx="1278621" cy="1195189"/>
            </a:xfrm>
            <a:custGeom>
              <a:rect l="0" t="0" r="0" b="0"/>
              <a:pathLst>
                <a:path w="2013" h="1882">
                  <a:moveTo>
                    <a:pt x="0" y="564"/>
                  </a:moveTo>
                  <a:lnTo>
                    <a:pt x="1006" y="0"/>
                  </a:lnTo>
                  <a:lnTo>
                    <a:pt x="2013" y="564"/>
                  </a:lnTo>
                  <a:lnTo>
                    <a:pt x="2013" y="752"/>
                  </a:lnTo>
                  <a:lnTo>
                    <a:pt x="0" y="752"/>
                  </a:lnTo>
                  <a:lnTo>
                    <a:pt x="0" y="564"/>
                  </a:lnTo>
                  <a:close/>
                  <a:moveTo>
                    <a:pt x="0" y="1693"/>
                  </a:moveTo>
                  <a:lnTo>
                    <a:pt x="2013" y="1693"/>
                  </a:lnTo>
                  <a:lnTo>
                    <a:pt x="2013" y="1882"/>
                  </a:lnTo>
                  <a:lnTo>
                    <a:pt x="0" y="1882"/>
                  </a:lnTo>
                  <a:lnTo>
                    <a:pt x="0" y="1693"/>
                  </a:lnTo>
                  <a:close/>
                  <a:moveTo>
                    <a:pt x="201" y="1505"/>
                  </a:moveTo>
                  <a:lnTo>
                    <a:pt x="1812" y="1505"/>
                  </a:lnTo>
                  <a:lnTo>
                    <a:pt x="1812" y="1693"/>
                  </a:lnTo>
                  <a:lnTo>
                    <a:pt x="201" y="1693"/>
                  </a:lnTo>
                  <a:lnTo>
                    <a:pt x="201" y="1505"/>
                  </a:lnTo>
                  <a:close/>
                  <a:moveTo>
                    <a:pt x="201" y="752"/>
                  </a:moveTo>
                  <a:lnTo>
                    <a:pt x="604" y="752"/>
                  </a:lnTo>
                  <a:lnTo>
                    <a:pt x="604" y="1505"/>
                  </a:lnTo>
                  <a:lnTo>
                    <a:pt x="201" y="1505"/>
                  </a:lnTo>
                  <a:lnTo>
                    <a:pt x="201" y="752"/>
                  </a:lnTo>
                  <a:close/>
                  <a:moveTo>
                    <a:pt x="805" y="752"/>
                  </a:moveTo>
                  <a:lnTo>
                    <a:pt x="1208" y="752"/>
                  </a:lnTo>
                  <a:lnTo>
                    <a:pt x="1208" y="1505"/>
                  </a:lnTo>
                  <a:lnTo>
                    <a:pt x="805" y="1505"/>
                  </a:lnTo>
                  <a:lnTo>
                    <a:pt x="805" y="752"/>
                  </a:lnTo>
                  <a:close/>
                  <a:moveTo>
                    <a:pt x="1409" y="752"/>
                  </a:moveTo>
                  <a:lnTo>
                    <a:pt x="1812" y="752"/>
                  </a:lnTo>
                  <a:lnTo>
                    <a:pt x="1812" y="1505"/>
                  </a:lnTo>
                  <a:lnTo>
                    <a:pt x="1409" y="1505"/>
                  </a:lnTo>
                  <a:lnTo>
                    <a:pt x="1409" y="752"/>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35" name="textbox 335"/>
          <p:cNvSpPr/>
          <p:nvPr/>
        </p:nvSpPr>
        <p:spPr>
          <a:xfrm>
            <a:off x="5762748" y="1490809"/>
            <a:ext cx="5511800" cy="7696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481"/>
              </a:lnSpc>
            </a:pPr>
            <a:endParaRPr lang="Arial" altLang="Arial" sz="100"/>
          </a:p>
          <a:p>
            <a:pPr marL="18176" algn="l" rtl="0" eaLnBrk="0">
              <a:lnSpc>
                <a:spcPct val="92000"/>
              </a:lnSpc>
            </a:pPr>
            <a:r>
              <a:rPr sz="2300" spc="20">
                <a:ln w="6350" cap="flat" cmpd="sng">
                  <a:solidFill>
                    <a:srgbClr val="000000">
                      <a:alpha val="100000"/>
                    </a:srgbClr>
                  </a:solidFill>
                  <a:miter lim="0"/>
                </a:ln>
                <a:solidFill>
                  <a:srgbClr val="45AE37">
                    <a:alpha val="100000"/>
                  </a:srgbClr>
                </a:solidFill>
                <a:latin typeface="Microsoft YaHei"/>
                <a:ea typeface="Microsoft YaHei"/>
                <a:cs typeface="Microsoft YaHei"/>
              </a:rPr>
              <a:t>专利申请数量增长迅</a:t>
            </a:r>
            <a:r>
              <a:rPr sz="2300" spc="10">
                <a:ln w="6350" cap="flat" cmpd="sng">
                  <a:solidFill>
                    <a:srgbClr val="000000">
                      <a:alpha val="100000"/>
                    </a:srgbClr>
                  </a:solidFill>
                  <a:miter lim="0"/>
                </a:ln>
                <a:solidFill>
                  <a:srgbClr val="45AE37">
                    <a:alpha val="100000"/>
                  </a:srgbClr>
                </a:solidFill>
                <a:latin typeface="Microsoft YaHei"/>
                <a:ea typeface="Microsoft YaHei"/>
                <a:cs typeface="Microsoft YaHei"/>
              </a:rPr>
              <a:t>速</a:t>
            </a:r>
            <a:endParaRPr lang="Microsoft YaHei" altLang="Microsoft YaHei" sz="2300"/>
          </a:p>
          <a:p>
            <a:pPr algn="l" rtl="0" eaLnBrk="0">
              <a:lnSpc>
                <a:spcPct val="103000"/>
              </a:lnSpc>
            </a:pPr>
            <a:endParaRPr lang="Arial" altLang="Arial" sz="1000"/>
          </a:p>
          <a:p>
            <a:pPr algn="l" rtl="0" eaLnBrk="0">
              <a:lnSpc>
                <a:spcPct val="127000"/>
              </a:lnSpc>
            </a:pPr>
            <a:endParaRPr lang="Arial" altLang="Arial" sz="300"/>
          </a:p>
          <a:p>
            <a:pPr marL="12700" algn="l" rtl="0" eaLnBrk="0">
              <a:lnSpc>
                <a:spcPct val="91000"/>
              </a:lnSpc>
            </a:pPr>
            <a:r>
              <a:rPr sz="1500" spc="-40">
                <a:solidFill>
                  <a:srgbClr val="FFFFFF">
                    <a:alpha val="100000"/>
                  </a:srgbClr>
                </a:solidFill>
                <a:latin typeface="Microsoft YaHei"/>
                <a:ea typeface="Microsoft YaHei"/>
                <a:cs typeface="Microsoft YaHei"/>
              </a:rPr>
              <a:t>智能美容仪器领域的专利申请数量逐年攀升，表明技术创</a:t>
            </a:r>
            <a:r>
              <a:rPr sz="1500" spc="-20">
                <a:solidFill>
                  <a:srgbClr val="FFFFFF">
                    <a:alpha val="100000"/>
                  </a:srgbClr>
                </a:solidFill>
                <a:latin typeface="Microsoft YaHei"/>
                <a:ea typeface="Microsoft YaHei"/>
                <a:cs typeface="Microsoft YaHei"/>
              </a:rPr>
              <a:t>新</a:t>
            </a:r>
            <a:r>
              <a:rPr sz="1500" spc="0">
                <a:solidFill>
                  <a:srgbClr val="FFFFFF">
                    <a:alpha val="100000"/>
                  </a:srgbClr>
                </a:solidFill>
                <a:latin typeface="Microsoft YaHei"/>
                <a:ea typeface="Microsoft YaHei"/>
                <a:cs typeface="Microsoft YaHei"/>
              </a:rPr>
              <a:t>活跃。</a:t>
            </a:r>
            <a:endParaRPr lang="Microsoft YaHei" altLang="Microsoft YaHei" sz="1500"/>
          </a:p>
        </p:txBody>
      </p:sp>
      <p:sp>
        <p:nvSpPr>
          <p:cNvPr id="336" name="textbox 336"/>
          <p:cNvSpPr/>
          <p:nvPr/>
        </p:nvSpPr>
        <p:spPr>
          <a:xfrm>
            <a:off x="442263" y="318468"/>
            <a:ext cx="4218304" cy="5041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0000"/>
              </a:lnSpc>
            </a:pPr>
            <a:endParaRPr lang="Arial" altLang="Arial" sz="400"/>
          </a:p>
          <a:p>
            <a:pPr marL="528275" algn="l" rtl="0" eaLnBrk="0">
              <a:lnSpc>
                <a:spcPct val="91000"/>
              </a:lnSpc>
              <a:spcBef>
                <a:spcPts val="4"/>
              </a:spcBef>
              <a:tabLst>
                <a:tab pos="785494"/>
              </a:tabLst>
            </a:pPr>
            <a:r>
              <a:rPr sz="3000" spc="0">
                <a:solidFill>
                  <a:srgbClr val="45AE37">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专利申请与保护</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情况</a:t>
            </a:r>
            <a:endParaRPr lang="Microsoft YaHei" altLang="Microsoft YaHei" sz="3000"/>
          </a:p>
        </p:txBody>
      </p:sp>
      <p:grpSp>
        <p:nvGrpSpPr>
          <p:cNvPr id="64" name="group 64"/>
          <p:cNvGrpSpPr/>
          <p:nvPr/>
        </p:nvGrpSpPr>
        <p:grpSpPr>
          <a:xfrm rot="21600000">
            <a:off x="454963" y="331168"/>
            <a:ext cx="515575" cy="439820"/>
            <a:chExt cx="515575" cy="439820"/>
          </a:xfrm>
        </p:grpSpPr>
        <p:sp>
          <p:nvSpPr>
            <p:cNvPr id="337"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8"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9"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0"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1"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2"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3"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4"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5"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6"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7"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8"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9"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0"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1"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2"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3"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4"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5"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6"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6" name="group 66"/>
          <p:cNvGrpSpPr/>
          <p:nvPr/>
        </p:nvGrpSpPr>
        <p:grpSpPr>
          <a:xfrm rot="21600000">
            <a:off x="4482091" y="4861533"/>
            <a:ext cx="810236" cy="810236"/>
            <a:chExt cx="810236" cy="810236"/>
          </a:xfrm>
        </p:grpSpPr>
        <p:sp>
          <p:nvSpPr>
            <p:cNvPr id="357" name="path"/>
            <p:cNvSpPr/>
            <p:nvPr/>
          </p:nvSpPr>
          <p:spPr>
            <a:xfrm>
              <a:off x="0" y="0"/>
              <a:ext cx="810236" cy="810236"/>
            </a:xfrm>
            <a:custGeom>
              <a:rect l="0" t="0" r="0" b="0"/>
              <a:pathLst>
                <a:path w="1275" h="1275">
                  <a:moveTo>
                    <a:pt x="0" y="637"/>
                  </a:moveTo>
                  <a:cubicBezTo>
                    <a:pt x="0" y="285"/>
                    <a:pt x="285" y="0"/>
                    <a:pt x="637" y="0"/>
                  </a:cubicBezTo>
                  <a:lnTo>
                    <a:pt x="637" y="0"/>
                  </a:lnTo>
                  <a:lnTo>
                    <a:pt x="637" y="0"/>
                  </a:lnTo>
                  <a:lnTo>
                    <a:pt x="637" y="0"/>
                  </a:lnTo>
                  <a:cubicBezTo>
                    <a:pt x="990" y="0"/>
                    <a:pt x="1275" y="285"/>
                    <a:pt x="1275" y="637"/>
                  </a:cubicBezTo>
                  <a:lnTo>
                    <a:pt x="1275" y="637"/>
                  </a:lnTo>
                  <a:cubicBezTo>
                    <a:pt x="1275" y="637"/>
                    <a:pt x="1275" y="637"/>
                    <a:pt x="1275" y="637"/>
                  </a:cubicBezTo>
                  <a:lnTo>
                    <a:pt x="1275" y="637"/>
                  </a:lnTo>
                  <a:lnTo>
                    <a:pt x="1275" y="637"/>
                  </a:lnTo>
                  <a:lnTo>
                    <a:pt x="1275" y="637"/>
                  </a:lnTo>
                  <a:cubicBezTo>
                    <a:pt x="1275" y="990"/>
                    <a:pt x="990" y="1275"/>
                    <a:pt x="637" y="1275"/>
                  </a:cubicBezTo>
                  <a:lnTo>
                    <a:pt x="637" y="1275"/>
                  </a:lnTo>
                  <a:cubicBezTo>
                    <a:pt x="285" y="1275"/>
                    <a:pt x="0" y="990"/>
                    <a:pt x="0" y="637"/>
                  </a:cubicBezTo>
                  <a:lnTo>
                    <a:pt x="0" y="637"/>
                  </a:lnTo>
                  <a:close/>
                </a:path>
              </a:pathLst>
            </a:custGeom>
            <a:solidFill>
              <a:srgbClr val="18FF9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8" name="path"/>
            <p:cNvSpPr/>
            <p:nvPr/>
          </p:nvSpPr>
          <p:spPr>
            <a:xfrm>
              <a:off x="191089" y="189515"/>
              <a:ext cx="428041" cy="431208"/>
            </a:xfrm>
            <a:custGeom>
              <a:rect l="0" t="0" r="0" b="0"/>
              <a:pathLst>
                <a:path w="674" h="679">
                  <a:moveTo>
                    <a:pt x="444" y="339"/>
                  </a:moveTo>
                  <a:cubicBezTo>
                    <a:pt x="444" y="163"/>
                    <a:pt x="535" y="65"/>
                    <a:pt x="535" y="65"/>
                  </a:cubicBezTo>
                  <a:lnTo>
                    <a:pt x="535" y="65"/>
                  </a:lnTo>
                  <a:cubicBezTo>
                    <a:pt x="535" y="65"/>
                    <a:pt x="455" y="0"/>
                    <a:pt x="335" y="0"/>
                  </a:cubicBezTo>
                  <a:lnTo>
                    <a:pt x="335" y="0"/>
                  </a:lnTo>
                  <a:cubicBezTo>
                    <a:pt x="215" y="0"/>
                    <a:pt x="135" y="65"/>
                    <a:pt x="135" y="65"/>
                  </a:cubicBezTo>
                  <a:lnTo>
                    <a:pt x="135" y="65"/>
                  </a:lnTo>
                  <a:cubicBezTo>
                    <a:pt x="135" y="65"/>
                    <a:pt x="228" y="140"/>
                    <a:pt x="228" y="339"/>
                  </a:cubicBezTo>
                  <a:lnTo>
                    <a:pt x="228" y="339"/>
                  </a:lnTo>
                  <a:cubicBezTo>
                    <a:pt x="228" y="531"/>
                    <a:pt x="135" y="613"/>
                    <a:pt x="135" y="613"/>
                  </a:cubicBezTo>
                  <a:lnTo>
                    <a:pt x="135" y="613"/>
                  </a:lnTo>
                  <a:cubicBezTo>
                    <a:pt x="135" y="613"/>
                    <a:pt x="231" y="679"/>
                    <a:pt x="335" y="679"/>
                  </a:cubicBezTo>
                  <a:lnTo>
                    <a:pt x="335" y="679"/>
                  </a:lnTo>
                  <a:cubicBezTo>
                    <a:pt x="441" y="679"/>
                    <a:pt x="535" y="613"/>
                    <a:pt x="535" y="613"/>
                  </a:cubicBezTo>
                  <a:lnTo>
                    <a:pt x="535" y="613"/>
                  </a:lnTo>
                  <a:cubicBezTo>
                    <a:pt x="535" y="613"/>
                    <a:pt x="444" y="528"/>
                    <a:pt x="444" y="339"/>
                  </a:cubicBezTo>
                  <a:moveTo>
                    <a:pt x="112" y="83"/>
                  </a:moveTo>
                  <a:cubicBezTo>
                    <a:pt x="112" y="83"/>
                    <a:pt x="0" y="151"/>
                    <a:pt x="0" y="340"/>
                  </a:cubicBezTo>
                  <a:lnTo>
                    <a:pt x="0" y="340"/>
                  </a:lnTo>
                  <a:cubicBezTo>
                    <a:pt x="0" y="529"/>
                    <a:pt x="114" y="591"/>
                    <a:pt x="114" y="591"/>
                  </a:cubicBezTo>
                  <a:lnTo>
                    <a:pt x="114" y="591"/>
                  </a:lnTo>
                  <a:cubicBezTo>
                    <a:pt x="114" y="591"/>
                    <a:pt x="197" y="529"/>
                    <a:pt x="197" y="340"/>
                  </a:cubicBezTo>
                  <a:lnTo>
                    <a:pt x="197" y="340"/>
                  </a:lnTo>
                  <a:cubicBezTo>
                    <a:pt x="197" y="151"/>
                    <a:pt x="112" y="83"/>
                    <a:pt x="112" y="83"/>
                  </a:cubicBezTo>
                  <a:moveTo>
                    <a:pt x="558" y="88"/>
                  </a:moveTo>
                  <a:cubicBezTo>
                    <a:pt x="558" y="88"/>
                    <a:pt x="473" y="151"/>
                    <a:pt x="473" y="340"/>
                  </a:cubicBezTo>
                  <a:lnTo>
                    <a:pt x="473" y="340"/>
                  </a:lnTo>
                  <a:cubicBezTo>
                    <a:pt x="473" y="529"/>
                    <a:pt x="557" y="591"/>
                    <a:pt x="557" y="591"/>
                  </a:cubicBezTo>
                  <a:lnTo>
                    <a:pt x="557" y="591"/>
                  </a:lnTo>
                  <a:cubicBezTo>
                    <a:pt x="557" y="591"/>
                    <a:pt x="674" y="529"/>
                    <a:pt x="674" y="340"/>
                  </a:cubicBezTo>
                  <a:lnTo>
                    <a:pt x="674" y="340"/>
                  </a:lnTo>
                  <a:cubicBezTo>
                    <a:pt x="674" y="151"/>
                    <a:pt x="558" y="88"/>
                    <a:pt x="558" y="88"/>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8" name="group 68"/>
          <p:cNvGrpSpPr/>
          <p:nvPr/>
        </p:nvGrpSpPr>
        <p:grpSpPr>
          <a:xfrm rot="21600000">
            <a:off x="4482091" y="1560134"/>
            <a:ext cx="810236" cy="810236"/>
            <a:chExt cx="810236" cy="810236"/>
          </a:xfrm>
        </p:grpSpPr>
        <p:sp>
          <p:nvSpPr>
            <p:cNvPr id="359" name="path"/>
            <p:cNvSpPr/>
            <p:nvPr/>
          </p:nvSpPr>
          <p:spPr>
            <a:xfrm>
              <a:off x="0" y="0"/>
              <a:ext cx="810236" cy="810236"/>
            </a:xfrm>
            <a:custGeom>
              <a:rect l="0" t="0" r="0" b="0"/>
              <a:pathLst>
                <a:path w="1275" h="1275">
                  <a:moveTo>
                    <a:pt x="0" y="637"/>
                  </a:moveTo>
                  <a:cubicBezTo>
                    <a:pt x="0" y="285"/>
                    <a:pt x="285" y="0"/>
                    <a:pt x="637" y="0"/>
                  </a:cubicBezTo>
                  <a:lnTo>
                    <a:pt x="637" y="0"/>
                  </a:lnTo>
                  <a:lnTo>
                    <a:pt x="637" y="0"/>
                  </a:lnTo>
                  <a:lnTo>
                    <a:pt x="637" y="0"/>
                  </a:lnTo>
                  <a:cubicBezTo>
                    <a:pt x="990" y="0"/>
                    <a:pt x="1275" y="285"/>
                    <a:pt x="1275" y="637"/>
                  </a:cubicBezTo>
                  <a:lnTo>
                    <a:pt x="1275" y="637"/>
                  </a:lnTo>
                  <a:cubicBezTo>
                    <a:pt x="1275" y="637"/>
                    <a:pt x="1275" y="637"/>
                    <a:pt x="1275" y="637"/>
                  </a:cubicBezTo>
                  <a:lnTo>
                    <a:pt x="1275" y="637"/>
                  </a:lnTo>
                  <a:lnTo>
                    <a:pt x="1275" y="637"/>
                  </a:lnTo>
                  <a:lnTo>
                    <a:pt x="1275" y="637"/>
                  </a:lnTo>
                  <a:cubicBezTo>
                    <a:pt x="1275" y="990"/>
                    <a:pt x="990" y="1275"/>
                    <a:pt x="637" y="1275"/>
                  </a:cubicBezTo>
                  <a:lnTo>
                    <a:pt x="637" y="1275"/>
                  </a:lnTo>
                  <a:cubicBezTo>
                    <a:pt x="285" y="1275"/>
                    <a:pt x="0" y="990"/>
                    <a:pt x="0" y="637"/>
                  </a:cubicBezTo>
                  <a:lnTo>
                    <a:pt x="0" y="637"/>
                  </a:lnTo>
                  <a:close/>
                </a:path>
              </a:pathLst>
            </a:custGeom>
            <a:solidFill>
              <a:srgbClr val="38B52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0" name="path"/>
            <p:cNvSpPr/>
            <p:nvPr/>
          </p:nvSpPr>
          <p:spPr>
            <a:xfrm>
              <a:off x="214512" y="233174"/>
              <a:ext cx="345125" cy="344617"/>
            </a:xfrm>
            <a:custGeom>
              <a:rect l="0" t="0" r="0" b="0"/>
              <a:pathLst>
                <a:path w="543" h="542">
                  <a:moveTo>
                    <a:pt x="316" y="209"/>
                  </a:moveTo>
                  <a:cubicBezTo>
                    <a:pt x="328" y="167"/>
                    <a:pt x="323" y="121"/>
                    <a:pt x="301" y="83"/>
                  </a:cubicBezTo>
                  <a:lnTo>
                    <a:pt x="301" y="83"/>
                  </a:lnTo>
                  <a:cubicBezTo>
                    <a:pt x="301" y="84"/>
                    <a:pt x="84" y="303"/>
                    <a:pt x="82" y="302"/>
                  </a:cubicBezTo>
                  <a:lnTo>
                    <a:pt x="82" y="302"/>
                  </a:lnTo>
                  <a:cubicBezTo>
                    <a:pt x="120" y="324"/>
                    <a:pt x="166" y="330"/>
                    <a:pt x="207" y="319"/>
                  </a:cubicBezTo>
                  <a:lnTo>
                    <a:pt x="207" y="319"/>
                  </a:lnTo>
                  <a:cubicBezTo>
                    <a:pt x="207" y="318"/>
                    <a:pt x="315" y="209"/>
                    <a:pt x="316" y="209"/>
                  </a:cubicBezTo>
                  <a:moveTo>
                    <a:pt x="277" y="48"/>
                  </a:moveTo>
                  <a:cubicBezTo>
                    <a:pt x="248" y="19"/>
                    <a:pt x="206" y="0"/>
                    <a:pt x="162" y="0"/>
                  </a:cubicBezTo>
                  <a:lnTo>
                    <a:pt x="162" y="0"/>
                  </a:lnTo>
                  <a:cubicBezTo>
                    <a:pt x="72" y="0"/>
                    <a:pt x="0" y="72"/>
                    <a:pt x="0" y="162"/>
                  </a:cubicBezTo>
                  <a:lnTo>
                    <a:pt x="0" y="162"/>
                  </a:lnTo>
                  <a:cubicBezTo>
                    <a:pt x="0" y="206"/>
                    <a:pt x="19" y="248"/>
                    <a:pt x="48" y="278"/>
                  </a:cubicBezTo>
                  <a:lnTo>
                    <a:pt x="48" y="278"/>
                  </a:lnTo>
                  <a:cubicBezTo>
                    <a:pt x="48" y="278"/>
                    <a:pt x="276" y="50"/>
                    <a:pt x="277" y="48"/>
                  </a:cubicBezTo>
                  <a:moveTo>
                    <a:pt x="507" y="480"/>
                  </a:moveTo>
                  <a:cubicBezTo>
                    <a:pt x="507" y="480"/>
                    <a:pt x="512" y="434"/>
                    <a:pt x="499" y="421"/>
                  </a:cubicBezTo>
                  <a:lnTo>
                    <a:pt x="499" y="421"/>
                  </a:lnTo>
                  <a:cubicBezTo>
                    <a:pt x="498" y="420"/>
                    <a:pt x="346" y="235"/>
                    <a:pt x="346" y="235"/>
                  </a:cubicBezTo>
                  <a:lnTo>
                    <a:pt x="346" y="235"/>
                  </a:lnTo>
                  <a:lnTo>
                    <a:pt x="234" y="347"/>
                  </a:lnTo>
                  <a:lnTo>
                    <a:pt x="419" y="501"/>
                  </a:lnTo>
                  <a:lnTo>
                    <a:pt x="419" y="501"/>
                  </a:lnTo>
                  <a:cubicBezTo>
                    <a:pt x="431" y="515"/>
                    <a:pt x="479" y="508"/>
                    <a:pt x="479" y="508"/>
                  </a:cubicBezTo>
                  <a:lnTo>
                    <a:pt x="479" y="508"/>
                  </a:lnTo>
                  <a:lnTo>
                    <a:pt x="517" y="542"/>
                  </a:lnTo>
                  <a:lnTo>
                    <a:pt x="543" y="516"/>
                  </a:lnTo>
                  <a:lnTo>
                    <a:pt x="507" y="48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70" name="group 70"/>
          <p:cNvGrpSpPr/>
          <p:nvPr/>
        </p:nvGrpSpPr>
        <p:grpSpPr>
          <a:xfrm rot="21600000">
            <a:off x="4482091" y="3221071"/>
            <a:ext cx="810236" cy="810235"/>
            <a:chExt cx="810236" cy="810235"/>
          </a:xfrm>
        </p:grpSpPr>
        <p:sp>
          <p:nvSpPr>
            <p:cNvPr id="361" name="path"/>
            <p:cNvSpPr/>
            <p:nvPr/>
          </p:nvSpPr>
          <p:spPr>
            <a:xfrm>
              <a:off x="0" y="0"/>
              <a:ext cx="810236" cy="810235"/>
            </a:xfrm>
            <a:custGeom>
              <a:rect l="0" t="0" r="0" b="0"/>
              <a:pathLst>
                <a:path w="1275" h="1275">
                  <a:moveTo>
                    <a:pt x="0" y="637"/>
                  </a:moveTo>
                  <a:cubicBezTo>
                    <a:pt x="0" y="285"/>
                    <a:pt x="285" y="0"/>
                    <a:pt x="637" y="0"/>
                  </a:cubicBezTo>
                  <a:lnTo>
                    <a:pt x="637" y="0"/>
                  </a:lnTo>
                  <a:lnTo>
                    <a:pt x="637" y="0"/>
                  </a:lnTo>
                  <a:lnTo>
                    <a:pt x="637" y="0"/>
                  </a:lnTo>
                  <a:cubicBezTo>
                    <a:pt x="990" y="0"/>
                    <a:pt x="1275" y="285"/>
                    <a:pt x="1275" y="637"/>
                  </a:cubicBezTo>
                  <a:lnTo>
                    <a:pt x="1275" y="637"/>
                  </a:lnTo>
                  <a:cubicBezTo>
                    <a:pt x="1275" y="637"/>
                    <a:pt x="1275" y="637"/>
                    <a:pt x="1275" y="637"/>
                  </a:cubicBezTo>
                  <a:lnTo>
                    <a:pt x="1275" y="637"/>
                  </a:lnTo>
                  <a:lnTo>
                    <a:pt x="1275" y="637"/>
                  </a:lnTo>
                  <a:lnTo>
                    <a:pt x="1275" y="637"/>
                  </a:lnTo>
                  <a:cubicBezTo>
                    <a:pt x="1275" y="990"/>
                    <a:pt x="990" y="1275"/>
                    <a:pt x="637" y="1275"/>
                  </a:cubicBezTo>
                  <a:lnTo>
                    <a:pt x="637" y="1275"/>
                  </a:lnTo>
                  <a:cubicBezTo>
                    <a:pt x="285" y="1275"/>
                    <a:pt x="0" y="990"/>
                    <a:pt x="0" y="637"/>
                  </a:cubicBezTo>
                  <a:lnTo>
                    <a:pt x="0" y="637"/>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2" name="path"/>
            <p:cNvSpPr/>
            <p:nvPr/>
          </p:nvSpPr>
          <p:spPr>
            <a:xfrm>
              <a:off x="281444" y="185662"/>
              <a:ext cx="275773" cy="424257"/>
            </a:xfrm>
            <a:custGeom>
              <a:rect l="0" t="0" r="0" b="0"/>
              <a:pathLst>
                <a:path w="432" h="668">
                  <a:moveTo>
                    <a:pt x="233" y="233"/>
                  </a:moveTo>
                  <a:lnTo>
                    <a:pt x="281" y="305"/>
                  </a:lnTo>
                  <a:lnTo>
                    <a:pt x="281" y="305"/>
                  </a:lnTo>
                  <a:cubicBezTo>
                    <a:pt x="292" y="321"/>
                    <a:pt x="315" y="334"/>
                    <a:pt x="334" y="334"/>
                  </a:cubicBezTo>
                  <a:lnTo>
                    <a:pt x="334" y="334"/>
                  </a:lnTo>
                  <a:lnTo>
                    <a:pt x="434" y="334"/>
                  </a:lnTo>
                  <a:lnTo>
                    <a:pt x="434" y="267"/>
                  </a:lnTo>
                  <a:lnTo>
                    <a:pt x="334" y="267"/>
                  </a:lnTo>
                  <a:lnTo>
                    <a:pt x="285" y="195"/>
                  </a:lnTo>
                  <a:lnTo>
                    <a:pt x="285" y="195"/>
                  </a:lnTo>
                  <a:cubicBezTo>
                    <a:pt x="272" y="176"/>
                    <a:pt x="257" y="161"/>
                    <a:pt x="239" y="148"/>
                  </a:cubicBezTo>
                  <a:lnTo>
                    <a:pt x="239" y="148"/>
                  </a:lnTo>
                  <a:lnTo>
                    <a:pt x="239" y="148"/>
                  </a:lnTo>
                  <a:lnTo>
                    <a:pt x="195" y="118"/>
                  </a:lnTo>
                  <a:lnTo>
                    <a:pt x="195" y="118"/>
                  </a:lnTo>
                  <a:cubicBezTo>
                    <a:pt x="186" y="113"/>
                    <a:pt x="176" y="110"/>
                    <a:pt x="165" y="110"/>
                  </a:cubicBezTo>
                  <a:lnTo>
                    <a:pt x="165" y="110"/>
                  </a:lnTo>
                  <a:cubicBezTo>
                    <a:pt x="155" y="110"/>
                    <a:pt x="146" y="113"/>
                    <a:pt x="138" y="117"/>
                  </a:cubicBezTo>
                  <a:lnTo>
                    <a:pt x="138" y="117"/>
                  </a:lnTo>
                  <a:lnTo>
                    <a:pt x="138" y="117"/>
                  </a:lnTo>
                  <a:lnTo>
                    <a:pt x="0" y="200"/>
                  </a:lnTo>
                  <a:lnTo>
                    <a:pt x="0" y="367"/>
                  </a:lnTo>
                  <a:lnTo>
                    <a:pt x="66" y="367"/>
                  </a:lnTo>
                  <a:lnTo>
                    <a:pt x="66" y="233"/>
                  </a:lnTo>
                  <a:lnTo>
                    <a:pt x="133" y="200"/>
                  </a:lnTo>
                  <a:lnTo>
                    <a:pt x="33" y="668"/>
                  </a:lnTo>
                  <a:lnTo>
                    <a:pt x="100" y="668"/>
                  </a:lnTo>
                  <a:lnTo>
                    <a:pt x="178" y="412"/>
                  </a:lnTo>
                  <a:lnTo>
                    <a:pt x="233" y="467"/>
                  </a:lnTo>
                  <a:lnTo>
                    <a:pt x="233" y="668"/>
                  </a:lnTo>
                  <a:lnTo>
                    <a:pt x="300" y="668"/>
                  </a:lnTo>
                  <a:lnTo>
                    <a:pt x="300" y="400"/>
                  </a:lnTo>
                  <a:lnTo>
                    <a:pt x="210" y="310"/>
                  </a:lnTo>
                  <a:lnTo>
                    <a:pt x="233" y="233"/>
                  </a:lnTo>
                  <a:lnTo>
                    <a:pt x="233" y="233"/>
                  </a:lnTo>
                  <a:close/>
                  <a:moveTo>
                    <a:pt x="267" y="133"/>
                  </a:moveTo>
                  <a:cubicBezTo>
                    <a:pt x="304" y="133"/>
                    <a:pt x="334" y="103"/>
                    <a:pt x="334" y="66"/>
                  </a:cubicBezTo>
                  <a:lnTo>
                    <a:pt x="334" y="66"/>
                  </a:lnTo>
                  <a:cubicBezTo>
                    <a:pt x="334" y="29"/>
                    <a:pt x="304" y="0"/>
                    <a:pt x="267" y="0"/>
                  </a:cubicBezTo>
                  <a:lnTo>
                    <a:pt x="267" y="0"/>
                  </a:lnTo>
                  <a:lnTo>
                    <a:pt x="267" y="0"/>
                  </a:lnTo>
                  <a:lnTo>
                    <a:pt x="267" y="0"/>
                  </a:lnTo>
                  <a:cubicBezTo>
                    <a:pt x="230" y="0"/>
                    <a:pt x="200" y="29"/>
                    <a:pt x="200" y="66"/>
                  </a:cubicBezTo>
                  <a:lnTo>
                    <a:pt x="200" y="66"/>
                  </a:lnTo>
                  <a:cubicBezTo>
                    <a:pt x="200" y="103"/>
                    <a:pt x="230" y="133"/>
                    <a:pt x="267" y="133"/>
                  </a:cubicBezTo>
                  <a:lnTo>
                    <a:pt x="267" y="133"/>
                  </a:lnTo>
                  <a:lnTo>
                    <a:pt x="267" y="133"/>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3" name="rect"/>
          <p:cNvSpPr/>
          <p:nvPr/>
        </p:nvSpPr>
        <p:spPr>
          <a:xfrm>
            <a:off x="0" y="0"/>
            <a:ext cx="12192000" cy="6858000"/>
          </a:xfrm>
          <a:prstGeom prst="rect">
            <a:avLst/>
          </a:prstGeom>
          <a:solidFill>
            <a:srgbClr val="0733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72" name="group 72"/>
          <p:cNvGrpSpPr/>
          <p:nvPr/>
        </p:nvGrpSpPr>
        <p:grpSpPr>
          <a:xfrm rot="21600000">
            <a:off x="6085579" y="1448346"/>
            <a:ext cx="5270353" cy="4832415"/>
            <a:chExt cx="5270353" cy="4832415"/>
          </a:xfrm>
        </p:grpSpPr>
        <p:sp>
          <p:nvSpPr>
            <p:cNvPr id="364" name="path"/>
            <p:cNvSpPr/>
            <p:nvPr/>
          </p:nvSpPr>
          <p:spPr>
            <a:xfrm>
              <a:off x="928730" y="0"/>
              <a:ext cx="4341623" cy="4832415"/>
            </a:xfrm>
            <a:custGeom>
              <a:rect l="0" t="0" r="0" b="0"/>
              <a:pathLst>
                <a:path w="6837" h="7609">
                  <a:moveTo>
                    <a:pt x="2508" y="3805"/>
                  </a:moveTo>
                  <a:lnTo>
                    <a:pt x="3436" y="1950"/>
                  </a:lnTo>
                  <a:lnTo>
                    <a:pt x="5909" y="1950"/>
                  </a:lnTo>
                  <a:lnTo>
                    <a:pt x="6837" y="3805"/>
                  </a:lnTo>
                  <a:lnTo>
                    <a:pt x="5909" y="5660"/>
                  </a:lnTo>
                  <a:lnTo>
                    <a:pt x="3436" y="5660"/>
                  </a:lnTo>
                  <a:lnTo>
                    <a:pt x="2508" y="3805"/>
                  </a:lnTo>
                  <a:close/>
                </a:path>
                <a:path w="6837" h="7609">
                  <a:moveTo>
                    <a:pt x="0" y="0"/>
                  </a:moveTo>
                  <a:lnTo>
                    <a:pt x="2508" y="0"/>
                  </a:lnTo>
                  <a:lnTo>
                    <a:pt x="5017" y="3805"/>
                  </a:lnTo>
                  <a:lnTo>
                    <a:pt x="2508" y="7610"/>
                  </a:lnTo>
                  <a:lnTo>
                    <a:pt x="0" y="7610"/>
                  </a:lnTo>
                  <a:lnTo>
                    <a:pt x="0" y="0"/>
                  </a:lnTo>
                  <a:close/>
                </a:path>
              </a:pathLst>
            </a:custGeom>
            <a:solidFill>
              <a:srgbClr val="34822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5" name="path"/>
            <p:cNvSpPr/>
            <p:nvPr/>
          </p:nvSpPr>
          <p:spPr>
            <a:xfrm>
              <a:off x="0" y="0"/>
              <a:ext cx="4248500" cy="4832415"/>
            </a:xfrm>
            <a:custGeom>
              <a:rect l="0" t="0" r="0" b="0"/>
              <a:pathLst>
                <a:path w="6690" h="7609">
                  <a:moveTo>
                    <a:pt x="0" y="1914"/>
                  </a:moveTo>
                  <a:lnTo>
                    <a:pt x="1462" y="0"/>
                  </a:lnTo>
                  <a:lnTo>
                    <a:pt x="2925" y="1914"/>
                  </a:lnTo>
                  <a:lnTo>
                    <a:pt x="1462" y="3828"/>
                  </a:lnTo>
                  <a:lnTo>
                    <a:pt x="0" y="1914"/>
                  </a:lnTo>
                  <a:close/>
                </a:path>
                <a:path w="6690" h="7609">
                  <a:moveTo>
                    <a:pt x="0" y="5695"/>
                  </a:moveTo>
                  <a:lnTo>
                    <a:pt x="1462" y="3781"/>
                  </a:lnTo>
                  <a:lnTo>
                    <a:pt x="2925" y="5695"/>
                  </a:lnTo>
                  <a:lnTo>
                    <a:pt x="1462" y="7610"/>
                  </a:lnTo>
                  <a:lnTo>
                    <a:pt x="0" y="5695"/>
                  </a:lnTo>
                  <a:close/>
                </a:path>
                <a:path w="6690" h="7609">
                  <a:moveTo>
                    <a:pt x="3860" y="3805"/>
                  </a:moveTo>
                  <a:lnTo>
                    <a:pt x="5275" y="1950"/>
                  </a:lnTo>
                  <a:lnTo>
                    <a:pt x="6690" y="3805"/>
                  </a:lnTo>
                  <a:lnTo>
                    <a:pt x="5275" y="5660"/>
                  </a:lnTo>
                  <a:lnTo>
                    <a:pt x="3860" y="3805"/>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6" name="path"/>
            <p:cNvSpPr/>
            <p:nvPr/>
          </p:nvSpPr>
          <p:spPr>
            <a:xfrm>
              <a:off x="596940" y="842710"/>
              <a:ext cx="3052919" cy="3016830"/>
            </a:xfrm>
            <a:custGeom>
              <a:rect l="0" t="0" r="0" b="0"/>
              <a:pathLst>
                <a:path w="4807" h="4750">
                  <a:moveTo>
                    <a:pt x="70" y="271"/>
                  </a:moveTo>
                  <a:lnTo>
                    <a:pt x="522" y="0"/>
                  </a:lnTo>
                  <a:lnTo>
                    <a:pt x="974" y="271"/>
                  </a:lnTo>
                  <a:lnTo>
                    <a:pt x="974" y="361"/>
                  </a:lnTo>
                  <a:lnTo>
                    <a:pt x="70" y="361"/>
                  </a:lnTo>
                  <a:lnTo>
                    <a:pt x="70" y="271"/>
                  </a:lnTo>
                  <a:close/>
                  <a:moveTo>
                    <a:pt x="70" y="813"/>
                  </a:moveTo>
                  <a:lnTo>
                    <a:pt x="974" y="813"/>
                  </a:lnTo>
                  <a:lnTo>
                    <a:pt x="974" y="904"/>
                  </a:lnTo>
                  <a:lnTo>
                    <a:pt x="70" y="904"/>
                  </a:lnTo>
                  <a:lnTo>
                    <a:pt x="70" y="813"/>
                  </a:lnTo>
                  <a:close/>
                  <a:moveTo>
                    <a:pt x="160" y="723"/>
                  </a:moveTo>
                  <a:lnTo>
                    <a:pt x="884" y="723"/>
                  </a:lnTo>
                  <a:lnTo>
                    <a:pt x="884" y="813"/>
                  </a:lnTo>
                  <a:lnTo>
                    <a:pt x="160" y="813"/>
                  </a:lnTo>
                  <a:lnTo>
                    <a:pt x="160" y="723"/>
                  </a:lnTo>
                  <a:close/>
                  <a:moveTo>
                    <a:pt x="160" y="361"/>
                  </a:moveTo>
                  <a:lnTo>
                    <a:pt x="341" y="361"/>
                  </a:lnTo>
                  <a:lnTo>
                    <a:pt x="341" y="723"/>
                  </a:lnTo>
                  <a:lnTo>
                    <a:pt x="160" y="723"/>
                  </a:lnTo>
                  <a:lnTo>
                    <a:pt x="160" y="361"/>
                  </a:lnTo>
                  <a:close/>
                  <a:moveTo>
                    <a:pt x="432" y="361"/>
                  </a:moveTo>
                  <a:lnTo>
                    <a:pt x="612" y="361"/>
                  </a:lnTo>
                  <a:lnTo>
                    <a:pt x="612" y="723"/>
                  </a:lnTo>
                  <a:lnTo>
                    <a:pt x="432" y="723"/>
                  </a:lnTo>
                  <a:lnTo>
                    <a:pt x="432" y="361"/>
                  </a:lnTo>
                  <a:close/>
                  <a:moveTo>
                    <a:pt x="703" y="361"/>
                  </a:moveTo>
                  <a:lnTo>
                    <a:pt x="884" y="361"/>
                  </a:lnTo>
                  <a:lnTo>
                    <a:pt x="884" y="723"/>
                  </a:lnTo>
                  <a:lnTo>
                    <a:pt x="703" y="723"/>
                  </a:lnTo>
                  <a:lnTo>
                    <a:pt x="703" y="361"/>
                  </a:lnTo>
                  <a:close/>
                </a:path>
                <a:path w="4807" h="4750">
                  <a:moveTo>
                    <a:pt x="940" y="4646"/>
                  </a:moveTo>
                  <a:lnTo>
                    <a:pt x="1045" y="4646"/>
                  </a:lnTo>
                  <a:lnTo>
                    <a:pt x="1045" y="4698"/>
                  </a:lnTo>
                  <a:lnTo>
                    <a:pt x="1045" y="4698"/>
                  </a:lnTo>
                  <a:cubicBezTo>
                    <a:pt x="1045" y="4727"/>
                    <a:pt x="1021" y="4750"/>
                    <a:pt x="992" y="4750"/>
                  </a:cubicBezTo>
                  <a:lnTo>
                    <a:pt x="992" y="4750"/>
                  </a:lnTo>
                  <a:lnTo>
                    <a:pt x="992" y="4750"/>
                  </a:lnTo>
                  <a:lnTo>
                    <a:pt x="52" y="4750"/>
                  </a:lnTo>
                  <a:lnTo>
                    <a:pt x="52" y="4750"/>
                  </a:lnTo>
                  <a:cubicBezTo>
                    <a:pt x="23" y="4750"/>
                    <a:pt x="0" y="4727"/>
                    <a:pt x="0" y="4698"/>
                  </a:cubicBezTo>
                  <a:lnTo>
                    <a:pt x="0" y="4698"/>
                  </a:lnTo>
                  <a:lnTo>
                    <a:pt x="0" y="4698"/>
                  </a:lnTo>
                  <a:lnTo>
                    <a:pt x="0" y="4646"/>
                  </a:lnTo>
                  <a:lnTo>
                    <a:pt x="104" y="4646"/>
                  </a:lnTo>
                  <a:lnTo>
                    <a:pt x="104" y="4019"/>
                  </a:lnTo>
                  <a:lnTo>
                    <a:pt x="104" y="4019"/>
                  </a:lnTo>
                  <a:cubicBezTo>
                    <a:pt x="104" y="3961"/>
                    <a:pt x="151" y="3914"/>
                    <a:pt x="209" y="3914"/>
                  </a:cubicBezTo>
                  <a:lnTo>
                    <a:pt x="209" y="3914"/>
                  </a:lnTo>
                  <a:lnTo>
                    <a:pt x="836" y="3914"/>
                  </a:lnTo>
                  <a:lnTo>
                    <a:pt x="836" y="3914"/>
                  </a:lnTo>
                  <a:cubicBezTo>
                    <a:pt x="893" y="3914"/>
                    <a:pt x="940" y="3961"/>
                    <a:pt x="940" y="4019"/>
                  </a:cubicBezTo>
                  <a:lnTo>
                    <a:pt x="940" y="4019"/>
                  </a:lnTo>
                  <a:lnTo>
                    <a:pt x="940" y="4019"/>
                  </a:lnTo>
                  <a:lnTo>
                    <a:pt x="940" y="4646"/>
                  </a:lnTo>
                  <a:close/>
                  <a:moveTo>
                    <a:pt x="209" y="4019"/>
                  </a:moveTo>
                  <a:lnTo>
                    <a:pt x="209" y="4489"/>
                  </a:lnTo>
                  <a:lnTo>
                    <a:pt x="836" y="4489"/>
                  </a:lnTo>
                  <a:lnTo>
                    <a:pt x="836" y="4019"/>
                  </a:lnTo>
                  <a:lnTo>
                    <a:pt x="209" y="4019"/>
                  </a:lnTo>
                  <a:close/>
                  <a:moveTo>
                    <a:pt x="418" y="4594"/>
                  </a:moveTo>
                  <a:lnTo>
                    <a:pt x="418" y="4646"/>
                  </a:lnTo>
                  <a:lnTo>
                    <a:pt x="627" y="4646"/>
                  </a:lnTo>
                  <a:lnTo>
                    <a:pt x="627" y="4594"/>
                  </a:lnTo>
                  <a:lnTo>
                    <a:pt x="418" y="4594"/>
                  </a:lnTo>
                  <a:close/>
                </a:path>
                <a:path w="4807" h="4750">
                  <a:moveTo>
                    <a:pt x="4241" y="2094"/>
                  </a:moveTo>
                  <a:lnTo>
                    <a:pt x="4241" y="2005"/>
                  </a:lnTo>
                  <a:lnTo>
                    <a:pt x="4335" y="2005"/>
                  </a:lnTo>
                  <a:lnTo>
                    <a:pt x="4335" y="2761"/>
                  </a:lnTo>
                  <a:lnTo>
                    <a:pt x="4807" y="2761"/>
                  </a:lnTo>
                  <a:lnTo>
                    <a:pt x="4618" y="2950"/>
                  </a:lnTo>
                  <a:lnTo>
                    <a:pt x="3957" y="2950"/>
                  </a:lnTo>
                  <a:lnTo>
                    <a:pt x="3863" y="2761"/>
                  </a:lnTo>
                  <a:lnTo>
                    <a:pt x="4241" y="2761"/>
                  </a:lnTo>
                  <a:lnTo>
                    <a:pt x="4241" y="2666"/>
                  </a:lnTo>
                  <a:lnTo>
                    <a:pt x="3863" y="2666"/>
                  </a:lnTo>
                  <a:lnTo>
                    <a:pt x="3863" y="2654"/>
                  </a:lnTo>
                  <a:lnTo>
                    <a:pt x="3863" y="2654"/>
                  </a:lnTo>
                  <a:cubicBezTo>
                    <a:pt x="4039" y="2512"/>
                    <a:pt x="4171" y="2321"/>
                    <a:pt x="4238" y="2102"/>
                  </a:cubicBezTo>
                  <a:lnTo>
                    <a:pt x="4238" y="2102"/>
                  </a:lnTo>
                  <a:lnTo>
                    <a:pt x="4241" y="2094"/>
                  </a:lnTo>
                  <a:close/>
                  <a:moveTo>
                    <a:pt x="4806" y="2666"/>
                  </a:moveTo>
                  <a:lnTo>
                    <a:pt x="4335" y="2666"/>
                  </a:lnTo>
                  <a:lnTo>
                    <a:pt x="4335" y="2649"/>
                  </a:lnTo>
                  <a:lnTo>
                    <a:pt x="4335" y="2649"/>
                  </a:lnTo>
                  <a:cubicBezTo>
                    <a:pt x="4395" y="2561"/>
                    <a:pt x="4430" y="2453"/>
                    <a:pt x="4430" y="2336"/>
                  </a:cubicBezTo>
                  <a:lnTo>
                    <a:pt x="4430" y="2336"/>
                  </a:lnTo>
                  <a:cubicBezTo>
                    <a:pt x="4430" y="2219"/>
                    <a:pt x="4395" y="2110"/>
                    <a:pt x="4334" y="2020"/>
                  </a:cubicBezTo>
                  <a:lnTo>
                    <a:pt x="4334" y="2020"/>
                  </a:lnTo>
                  <a:lnTo>
                    <a:pt x="4335" y="2022"/>
                  </a:lnTo>
                  <a:lnTo>
                    <a:pt x="4335" y="2013"/>
                  </a:lnTo>
                  <a:lnTo>
                    <a:pt x="4335" y="2013"/>
                  </a:lnTo>
                  <a:cubicBezTo>
                    <a:pt x="4600" y="2122"/>
                    <a:pt x="4787" y="2370"/>
                    <a:pt x="4806" y="2664"/>
                  </a:cubicBezTo>
                  <a:lnTo>
                    <a:pt x="4806" y="2664"/>
                  </a:lnTo>
                  <a:lnTo>
                    <a:pt x="4806" y="2666"/>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7" name="textbox 367"/>
          <p:cNvSpPr/>
          <p:nvPr/>
        </p:nvSpPr>
        <p:spPr>
          <a:xfrm>
            <a:off x="1174257" y="1651034"/>
            <a:ext cx="4406265" cy="40982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152"/>
              </a:lnSpc>
            </a:pPr>
            <a:endParaRPr lang="Arial" altLang="Arial" sz="100"/>
          </a:p>
          <a:p>
            <a:pPr marL="14757" algn="l" rtl="0" eaLnBrk="0">
              <a:lnSpc>
                <a:spcPct val="91000"/>
              </a:lnSpc>
            </a:pPr>
            <a:r>
              <a:rPr sz="1800" spc="-10">
                <a:ln w="3175" cap="flat" cmpd="sng">
                  <a:solidFill>
                    <a:srgbClr val="000000">
                      <a:alpha val="100000"/>
                    </a:srgbClr>
                  </a:solidFill>
                  <a:miter lim="0"/>
                </a:ln>
                <a:solidFill>
                  <a:srgbClr val="45AE37">
                    <a:alpha val="100000"/>
                  </a:srgbClr>
                </a:solidFill>
                <a:latin typeface="Microsoft YaHei"/>
                <a:ea typeface="Microsoft YaHei"/>
                <a:cs typeface="Microsoft YaHei"/>
              </a:rPr>
              <a:t>消费者</a:t>
            </a:r>
            <a:r>
              <a:rPr sz="1800" spc="0">
                <a:ln w="3175" cap="flat" cmpd="sng">
                  <a:solidFill>
                    <a:srgbClr val="000000">
                      <a:alpha val="100000"/>
                    </a:srgbClr>
                  </a:solidFill>
                  <a:miter lim="0"/>
                </a:ln>
                <a:solidFill>
                  <a:srgbClr val="45AE37">
                    <a:alpha val="100000"/>
                  </a:srgbClr>
                </a:solidFill>
                <a:latin typeface="Microsoft YaHei"/>
                <a:ea typeface="Microsoft YaHei"/>
                <a:cs typeface="Microsoft YaHei"/>
              </a:rPr>
              <a:t>需求驱动</a:t>
            </a:r>
            <a:endParaRPr lang="Microsoft YaHei" altLang="Microsoft YaHei" sz="1800"/>
          </a:p>
          <a:p>
            <a:pPr marL="21463" indent="-7238" algn="l" rtl="0" eaLnBrk="0">
              <a:lnSpc>
                <a:spcPct val="122000"/>
              </a:lnSpc>
              <a:spcBef>
                <a:spcPts val="1248"/>
              </a:spcBef>
            </a:pPr>
            <a:r>
              <a:rPr sz="1500" spc="-10">
                <a:solidFill>
                  <a:srgbClr val="FFFFFF">
                    <a:alpha val="100000"/>
                  </a:srgbClr>
                </a:solidFill>
                <a:latin typeface="Microsoft YaHei"/>
                <a:ea typeface="Microsoft YaHei"/>
                <a:cs typeface="Microsoft YaHei"/>
              </a:rPr>
              <a:t>消费者</a:t>
            </a:r>
            <a:r>
              <a:rPr sz="1500" spc="0">
                <a:solidFill>
                  <a:srgbClr val="FFFFFF">
                    <a:alpha val="100000"/>
                  </a:srgbClr>
                </a:solidFill>
                <a:latin typeface="Microsoft YaHei"/>
                <a:ea typeface="Microsoft YaHei"/>
                <a:cs typeface="Microsoft YaHei"/>
              </a:rPr>
              <a:t>对美的追求和对个性化美容方案的需求，推动 </a:t>
            </a:r>
            <a:r>
              <a:rPr sz="1500" spc="-30">
                <a:solidFill>
                  <a:srgbClr val="FFFFFF">
                    <a:alpha val="100000"/>
                  </a:srgbClr>
                </a:solidFill>
                <a:latin typeface="Microsoft YaHei"/>
                <a:ea typeface="Microsoft YaHei"/>
                <a:cs typeface="Microsoft YaHei"/>
              </a:rPr>
              <a:t>了智能美容仪器的技术创</a:t>
            </a:r>
            <a:r>
              <a:rPr sz="1500" spc="-10">
                <a:solidFill>
                  <a:srgbClr val="FFFFFF">
                    <a:alpha val="100000"/>
                  </a:srgbClr>
                </a:solidFill>
                <a:latin typeface="Microsoft YaHei"/>
                <a:ea typeface="Microsoft YaHei"/>
                <a:cs typeface="Microsoft YaHei"/>
              </a:rPr>
              <a:t>新</a:t>
            </a:r>
            <a:r>
              <a:rPr sz="1500" spc="0">
                <a:solidFill>
                  <a:srgbClr val="FFFFFF">
                    <a:alpha val="100000"/>
                  </a:srgbClr>
                </a:solidFill>
                <a:latin typeface="Microsoft YaHei"/>
                <a:ea typeface="Microsoft YaHei"/>
                <a:cs typeface="Microsoft YaHei"/>
              </a:rPr>
              <a:t>。</a:t>
            </a:r>
            <a:endParaRPr lang="Microsoft YaHei" altLang="Microsoft YaHei" sz="1500"/>
          </a:p>
          <a:p>
            <a:pPr algn="l" rtl="0" eaLnBrk="0">
              <a:lnSpc>
                <a:spcPct val="111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marL="15214" algn="l" rtl="0" eaLnBrk="0">
              <a:lnSpc>
                <a:spcPct val="90000"/>
              </a:lnSpc>
              <a:spcBef>
                <a:spcPts val="545"/>
              </a:spcBef>
            </a:pPr>
            <a:r>
              <a:rPr sz="1800" spc="-10">
                <a:ln w="3175" cap="flat" cmpd="sng">
                  <a:solidFill>
                    <a:srgbClr val="000000">
                      <a:alpha val="100000"/>
                    </a:srgbClr>
                  </a:solidFill>
                  <a:miter lim="0"/>
                </a:ln>
                <a:solidFill>
                  <a:srgbClr val="45AE37">
                    <a:alpha val="100000"/>
                  </a:srgbClr>
                </a:solidFill>
                <a:latin typeface="Microsoft YaHei"/>
                <a:ea typeface="Microsoft YaHei"/>
                <a:cs typeface="Microsoft YaHei"/>
              </a:rPr>
              <a:t>技术进</a:t>
            </a:r>
            <a:r>
              <a:rPr sz="1800" spc="0">
                <a:ln w="3175" cap="flat" cmpd="sng">
                  <a:solidFill>
                    <a:srgbClr val="000000">
                      <a:alpha val="100000"/>
                    </a:srgbClr>
                  </a:solidFill>
                  <a:miter lim="0"/>
                </a:ln>
                <a:solidFill>
                  <a:srgbClr val="45AE37">
                    <a:alpha val="100000"/>
                  </a:srgbClr>
                </a:solidFill>
                <a:latin typeface="Microsoft YaHei"/>
                <a:ea typeface="Microsoft YaHei"/>
                <a:cs typeface="Microsoft YaHei"/>
              </a:rPr>
              <a:t>步驱动</a:t>
            </a:r>
            <a:endParaRPr lang="Microsoft YaHei" altLang="Microsoft YaHei" sz="1800"/>
          </a:p>
          <a:p>
            <a:pPr marL="14986" indent="8191" algn="l" rtl="0" eaLnBrk="0">
              <a:lnSpc>
                <a:spcPct val="122000"/>
              </a:lnSpc>
              <a:spcBef>
                <a:spcPts val="1255"/>
              </a:spcBef>
            </a:pPr>
            <a:r>
              <a:rPr sz="1500" spc="-10">
                <a:solidFill>
                  <a:srgbClr val="FFFFFF">
                    <a:alpha val="100000"/>
                  </a:srgbClr>
                </a:solidFill>
                <a:latin typeface="Microsoft YaHei"/>
                <a:ea typeface="Microsoft YaHei"/>
                <a:cs typeface="Microsoft YaHei"/>
              </a:rPr>
              <a:t>随着光电技术、微电子</a:t>
            </a:r>
            <a:r>
              <a:rPr sz="1500" spc="0">
                <a:solidFill>
                  <a:srgbClr val="FFFFFF">
                    <a:alpha val="100000"/>
                  </a:srgbClr>
                </a:solidFill>
                <a:latin typeface="Microsoft YaHei"/>
                <a:ea typeface="Microsoft YaHei"/>
                <a:cs typeface="Microsoft YaHei"/>
              </a:rPr>
              <a:t>技术等领域的不断进步，为智 </a:t>
            </a:r>
            <a:r>
              <a:rPr sz="1500" spc="-20">
                <a:solidFill>
                  <a:srgbClr val="FFFFFF">
                    <a:alpha val="100000"/>
                  </a:srgbClr>
                </a:solidFill>
                <a:latin typeface="Microsoft YaHei"/>
                <a:ea typeface="Microsoft YaHei"/>
                <a:cs typeface="Microsoft YaHei"/>
              </a:rPr>
              <a:t>能美容仪器的研发提供了有力支持</a:t>
            </a:r>
            <a:r>
              <a:rPr sz="1500" spc="0">
                <a:solidFill>
                  <a:srgbClr val="FFFFFF">
                    <a:alpha val="100000"/>
                  </a:srgbClr>
                </a:solidFill>
                <a:latin typeface="Microsoft YaHei"/>
                <a:ea typeface="Microsoft YaHei"/>
                <a:cs typeface="Microsoft YaHei"/>
              </a:rPr>
              <a:t>。</a:t>
            </a:r>
            <a:endParaRPr lang="Microsoft YaHei" altLang="Microsoft YaHei" sz="1500"/>
          </a:p>
          <a:p>
            <a:pPr algn="l" rtl="0" eaLnBrk="0">
              <a:lnSpc>
                <a:spcPct val="116000"/>
              </a:lnSpc>
            </a:pPr>
            <a:endParaRPr lang="Arial" altLang="Arial" sz="1000"/>
          </a:p>
          <a:p>
            <a:pPr algn="l" rtl="0" eaLnBrk="0">
              <a:lnSpc>
                <a:spcPct val="116000"/>
              </a:lnSpc>
            </a:pPr>
            <a:endParaRPr lang="Arial" altLang="Arial" sz="1000"/>
          </a:p>
          <a:p>
            <a:pPr algn="l" rtl="0" eaLnBrk="0">
              <a:lnSpc>
                <a:spcPct val="116000"/>
              </a:lnSpc>
            </a:pPr>
            <a:endParaRPr lang="Arial" altLang="Arial" sz="1000"/>
          </a:p>
          <a:p>
            <a:pPr marL="19786" algn="l" rtl="0" eaLnBrk="0">
              <a:lnSpc>
                <a:spcPct val="91000"/>
              </a:lnSpc>
              <a:spcBef>
                <a:spcPts val="543"/>
              </a:spcBef>
            </a:pPr>
            <a:r>
              <a:rPr sz="1800" spc="-10">
                <a:ln w="3175" cap="flat" cmpd="sng">
                  <a:solidFill>
                    <a:srgbClr val="000000">
                      <a:alpha val="100000"/>
                    </a:srgbClr>
                  </a:solidFill>
                  <a:miter lim="0"/>
                </a:ln>
                <a:solidFill>
                  <a:srgbClr val="45AE37">
                    <a:alpha val="100000"/>
                  </a:srgbClr>
                </a:solidFill>
                <a:latin typeface="Microsoft YaHei"/>
                <a:ea typeface="Microsoft YaHei"/>
                <a:cs typeface="Microsoft YaHei"/>
              </a:rPr>
              <a:t>市场竞争驱动</a:t>
            </a:r>
            <a:endParaRPr lang="Microsoft YaHei" altLang="Microsoft YaHei" sz="1800"/>
          </a:p>
          <a:p>
            <a:pPr algn="l" rtl="0" eaLnBrk="0">
              <a:lnSpc>
                <a:spcPct val="103000"/>
              </a:lnSpc>
            </a:pPr>
            <a:endParaRPr lang="Arial" altLang="Arial" sz="1000"/>
          </a:p>
          <a:p>
            <a:pPr marL="20891" indent="-8191" algn="l" rtl="0" eaLnBrk="0">
              <a:lnSpc>
                <a:spcPct val="122000"/>
              </a:lnSpc>
              <a:spcBef>
                <a:spcPts val="5"/>
              </a:spcBef>
            </a:pPr>
            <a:r>
              <a:rPr sz="1500" spc="-50">
                <a:solidFill>
                  <a:srgbClr val="FFFFFF">
                    <a:alpha val="100000"/>
                  </a:srgbClr>
                </a:solidFill>
                <a:latin typeface="Microsoft YaHei"/>
                <a:ea typeface="Microsoft YaHei"/>
                <a:cs typeface="Microsoft YaHei"/>
              </a:rPr>
              <a:t>激烈的市场竞争促使企业不断推出新技术、新产</a:t>
            </a:r>
            <a:r>
              <a:rPr sz="1500" spc="-10">
                <a:solidFill>
                  <a:srgbClr val="FFFFFF">
                    <a:alpha val="100000"/>
                  </a:srgbClr>
                </a:solidFill>
                <a:latin typeface="Microsoft YaHei"/>
                <a:ea typeface="Microsoft YaHei"/>
                <a:cs typeface="Microsoft YaHei"/>
              </a:rPr>
              <a:t>品</a:t>
            </a:r>
            <a:r>
              <a:rPr sz="1500" spc="0">
                <a:solidFill>
                  <a:srgbClr val="FFFFFF">
                    <a:alpha val="100000"/>
                  </a:srgbClr>
                </a:solidFill>
                <a:latin typeface="Microsoft YaHei"/>
                <a:ea typeface="Microsoft YaHei"/>
                <a:cs typeface="Microsoft YaHei"/>
              </a:rPr>
              <a:t>，  </a:t>
            </a:r>
            <a:r>
              <a:rPr sz="1500" spc="-40">
                <a:solidFill>
                  <a:srgbClr val="FFFFFF">
                    <a:alpha val="100000"/>
                  </a:srgbClr>
                </a:solidFill>
                <a:latin typeface="Microsoft YaHei"/>
                <a:ea typeface="Microsoft YaHei"/>
                <a:cs typeface="Microsoft YaHei"/>
              </a:rPr>
              <a:t>以抢占市场份额。</a:t>
            </a:r>
            <a:endParaRPr lang="Microsoft YaHei" altLang="Microsoft YaHei" sz="1500"/>
          </a:p>
        </p:txBody>
      </p:sp>
      <p:sp>
        <p:nvSpPr>
          <p:cNvPr id="368" name="textbox 368"/>
          <p:cNvSpPr/>
          <p:nvPr/>
        </p:nvSpPr>
        <p:spPr>
          <a:xfrm>
            <a:off x="1207872" y="378647"/>
            <a:ext cx="3071495" cy="4406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526"/>
              </a:lnSpc>
            </a:pPr>
            <a:endParaRPr lang="Arial" altLang="Arial" sz="100"/>
          </a:p>
          <a:p>
            <a:pPr marL="12700" algn="l" rtl="0" eaLnBrk="0">
              <a:lnSpc>
                <a:spcPct val="91000"/>
              </a:lnSpc>
            </a:pPr>
            <a:r>
              <a:rPr sz="3000" spc="-10">
                <a:ln w="6350" cap="flat" cmpd="sng">
                  <a:solidFill>
                    <a:srgbClr val="000000">
                      <a:alpha val="100000"/>
                    </a:srgbClr>
                  </a:solidFill>
                  <a:miter lim="0"/>
                </a:ln>
                <a:solidFill>
                  <a:srgbClr val="45AE37">
                    <a:alpha val="100000"/>
                  </a:srgbClr>
                </a:solidFill>
                <a:latin typeface="Microsoft YaHei"/>
                <a:ea typeface="Microsoft YaHei"/>
                <a:cs typeface="Microsoft YaHei"/>
              </a:rPr>
              <a:t>创新</a:t>
            </a:r>
            <a:r>
              <a:rPr sz="3000" spc="0">
                <a:ln w="6350" cap="flat" cmpd="sng">
                  <a:solidFill>
                    <a:srgbClr val="000000">
                      <a:alpha val="100000"/>
                    </a:srgbClr>
                  </a:solidFill>
                  <a:miter lim="0"/>
                </a:ln>
                <a:solidFill>
                  <a:srgbClr val="45AE37">
                    <a:alpha val="100000"/>
                  </a:srgbClr>
                </a:solidFill>
                <a:latin typeface="Microsoft YaHei"/>
                <a:ea typeface="Microsoft YaHei"/>
                <a:cs typeface="Microsoft YaHei"/>
              </a:rPr>
              <a:t>驱动力量分析</a:t>
            </a:r>
            <a:endParaRPr lang="Microsoft YaHei" altLang="Microsoft YaHei" sz="3000"/>
          </a:p>
        </p:txBody>
      </p:sp>
      <p:grpSp>
        <p:nvGrpSpPr>
          <p:cNvPr id="74" name="group 74"/>
          <p:cNvGrpSpPr/>
          <p:nvPr/>
        </p:nvGrpSpPr>
        <p:grpSpPr>
          <a:xfrm rot="21600000">
            <a:off x="454963" y="684488"/>
            <a:ext cx="515575" cy="86500"/>
            <a:chExt cx="515575" cy="86500"/>
          </a:xfrm>
        </p:grpSpPr>
        <p:sp>
          <p:nvSpPr>
            <p:cNvPr id="369" name="path"/>
            <p:cNvSpPr/>
            <p:nvPr/>
          </p:nvSpPr>
          <p:spPr>
            <a:xfrm>
              <a:off x="0" y="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0" name="path"/>
            <p:cNvSpPr/>
            <p:nvPr/>
          </p:nvSpPr>
          <p:spPr>
            <a:xfrm>
              <a:off x="120085" y="657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1" name="path"/>
            <p:cNvSpPr/>
            <p:nvPr/>
          </p:nvSpPr>
          <p:spPr>
            <a:xfrm>
              <a:off x="234161" y="829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2" name="path"/>
            <p:cNvSpPr/>
            <p:nvPr/>
          </p:nvSpPr>
          <p:spPr>
            <a:xfrm>
              <a:off x="344804" y="1726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3" name="path"/>
            <p:cNvSpPr/>
            <p:nvPr/>
          </p:nvSpPr>
          <p:spPr>
            <a:xfrm>
              <a:off x="449981" y="1312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76" name="group 76"/>
          <p:cNvGrpSpPr/>
          <p:nvPr/>
        </p:nvGrpSpPr>
        <p:grpSpPr>
          <a:xfrm rot="21600000">
            <a:off x="454963" y="331168"/>
            <a:ext cx="515575" cy="86499"/>
            <a:chExt cx="515575" cy="86499"/>
          </a:xfrm>
        </p:grpSpPr>
        <p:sp>
          <p:nvSpPr>
            <p:cNvPr id="374"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5"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6"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7"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8"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78" name="group 78"/>
          <p:cNvGrpSpPr/>
          <p:nvPr/>
        </p:nvGrpSpPr>
        <p:grpSpPr>
          <a:xfrm rot="21600000">
            <a:off x="454963" y="566715"/>
            <a:ext cx="515575" cy="86499"/>
            <a:chExt cx="515575" cy="86499"/>
          </a:xfrm>
        </p:grpSpPr>
        <p:sp>
          <p:nvSpPr>
            <p:cNvPr id="379"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0" name="path"/>
            <p:cNvSpPr/>
            <p:nvPr/>
          </p:nvSpPr>
          <p:spPr>
            <a:xfrm>
              <a:off x="120085" y="657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1"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2"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3"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80" name="group 80"/>
          <p:cNvGrpSpPr/>
          <p:nvPr/>
        </p:nvGrpSpPr>
        <p:grpSpPr>
          <a:xfrm rot="21600000">
            <a:off x="454963" y="448941"/>
            <a:ext cx="515575" cy="86498"/>
            <a:chExt cx="515575" cy="86498"/>
          </a:xfrm>
        </p:grpSpPr>
        <p:sp>
          <p:nvSpPr>
            <p:cNvPr id="384"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5"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45AE37">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6" name="path"/>
            <p:cNvSpPr/>
            <p:nvPr/>
          </p:nvSpPr>
          <p:spPr>
            <a:xfrm>
              <a:off x="234161" y="8290"/>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45AE37">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7" name="path"/>
            <p:cNvSpPr/>
            <p:nvPr/>
          </p:nvSpPr>
          <p:spPr>
            <a:xfrm>
              <a:off x="344804" y="17260"/>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45AE37">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8" name="path"/>
            <p:cNvSpPr/>
            <p:nvPr/>
          </p:nvSpPr>
          <p:spPr>
            <a:xfrm>
              <a:off x="449981" y="13127"/>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45AE37">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89" name="path"/>
          <p:cNvSpPr/>
          <p:nvPr/>
        </p:nvSpPr>
        <p:spPr>
          <a:xfrm>
            <a:off x="904944" y="4808201"/>
            <a:ext cx="166570" cy="166570"/>
          </a:xfrm>
          <a:custGeom>
            <a:rect l="0" t="0" r="0" b="0"/>
            <a:pathLst>
              <a:path w="262" h="262">
                <a:moveTo>
                  <a:pt x="0" y="131"/>
                </a:moveTo>
                <a:cubicBezTo>
                  <a:pt x="0" y="58"/>
                  <a:pt x="58" y="0"/>
                  <a:pt x="131" y="0"/>
                </a:cubicBezTo>
                <a:lnTo>
                  <a:pt x="131" y="0"/>
                </a:lnTo>
                <a:lnTo>
                  <a:pt x="131" y="0"/>
                </a:lnTo>
                <a:lnTo>
                  <a:pt x="131" y="0"/>
                </a:lnTo>
                <a:cubicBezTo>
                  <a:pt x="203" y="0"/>
                  <a:pt x="262" y="58"/>
                  <a:pt x="262" y="131"/>
                </a:cubicBezTo>
                <a:lnTo>
                  <a:pt x="262" y="131"/>
                </a:lnTo>
                <a:cubicBezTo>
                  <a:pt x="262" y="131"/>
                  <a:pt x="262" y="131"/>
                  <a:pt x="262" y="131"/>
                </a:cubicBezTo>
                <a:lnTo>
                  <a:pt x="262" y="131"/>
                </a:lnTo>
                <a:lnTo>
                  <a:pt x="262" y="131"/>
                </a:lnTo>
                <a:lnTo>
                  <a:pt x="262" y="131"/>
                </a:lnTo>
                <a:cubicBezTo>
                  <a:pt x="262" y="203"/>
                  <a:pt x="203" y="262"/>
                  <a:pt x="131" y="262"/>
                </a:cubicBezTo>
                <a:lnTo>
                  <a:pt x="131" y="262"/>
                </a:lnTo>
                <a:lnTo>
                  <a:pt x="131" y="262"/>
                </a:lnTo>
                <a:lnTo>
                  <a:pt x="131" y="262"/>
                </a:lnTo>
                <a:cubicBezTo>
                  <a:pt x="58" y="262"/>
                  <a:pt x="0" y="203"/>
                  <a:pt x="0" y="131"/>
                </a:cubicBezTo>
                <a:lnTo>
                  <a:pt x="0" y="131"/>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0" name="path"/>
          <p:cNvSpPr/>
          <p:nvPr/>
        </p:nvSpPr>
        <p:spPr>
          <a:xfrm>
            <a:off x="904944" y="1702238"/>
            <a:ext cx="166570" cy="166570"/>
          </a:xfrm>
          <a:custGeom>
            <a:rect l="0" t="0" r="0" b="0"/>
            <a:pathLst>
              <a:path w="262" h="262">
                <a:moveTo>
                  <a:pt x="0" y="131"/>
                </a:moveTo>
                <a:cubicBezTo>
                  <a:pt x="0" y="58"/>
                  <a:pt x="58" y="0"/>
                  <a:pt x="131" y="0"/>
                </a:cubicBezTo>
                <a:lnTo>
                  <a:pt x="131" y="0"/>
                </a:lnTo>
                <a:lnTo>
                  <a:pt x="131" y="0"/>
                </a:lnTo>
                <a:lnTo>
                  <a:pt x="131" y="0"/>
                </a:lnTo>
                <a:cubicBezTo>
                  <a:pt x="203" y="0"/>
                  <a:pt x="262" y="58"/>
                  <a:pt x="262" y="131"/>
                </a:cubicBezTo>
                <a:lnTo>
                  <a:pt x="262" y="131"/>
                </a:lnTo>
                <a:cubicBezTo>
                  <a:pt x="262" y="131"/>
                  <a:pt x="262" y="131"/>
                  <a:pt x="262" y="131"/>
                </a:cubicBezTo>
                <a:lnTo>
                  <a:pt x="262" y="131"/>
                </a:lnTo>
                <a:lnTo>
                  <a:pt x="262" y="131"/>
                </a:lnTo>
                <a:lnTo>
                  <a:pt x="262" y="131"/>
                </a:lnTo>
                <a:cubicBezTo>
                  <a:pt x="262" y="203"/>
                  <a:pt x="203" y="262"/>
                  <a:pt x="131" y="262"/>
                </a:cubicBezTo>
                <a:lnTo>
                  <a:pt x="131" y="262"/>
                </a:lnTo>
                <a:lnTo>
                  <a:pt x="131" y="262"/>
                </a:lnTo>
                <a:lnTo>
                  <a:pt x="131" y="262"/>
                </a:lnTo>
                <a:cubicBezTo>
                  <a:pt x="58" y="262"/>
                  <a:pt x="0" y="203"/>
                  <a:pt x="0" y="131"/>
                </a:cubicBezTo>
                <a:lnTo>
                  <a:pt x="0" y="131"/>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1" name="path"/>
          <p:cNvSpPr/>
          <p:nvPr/>
        </p:nvSpPr>
        <p:spPr>
          <a:xfrm>
            <a:off x="904944" y="3245908"/>
            <a:ext cx="166570" cy="166569"/>
          </a:xfrm>
          <a:custGeom>
            <a:rect l="0" t="0" r="0" b="0"/>
            <a:pathLst>
              <a:path w="262" h="262">
                <a:moveTo>
                  <a:pt x="0" y="131"/>
                </a:moveTo>
                <a:cubicBezTo>
                  <a:pt x="0" y="58"/>
                  <a:pt x="58" y="0"/>
                  <a:pt x="131" y="0"/>
                </a:cubicBezTo>
                <a:lnTo>
                  <a:pt x="131" y="0"/>
                </a:lnTo>
                <a:lnTo>
                  <a:pt x="131" y="0"/>
                </a:lnTo>
                <a:lnTo>
                  <a:pt x="131" y="0"/>
                </a:lnTo>
                <a:cubicBezTo>
                  <a:pt x="203" y="0"/>
                  <a:pt x="262" y="58"/>
                  <a:pt x="262" y="131"/>
                </a:cubicBezTo>
                <a:lnTo>
                  <a:pt x="262" y="131"/>
                </a:lnTo>
                <a:cubicBezTo>
                  <a:pt x="262" y="131"/>
                  <a:pt x="262" y="131"/>
                  <a:pt x="262" y="131"/>
                </a:cubicBezTo>
                <a:lnTo>
                  <a:pt x="262" y="131"/>
                </a:lnTo>
                <a:lnTo>
                  <a:pt x="262" y="131"/>
                </a:lnTo>
                <a:lnTo>
                  <a:pt x="262" y="131"/>
                </a:lnTo>
                <a:cubicBezTo>
                  <a:pt x="262" y="203"/>
                  <a:pt x="203" y="262"/>
                  <a:pt x="131" y="262"/>
                </a:cubicBezTo>
                <a:lnTo>
                  <a:pt x="131" y="262"/>
                </a:lnTo>
                <a:lnTo>
                  <a:pt x="131" y="262"/>
                </a:lnTo>
                <a:lnTo>
                  <a:pt x="131" y="262"/>
                </a:lnTo>
                <a:cubicBezTo>
                  <a:pt x="58" y="262"/>
                  <a:pt x="0" y="203"/>
                  <a:pt x="0" y="131"/>
                </a:cubicBezTo>
                <a:lnTo>
                  <a:pt x="0" y="131"/>
                </a:lnTo>
                <a:close/>
              </a:path>
            </a:pathLst>
          </a:custGeom>
          <a:solidFill>
            <a:srgbClr val="45AE3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https://d.book118.com/868030135026006045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2024-09-25T14:48:49.429</cp:lastPrinted>
  <dcterms:created xsi:type="dcterms:W3CDTF">2024-09-25T06:48:49Z</dcterms:created>
  <dcterms:modified xsi:type="dcterms:W3CDTF">2024-09-25T06:48:51Z</dcterms:modified>
</cp:coreProperties>
</file>