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1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19C36-E9C4-46A6-ACE2-181D987E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816CF-7ABF-444B-9EF5-FEB26206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81680-0C6D-4EDE-8176-9A2D2C29B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AADB5-1168-4A80-8C2B-BD570954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41D61-0368-4F76-9E9A-D96ABA8E6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DB16F-DE2E-4ED1-BBBC-39391DA2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4305C-F8D3-4D83-8BA3-213DA9FC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FB124-8CDA-462B-AE80-CF21C63BA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75435-4DE5-4B3E-ABAA-5B2296E2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67612-64EA-42EB-A0EC-81909F82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5909-364E-41FE-9835-93F5106F4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8487251" y="59055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8487251" y="64897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8487251" y="70739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7406640" y="3420110"/>
            <a:ext cx="11811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050">
                <a:sym typeface="+mn-ea"/>
              </a:rPr>
              <a:t>单击编辑文本</a:t>
            </a:r>
            <a:endParaRPr sz="1050"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2925603" y="2610485"/>
            <a:ext cx="5662136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2925603" y="725805"/>
            <a:ext cx="5662136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4200">
                <a:sym typeface="+mn-ea"/>
              </a:rPr>
              <a:t>单击此处编辑标题</a:t>
            </a:r>
            <a:endParaRPr sz="4200"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989171" y="2337435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966311" y="2305685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054893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3268503" y="3462020"/>
            <a:ext cx="2567463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9048" y="4076065"/>
            <a:ext cx="9133522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5238" y="3152775"/>
            <a:ext cx="914781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5238" y="3457575"/>
            <a:ext cx="914781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2857" y="3333750"/>
            <a:ext cx="9146858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9048" y="3529330"/>
            <a:ext cx="9126855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17145" y="4243705"/>
            <a:ext cx="9125426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3488531" y="3312795"/>
            <a:ext cx="53816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4787741" y="4570730"/>
            <a:ext cx="405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2906077" y="3529330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5510689" y="5753735"/>
            <a:ext cx="405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6154102" y="5859145"/>
            <a:ext cx="405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6839426" y="5871845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6071235" y="6207125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7895272" y="6006465"/>
            <a:ext cx="405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7075170" y="6571615"/>
            <a:ext cx="53816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159317" y="4290060"/>
            <a:ext cx="27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2499360" y="3907790"/>
            <a:ext cx="405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2336482" y="4187825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2300763" y="5777230"/>
            <a:ext cx="678656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2686526" y="6062980"/>
            <a:ext cx="507682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8342471" y="6284595"/>
            <a:ext cx="108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6166485" y="4083685"/>
            <a:ext cx="221456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078355" y="5342890"/>
            <a:ext cx="108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019774" y="2400299"/>
            <a:ext cx="6616065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322421" y="1898650"/>
            <a:ext cx="2182177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1800">
                <a:sym typeface="+mn-ea"/>
              </a:rPr>
              <a:t>单击编辑副标题</a:t>
            </a:r>
            <a:endParaRPr sz="1800"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322421" y="845185"/>
            <a:ext cx="2182177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 sz="4800">
                <a:sym typeface="+mn-ea"/>
              </a:rPr>
              <a:t>标题</a:t>
            </a:r>
            <a:endParaRPr sz="4800"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451133" y="3610610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428273" y="3578860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1516856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33826" y="5465260"/>
            <a:ext cx="9211654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48474" y="5295915"/>
            <a:ext cx="9235233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52944" y="5374464"/>
            <a:ext cx="9235600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27618" y="5629570"/>
            <a:ext cx="9196856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47214" y="5211061"/>
            <a:ext cx="9238429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34959" y="5544067"/>
            <a:ext cx="920867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4587240" y="1090930"/>
            <a:ext cx="4052411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015013" y="1091565"/>
            <a:ext cx="2446496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8625" err="1">
                <a:sym typeface="+mn-ea"/>
              </a:rPr>
              <a:t>编号</a:t>
            </a:r>
            <a:endParaRPr sz="8625"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9144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9144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9144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9144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9144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9144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9144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824388" y="4204970"/>
            <a:ext cx="678656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7640955" y="3671570"/>
            <a:ext cx="678656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8023384" y="1898650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8000524" y="1866900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808863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733425" y="811530"/>
            <a:ext cx="4596289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733425" y="3488055"/>
            <a:ext cx="1176813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050">
                <a:sym typeface="+mn-ea"/>
              </a:rPr>
              <a:t>单击编辑文本</a:t>
            </a:r>
            <a:endParaRPr sz="1050"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8352949" y="59055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8352949" y="64897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8352949" y="70739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49053" y="4416830"/>
            <a:ext cx="9094946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9144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9144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9144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9144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2382" y="3519755"/>
            <a:ext cx="9131618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9144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5918835" y="3303270"/>
            <a:ext cx="53816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4632960" y="4612005"/>
            <a:ext cx="40481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6501289" y="3570605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3910012" y="5795010"/>
            <a:ext cx="40481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3266598" y="5773420"/>
            <a:ext cx="40481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2567940" y="5824220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3336131" y="6172200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1601628" y="5806440"/>
            <a:ext cx="40481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2417921" y="6473190"/>
            <a:ext cx="53816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7274719" y="4382135"/>
            <a:ext cx="27146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6921341" y="3847465"/>
            <a:ext cx="40481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7070884" y="4191000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6481762" y="5818505"/>
            <a:ext cx="678656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6266974" y="6104255"/>
            <a:ext cx="507682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010602" y="6325870"/>
            <a:ext cx="108108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3073241" y="4124960"/>
            <a:ext cx="221456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7274719" y="5384165"/>
            <a:ext cx="108108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456300" y="1568823"/>
            <a:ext cx="82269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sz="1200" err="1">
                <a:sym typeface="+mn-ea"/>
              </a:rPr>
              <a:t>二级</a:t>
            </a:r>
            <a:endParaRPr sz="1200"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sz="1200" err="1">
                <a:sym typeface="+mn-ea"/>
              </a:rPr>
              <a:t>三级</a:t>
            </a:r>
            <a:endParaRPr sz="1200"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sz="1050" err="1">
                <a:sym typeface="+mn-ea"/>
              </a:rPr>
              <a:t>四级</a:t>
            </a:r>
            <a:endParaRPr sz="1050"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sz="1050" err="1">
                <a:sym typeface="+mn-ea"/>
              </a:rPr>
              <a:t>五级</a:t>
            </a:r>
            <a:endParaRPr sz="1050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456300" y="365126"/>
            <a:ext cx="82269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11" r:id="rId2"/>
    <p:sldLayoutId id="2147487712" r:id="rId3"/>
    <p:sldLayoutId id="2147487713" r:id="rId4"/>
    <p:sldLayoutId id="2147487714" r:id="rId5"/>
    <p:sldLayoutId id="2147487715" r:id="rId6"/>
    <p:sldLayoutId id="2147487716" r:id="rId7"/>
    <p:sldLayoutId id="2147487717" r:id="rId8"/>
    <p:sldLayoutId id="2147487718" r:id="rId9"/>
    <p:sldLayoutId id="2147487719" r:id="rId10"/>
    <p:sldLayoutId id="21474877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22" Type="http://schemas.openxmlformats.org/officeDocument/2006/relationships/tags" Target="../tags/tag306.xml" /><Relationship Id="rId23" Type="http://schemas.openxmlformats.org/officeDocument/2006/relationships/tags" Target="../tags/tag307.xml" /><Relationship Id="rId24" Type="http://schemas.openxmlformats.org/officeDocument/2006/relationships/tags" Target="../tags/tag308.xml" /><Relationship Id="rId25" Type="http://schemas.openxmlformats.org/officeDocument/2006/relationships/tags" Target="../tags/tag309.xml" /><Relationship Id="rId26" Type="http://schemas.openxmlformats.org/officeDocument/2006/relationships/tags" Target="../tags/tag310.xml" /><Relationship Id="rId27" Type="http://schemas.openxmlformats.org/officeDocument/2006/relationships/tags" Target="../tags/tag311.xml" /><Relationship Id="rId28" Type="http://schemas.openxmlformats.org/officeDocument/2006/relationships/tags" Target="../tags/tag312.xml" /><Relationship Id="rId29" Type="http://schemas.openxmlformats.org/officeDocument/2006/relationships/tags" Target="../tags/tag313.xml" /><Relationship Id="rId3" Type="http://schemas.openxmlformats.org/officeDocument/2006/relationships/tags" Target="../tags/tag287.xml" /><Relationship Id="rId30" Type="http://schemas.openxmlformats.org/officeDocument/2006/relationships/tags" Target="../tags/tag314.xml" /><Relationship Id="rId31" Type="http://schemas.openxmlformats.org/officeDocument/2006/relationships/tags" Target="../tags/tag315.xml" /><Relationship Id="rId32" Type="http://schemas.openxmlformats.org/officeDocument/2006/relationships/tags" Target="../tags/tag316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1011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71429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各种类型物体PPT课件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2350293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1874520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2422207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4727734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251960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99647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课件的介绍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7104697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6628924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7176611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课件的结构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2350293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1874520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2422207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课件的内容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4727734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4251960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4799647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课件的制作技巧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7104697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6628924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7176611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课件的发布和推广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4727734" y="4041457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4251960" y="3985260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4799647" y="4041457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总结和展望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课件的介绍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课件的主题和内容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介绍：每种物体的特性、分类、应用等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目的：帮助学生理解各种类型物体的特点和应用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主题：各种类型物体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内容：包括但不限于固体、液体、气体、生物体等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课件的适用人群</a:t>
            </a:r>
            <a:endParaRPr lang="zh-CN" altLang="en-US"/>
          </a:p>
        </p:txBody>
      </p:sp>
      <p:sp>
        <p:nvSpPr>
          <p:cNvPr id="1049176" name="弧形 58"/>
          <p:cNvSpPr/>
          <p:nvPr>
            <p:custDataLst>
              <p:tags r:id="rId2"/>
            </p:custDataLst>
          </p:nvPr>
        </p:nvSpPr>
        <p:spPr>
          <a:xfrm>
            <a:off x="6080791" y="2458545"/>
            <a:ext cx="2603010" cy="26030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弧形 57"/>
          <p:cNvSpPr/>
          <p:nvPr>
            <p:custDataLst>
              <p:tags r:id="rId3"/>
            </p:custDataLst>
          </p:nvPr>
        </p:nvSpPr>
        <p:spPr>
          <a:xfrm>
            <a:off x="456300" y="2458545"/>
            <a:ext cx="2603010" cy="26030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2"/>
          <p:cNvSpPr/>
          <p:nvPr>
            <p:custDataLst>
              <p:tags r:id="rId4"/>
            </p:custDataLst>
          </p:nvPr>
        </p:nvSpPr>
        <p:spPr>
          <a:xfrm>
            <a:off x="6336674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3"/>
          <p:cNvSpPr/>
          <p:nvPr>
            <p:custDataLst>
              <p:tags r:id="rId5"/>
            </p:custDataLst>
          </p:nvPr>
        </p:nvSpPr>
        <p:spPr>
          <a:xfrm>
            <a:off x="662629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6"/>
            </p:custDataLst>
          </p:nvPr>
        </p:nvSpPr>
        <p:spPr>
          <a:xfrm>
            <a:off x="6676210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自学者：自我提升，拓展知识面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24"/>
          <p:cNvSpPr/>
          <p:nvPr>
            <p:custDataLst>
              <p:tags r:id="rId7"/>
            </p:custDataLst>
          </p:nvPr>
        </p:nvSpPr>
        <p:spPr>
          <a:xfrm>
            <a:off x="451245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5"/>
          <p:cNvSpPr/>
          <p:nvPr>
            <p:custDataLst>
              <p:tags r:id="rId8"/>
            </p:custDataLst>
          </p:nvPr>
        </p:nvSpPr>
        <p:spPr>
          <a:xfrm>
            <a:off x="4801380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9"/>
            </p:custDataLst>
          </p:nvPr>
        </p:nvSpPr>
        <p:spPr>
          <a:xfrm>
            <a:off x="4851994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企业员工：培训、提升职业技能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椭圆 7"/>
          <p:cNvSpPr/>
          <p:nvPr>
            <p:custDataLst>
              <p:tags r:id="rId10"/>
            </p:custDataLst>
          </p:nvPr>
        </p:nvSpPr>
        <p:spPr>
          <a:xfrm>
            <a:off x="2688241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9"/>
          <p:cNvSpPr/>
          <p:nvPr>
            <p:custDataLst>
              <p:tags r:id="rId11"/>
            </p:custDataLst>
          </p:nvPr>
        </p:nvSpPr>
        <p:spPr>
          <a:xfrm>
            <a:off x="2977163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2"/>
            </p:custDataLst>
          </p:nvPr>
        </p:nvSpPr>
        <p:spPr>
          <a:xfrm>
            <a:off x="3027777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教师：备课、授课、辅导学生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5"/>
          <p:cNvSpPr/>
          <p:nvPr>
            <p:custDataLst>
              <p:tags r:id="rId13"/>
            </p:custDataLst>
          </p:nvPr>
        </p:nvSpPr>
        <p:spPr>
          <a:xfrm>
            <a:off x="65664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4"/>
          <p:cNvSpPr/>
          <p:nvPr>
            <p:custDataLst>
              <p:tags r:id="rId14"/>
            </p:custDataLst>
          </p:nvPr>
        </p:nvSpPr>
        <p:spPr>
          <a:xfrm>
            <a:off x="94556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15"/>
            </p:custDataLst>
          </p:nvPr>
        </p:nvSpPr>
        <p:spPr>
          <a:xfrm>
            <a:off x="996183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学生：学习新知识，提高学习效率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课件的价值</a:t>
            </a:r>
            <a:endParaRPr lang="zh-CN" altLang="en-US"/>
          </a:p>
        </p:txBody>
      </p:sp>
      <p:sp>
        <p:nvSpPr>
          <p:cNvPr id="1049238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提高学习效率：通过课件，学生可以更直观地理解和掌握知识，提高学习效率。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激发学习兴趣：课件可以运用多种形式，如动画、视频、音频等，激发学生的学习兴趣。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方便复习：课件可以方便学生课后复习，提高学习效果。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提高教学质量：课件可以帮助教师更好地组织教学，提高教学质量。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课件的结构</a:t>
            </a:r>
            <a:endParaRPr lang="zh-CN" altLang="en-US"/>
          </a:p>
        </p:txBody>
      </p:sp>
      <p:sp>
        <p:nvSpPr>
          <p:cNvPr id="104929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课件的目录结构</a:t>
            </a:r>
            <a:endParaRPr lang="zh-CN" altLang="en-US"/>
          </a:p>
        </p:txBody>
      </p:sp>
      <p:sp>
        <p:nvSpPr>
          <p:cNvPr id="1049364" name="任意多边形 12"/>
          <p:cNvSpPr/>
          <p:nvPr>
            <p:custDataLst>
              <p:tags r:id="rId2"/>
            </p:custDataLst>
          </p:nvPr>
        </p:nvSpPr>
        <p:spPr>
          <a:xfrm rot="2700000">
            <a:off x="3054768" y="2010501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标题"/>
          <p:cNvSpPr txBox="1"/>
          <p:nvPr>
            <p:custDataLst>
              <p:tags r:id="rId3"/>
            </p:custDataLst>
          </p:nvPr>
        </p:nvSpPr>
        <p:spPr>
          <a:xfrm>
            <a:off x="3400164" y="2141150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68" name="文本框 25"/>
          <p:cNvSpPr txBox="1"/>
          <p:nvPr>
            <p:custDataLst>
              <p:tags r:id="rId4"/>
            </p:custDataLst>
          </p:nvPr>
        </p:nvSpPr>
        <p:spPr>
          <a:xfrm>
            <a:off x="3400164" y="27523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目录页：列出所有章节和子章节，便于观众快速了解内容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0" name="任意多边形 22"/>
          <p:cNvSpPr/>
          <p:nvPr>
            <p:custDataLst>
              <p:tags r:id="rId5"/>
            </p:custDataLst>
          </p:nvPr>
        </p:nvSpPr>
        <p:spPr>
          <a:xfrm rot="2700000">
            <a:off x="1008931" y="2010501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标题"/>
          <p:cNvSpPr txBox="1"/>
          <p:nvPr>
            <p:custDataLst>
              <p:tags r:id="rId6"/>
            </p:custDataLst>
          </p:nvPr>
        </p:nvSpPr>
        <p:spPr>
          <a:xfrm>
            <a:off x="1354326" y="2141150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74" name="文本框 25"/>
          <p:cNvSpPr txBox="1"/>
          <p:nvPr>
            <p:custDataLst>
              <p:tags r:id="rId7"/>
            </p:custDataLst>
          </p:nvPr>
        </p:nvSpPr>
        <p:spPr>
          <a:xfrm>
            <a:off x="1354326" y="27523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封面页：包含标题、作者、日期等信息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6" name="任意多边形 27"/>
          <p:cNvSpPr/>
          <p:nvPr>
            <p:custDataLst>
              <p:tags r:id="rId8"/>
            </p:custDataLst>
          </p:nvPr>
        </p:nvSpPr>
        <p:spPr>
          <a:xfrm rot="2700000">
            <a:off x="7146444" y="2010501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标题"/>
          <p:cNvSpPr txBox="1"/>
          <p:nvPr>
            <p:custDataLst>
              <p:tags r:id="rId9"/>
            </p:custDataLst>
          </p:nvPr>
        </p:nvSpPr>
        <p:spPr>
          <a:xfrm>
            <a:off x="7491839" y="2141150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80" name="文本框 25"/>
          <p:cNvSpPr txBox="1"/>
          <p:nvPr>
            <p:custDataLst>
              <p:tags r:id="rId10"/>
            </p:custDataLst>
          </p:nvPr>
        </p:nvSpPr>
        <p:spPr>
          <a:xfrm>
            <a:off x="7491839" y="27523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主体部分：按照逻辑顺序介绍各种类型物体的特点、用途、使用方法等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82" name="任意多边形 32"/>
          <p:cNvSpPr/>
          <p:nvPr>
            <p:custDataLst>
              <p:tags r:id="rId11"/>
            </p:custDataLst>
          </p:nvPr>
        </p:nvSpPr>
        <p:spPr>
          <a:xfrm rot="2700000">
            <a:off x="5100607" y="2010501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标题"/>
          <p:cNvSpPr txBox="1"/>
          <p:nvPr>
            <p:custDataLst>
              <p:tags r:id="rId12"/>
            </p:custDataLst>
          </p:nvPr>
        </p:nvSpPr>
        <p:spPr>
          <a:xfrm>
            <a:off x="5446001" y="2141150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86" name="文本框 36"/>
          <p:cNvSpPr txBox="1"/>
          <p:nvPr>
            <p:custDataLst>
              <p:tags r:id="rId13"/>
            </p:custDataLst>
          </p:nvPr>
        </p:nvSpPr>
        <p:spPr>
          <a:xfrm>
            <a:off x="5446001" y="27523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引言页：介绍课件的主题、目的和背景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14"/>
            </p:custDataLst>
          </p:nvPr>
        </p:nvSpPr>
        <p:spPr>
          <a:xfrm>
            <a:off x="2730899" y="1991479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90" name="标题"/>
          <p:cNvSpPr txBox="1"/>
          <p:nvPr>
            <p:custDataLst>
              <p:tags r:id="rId15"/>
            </p:custDataLst>
          </p:nvPr>
        </p:nvSpPr>
        <p:spPr>
          <a:xfrm>
            <a:off x="685061" y="1991479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92" name="标题"/>
          <p:cNvSpPr txBox="1"/>
          <p:nvPr>
            <p:custDataLst>
              <p:tags r:id="rId16"/>
            </p:custDataLst>
          </p:nvPr>
        </p:nvSpPr>
        <p:spPr>
          <a:xfrm>
            <a:off x="6822574" y="1991479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94" name="标题"/>
          <p:cNvSpPr txBox="1"/>
          <p:nvPr>
            <p:custDataLst>
              <p:tags r:id="rId17"/>
            </p:custDataLst>
          </p:nvPr>
        </p:nvSpPr>
        <p:spPr>
          <a:xfrm>
            <a:off x="4776736" y="1991479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96" name="任意多边形 4"/>
          <p:cNvSpPr/>
          <p:nvPr>
            <p:custDataLst>
              <p:tags r:id="rId18"/>
            </p:custDataLst>
          </p:nvPr>
        </p:nvSpPr>
        <p:spPr>
          <a:xfrm rot="2700000">
            <a:off x="4076937" y="3847099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标题"/>
          <p:cNvSpPr txBox="1"/>
          <p:nvPr>
            <p:custDataLst>
              <p:tags r:id="rId19"/>
            </p:custDataLst>
          </p:nvPr>
        </p:nvSpPr>
        <p:spPr>
          <a:xfrm>
            <a:off x="4422331" y="3977748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00" name="文本框 25"/>
          <p:cNvSpPr txBox="1"/>
          <p:nvPr>
            <p:custDataLst>
              <p:tags r:id="rId20"/>
            </p:custDataLst>
          </p:nvPr>
        </p:nvSpPr>
        <p:spPr>
          <a:xfrm>
            <a:off x="4422331" y="45889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参考资料页：列出参考资料的来源和作者，便于观众查找和引用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02" name="任意多边形 7"/>
          <p:cNvSpPr/>
          <p:nvPr>
            <p:custDataLst>
              <p:tags r:id="rId21"/>
            </p:custDataLst>
          </p:nvPr>
        </p:nvSpPr>
        <p:spPr>
          <a:xfrm rot="2700000">
            <a:off x="2031099" y="3847099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标题"/>
          <p:cNvSpPr txBox="1"/>
          <p:nvPr>
            <p:custDataLst>
              <p:tags r:id="rId22"/>
            </p:custDataLst>
          </p:nvPr>
        </p:nvSpPr>
        <p:spPr>
          <a:xfrm>
            <a:off x="2376494" y="3977748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06" name="文本框 10"/>
          <p:cNvSpPr txBox="1"/>
          <p:nvPr>
            <p:custDataLst>
              <p:tags r:id="rId23"/>
            </p:custDataLst>
          </p:nvPr>
        </p:nvSpPr>
        <p:spPr>
          <a:xfrm>
            <a:off x="2376494" y="45889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总结页：总结课件的主要内容，强调重点和难点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08" name="任意多边形 11"/>
          <p:cNvSpPr/>
          <p:nvPr>
            <p:custDataLst>
              <p:tags r:id="rId24"/>
            </p:custDataLst>
          </p:nvPr>
        </p:nvSpPr>
        <p:spPr>
          <a:xfrm rot="2700000">
            <a:off x="6122774" y="3847099"/>
            <a:ext cx="135154" cy="124091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标题"/>
          <p:cNvSpPr txBox="1"/>
          <p:nvPr>
            <p:custDataLst>
              <p:tags r:id="rId25"/>
            </p:custDataLst>
          </p:nvPr>
        </p:nvSpPr>
        <p:spPr>
          <a:xfrm>
            <a:off x="6468169" y="3977748"/>
            <a:ext cx="1191861" cy="59918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12" name="文本框 15"/>
          <p:cNvSpPr txBox="1"/>
          <p:nvPr>
            <p:custDataLst>
              <p:tags r:id="rId26"/>
            </p:custDataLst>
          </p:nvPr>
        </p:nvSpPr>
        <p:spPr>
          <a:xfrm>
            <a:off x="6468169" y="4588948"/>
            <a:ext cx="1191861" cy="93907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致谢页：感谢观众的观看和参与，表达对观众的尊重和感谢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14" name="标题"/>
          <p:cNvSpPr txBox="1"/>
          <p:nvPr>
            <p:custDataLst>
              <p:tags r:id="rId27"/>
            </p:custDataLst>
          </p:nvPr>
        </p:nvSpPr>
        <p:spPr>
          <a:xfrm>
            <a:off x="3753066" y="3828078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16" name="标题"/>
          <p:cNvSpPr txBox="1"/>
          <p:nvPr>
            <p:custDataLst>
              <p:tags r:id="rId28"/>
            </p:custDataLst>
          </p:nvPr>
        </p:nvSpPr>
        <p:spPr>
          <a:xfrm>
            <a:off x="1707229" y="3828078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18" name="标题"/>
          <p:cNvSpPr txBox="1"/>
          <p:nvPr>
            <p:custDataLst>
              <p:tags r:id="rId29"/>
            </p:custDataLst>
          </p:nvPr>
        </p:nvSpPr>
        <p:spPr>
          <a:xfrm>
            <a:off x="5798905" y="3828078"/>
            <a:ext cx="647239" cy="12128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0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课件的页面布局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883388" y="1975050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标题页：包含课程名称、日期、讲师等信息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883388" y="2584894"/>
            <a:ext cx="3373218" cy="520176"/>
          </a:xfrm>
          <a:prstGeom prst="rect">
            <a:avLst/>
          </a:prstGeom>
        </p:spPr>
        <p:txBody>
          <a:bodyPr wrap="square" lIns="0" rIns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目录页：列出所有章节和子章节，便于观众了解课件结构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883388" y="3194739"/>
            <a:ext cx="3373218" cy="520176"/>
          </a:xfrm>
          <a:prstGeom prst="rect">
            <a:avLst/>
          </a:prstGeom>
        </p:spPr>
        <p:txBody>
          <a:bodyPr wrap="square" lIns="0" rIns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内容页：详细讲解每个章节的内容，包括文字、图片、图表等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883388" y="380458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总结页：总结课程要点，强调重点内容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"/>
          <p:cNvSpPr/>
          <p:nvPr>
            <p:custDataLst>
              <p:tags r:id="rId6"/>
            </p:custDataLst>
          </p:nvPr>
        </p:nvSpPr>
        <p:spPr>
          <a:xfrm>
            <a:off x="2883388" y="4414429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问答页：提供观众提问和讲师回答的环节，增加互动性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6"/>
          <p:cNvSpPr/>
          <p:nvPr>
            <p:custDataLst>
              <p:tags r:id="rId7"/>
            </p:custDataLst>
          </p:nvPr>
        </p:nvSpPr>
        <p:spPr>
          <a:xfrm>
            <a:off x="2883388" y="502427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结束页：感谢观众的参与，提供联系方式和反馈渠道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课件的动画效果</a:t>
            </a:r>
            <a:endParaRPr lang="zh-CN" altLang="en-US"/>
          </a:p>
        </p:txBody>
      </p:sp>
      <p:sp>
        <p:nvSpPr>
          <p:cNvPr id="1049500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4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2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动画效果：选择合适的动画效果，如淡入淡出、缩放、旋转等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动画时间：控制动画持续时间，避免过长或过短影响观看体验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20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动画类型：包括进入、退出、强调、过渡等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22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动画速度：根据内容需要调整动画速度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课件的交互设计</a:t>
            </a:r>
            <a:endParaRPr lang="zh-CN" altLang="en-US"/>
          </a:p>
        </p:txBody>
      </p:sp>
      <p:sp>
        <p:nvSpPr>
          <p:cNvPr id="10495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界面设计：简洁明了，易于操作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交互方式：鼠标点击、键盘输入、触摸屏操作等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反馈设计：及时反馈，易于理解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导航设计：清晰明确，易于查找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课件的内容</a:t>
            </a:r>
            <a:endParaRPr lang="zh-CN" altLang="en-US"/>
          </a:p>
        </p:txBody>
      </p:sp>
      <p:sp>
        <p:nvSpPr>
          <p:cNvPr id="104963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各种类型物体的定义和分类</a:t>
            </a:r>
            <a:endParaRPr lang="zh-CN" altLang="en-US"/>
          </a:p>
        </p:txBody>
      </p:sp>
      <p:cxnSp>
        <p:nvCxnSpPr>
          <p:cNvPr id="314577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7788402" y="2821650"/>
            <a:ext cx="2310" cy="8724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7091528" y="3751431"/>
            <a:ext cx="462" cy="2500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6378480" y="3337836"/>
            <a:ext cx="2772" cy="38309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5684841" y="3705682"/>
            <a:ext cx="1386" cy="10707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4964861" y="2691795"/>
            <a:ext cx="2772" cy="96952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3" name="直接连接符 6"/>
          <p:cNvCxnSpPr/>
          <p:nvPr>
            <p:custDataLst>
              <p:tags r:id="rId7"/>
            </p:custDataLst>
          </p:nvPr>
        </p:nvCxnSpPr>
        <p:spPr>
          <a:xfrm flipH="1">
            <a:off x="4260593" y="3740340"/>
            <a:ext cx="0" cy="4075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4"/>
          <p:cNvCxnSpPr/>
          <p:nvPr>
            <p:custDataLst>
              <p:tags r:id="rId8"/>
            </p:custDataLst>
          </p:nvPr>
        </p:nvCxnSpPr>
        <p:spPr>
          <a:xfrm flipH="1">
            <a:off x="3548007" y="3469539"/>
            <a:ext cx="2772" cy="1945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2847898" y="3705682"/>
            <a:ext cx="2772" cy="8151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9" name="直接连接符 32"/>
          <p:cNvCxnSpPr/>
          <p:nvPr>
            <p:custDataLst>
              <p:tags r:id="rId10"/>
            </p:custDataLst>
          </p:nvPr>
        </p:nvCxnSpPr>
        <p:spPr>
          <a:xfrm>
            <a:off x="2139933" y="2985240"/>
            <a:ext cx="462" cy="6788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431044" y="3720932"/>
            <a:ext cx="462" cy="13401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00" name="正文"/>
          <p:cNvSpPr txBox="1"/>
          <p:nvPr>
            <p:custDataLst>
              <p:tags r:id="rId12"/>
            </p:custDataLst>
          </p:nvPr>
        </p:nvSpPr>
        <p:spPr>
          <a:xfrm>
            <a:off x="1485111" y="2265260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液体：没有固定的形状，但具有固定的体积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13"/>
            </p:custDataLst>
          </p:nvPr>
        </p:nvSpPr>
        <p:spPr>
          <a:xfrm>
            <a:off x="2894571" y="2750484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混合物：由两种或两种以上的物质组成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14"/>
            </p:custDataLst>
          </p:nvPr>
        </p:nvSpPr>
        <p:spPr>
          <a:xfrm>
            <a:off x="4311426" y="1975050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化合物：由两种或两种以上的元素组成的物质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15"/>
            </p:custDataLst>
          </p:nvPr>
        </p:nvSpPr>
        <p:spPr>
          <a:xfrm>
            <a:off x="5725045" y="2613234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金属：含有金属元素的物质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16"/>
            </p:custDataLst>
          </p:nvPr>
        </p:nvSpPr>
        <p:spPr>
          <a:xfrm>
            <a:off x="7134505" y="2103519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晶体：有固定的熔点和沸点，有固定的形状和体积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17"/>
            </p:custDataLst>
          </p:nvPr>
        </p:nvSpPr>
        <p:spPr>
          <a:xfrm>
            <a:off x="776223" y="404580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固体：有固定的形状和体积，不易变形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18"/>
            </p:custDataLst>
          </p:nvPr>
        </p:nvSpPr>
        <p:spPr>
          <a:xfrm>
            <a:off x="2194463" y="4700622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气体：没有固定的形状和体积，容易扩散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19"/>
            </p:custDataLst>
          </p:nvPr>
        </p:nvSpPr>
        <p:spPr>
          <a:xfrm>
            <a:off x="3605772" y="4321223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单质：由一种元素组成的物质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正文"/>
          <p:cNvSpPr txBox="1"/>
          <p:nvPr>
            <p:custDataLst>
              <p:tags r:id="rId20"/>
            </p:custDataLst>
          </p:nvPr>
        </p:nvSpPr>
        <p:spPr>
          <a:xfrm>
            <a:off x="5030482" y="495109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非金属：不含金属元素的物质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正文"/>
          <p:cNvSpPr txBox="1"/>
          <p:nvPr>
            <p:custDataLst>
              <p:tags r:id="rId21"/>
            </p:custDataLst>
          </p:nvPr>
        </p:nvSpPr>
        <p:spPr>
          <a:xfrm>
            <a:off x="6436707" y="418305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非晶体：没有固定的熔点和沸点，没有固定的形状和体积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3" name="直接箭头连接符 183"/>
          <p:cNvCxnSpPr/>
          <p:nvPr>
            <p:custDataLst>
              <p:tags r:id="rId22"/>
            </p:custDataLst>
          </p:nvPr>
        </p:nvCxnSpPr>
        <p:spPr>
          <a:xfrm>
            <a:off x="581209" y="3707992"/>
            <a:ext cx="7977544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20" name="椭圆 23"/>
          <p:cNvSpPr/>
          <p:nvPr>
            <p:custDataLst>
              <p:tags r:id="rId23"/>
            </p:custDataLst>
          </p:nvPr>
        </p:nvSpPr>
        <p:spPr>
          <a:xfrm flipV="1">
            <a:off x="7740804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22" name="椭圆 21"/>
          <p:cNvSpPr/>
          <p:nvPr>
            <p:custDataLst>
              <p:tags r:id="rId24"/>
            </p:custDataLst>
          </p:nvPr>
        </p:nvSpPr>
        <p:spPr>
          <a:xfrm flipV="1">
            <a:off x="563678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24" name="椭圆 22"/>
          <p:cNvSpPr/>
          <p:nvPr>
            <p:custDataLst>
              <p:tags r:id="rId25"/>
            </p:custDataLst>
          </p:nvPr>
        </p:nvSpPr>
        <p:spPr>
          <a:xfrm flipV="1">
            <a:off x="7043006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26" name="椭圆 20"/>
          <p:cNvSpPr/>
          <p:nvPr>
            <p:custDataLst>
              <p:tags r:id="rId26"/>
            </p:custDataLst>
          </p:nvPr>
        </p:nvSpPr>
        <p:spPr>
          <a:xfrm flipV="1">
            <a:off x="6331344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28" name="椭圆 13"/>
          <p:cNvSpPr/>
          <p:nvPr>
            <p:custDataLst>
              <p:tags r:id="rId27"/>
            </p:custDataLst>
          </p:nvPr>
        </p:nvSpPr>
        <p:spPr>
          <a:xfrm flipV="1">
            <a:off x="4917725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30" name="椭圆 14"/>
          <p:cNvSpPr/>
          <p:nvPr>
            <p:custDataLst>
              <p:tags r:id="rId28"/>
            </p:custDataLst>
          </p:nvPr>
        </p:nvSpPr>
        <p:spPr>
          <a:xfrm flipV="1">
            <a:off x="4212070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32" name="椭圆 15"/>
          <p:cNvSpPr/>
          <p:nvPr>
            <p:custDataLst>
              <p:tags r:id="rId29"/>
            </p:custDataLst>
          </p:nvPr>
        </p:nvSpPr>
        <p:spPr>
          <a:xfrm flipV="1">
            <a:off x="350087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34" name="椭圆 17"/>
          <p:cNvSpPr/>
          <p:nvPr>
            <p:custDataLst>
              <p:tags r:id="rId30"/>
            </p:custDataLst>
          </p:nvPr>
        </p:nvSpPr>
        <p:spPr>
          <a:xfrm flipV="1">
            <a:off x="2800762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36" name="椭圆 18"/>
          <p:cNvSpPr/>
          <p:nvPr>
            <p:custDataLst>
              <p:tags r:id="rId31"/>
            </p:custDataLst>
          </p:nvPr>
        </p:nvSpPr>
        <p:spPr>
          <a:xfrm flipV="1">
            <a:off x="209141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38" name="椭圆 19"/>
          <p:cNvSpPr/>
          <p:nvPr>
            <p:custDataLst>
              <p:tags r:id="rId32"/>
            </p:custDataLst>
          </p:nvPr>
        </p:nvSpPr>
        <p:spPr>
          <a:xfrm flipV="1">
            <a:off x="138252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固体：有固定的形状和体积，不易变形</a:t>
            </a:r>
            <a:endParaRPr lang="zh-CN" altLang="en-US"/>
          </a:p>
          <a:p>
            <a:r>
              <a:rPr lang="zh-CN" altLang="en-US"/>
              <a:t>液体：没有固定的形状，但具有固定的体积</a:t>
            </a:r>
            <a:endParaRPr lang="zh-CN" altLang="en-US"/>
          </a:p>
          <a:p>
            <a:r>
              <a:rPr lang="zh-CN" altLang="en-US"/>
              <a:t>气体：没有固定的形状和体积，容易扩散</a:t>
            </a:r>
            <a:endParaRPr lang="zh-CN" altLang="en-US"/>
          </a:p>
          <a:p>
            <a:r>
              <a:rPr lang="zh-CN" altLang="en-US"/>
              <a:t>混合物：由两种或两种以上的物质组成，具有不同的物理和化学性质</a:t>
            </a:r>
            <a:endParaRPr lang="zh-CN" altLang="en-US"/>
          </a:p>
          <a:p>
            <a:r>
              <a:rPr lang="zh-CN" altLang="en-US"/>
              <a:t>单质：由一种元素组成的纯净物，具有特定的物理和化学性质</a:t>
            </a:r>
            <a:endParaRPr lang="zh-CN" altLang="en-US"/>
          </a:p>
          <a:p>
            <a:r>
              <a:rPr lang="zh-CN" altLang="en-US"/>
              <a:t>化合物：由两种或两种以上的元素组成的纯净物，具有特定的物理和化学性质</a:t>
            </a:r>
            <a:endParaRPr lang="zh-CN" altLang="en-US"/>
          </a:p>
          <a:p>
            <a:r>
              <a:rPr lang="zh-CN" altLang="en-US"/>
              <a:t>生物体：具有生命活动，能够生长、繁殖和死亡</a:t>
            </a:r>
            <a:endParaRPr lang="zh-CN" altLang="en-US"/>
          </a:p>
          <a:p>
            <a:r>
              <a:rPr lang="zh-CN" altLang="en-US"/>
              <a:t>非生物体：没有生命活动，不能生长、繁殖和死亡</a:t>
            </a:r>
            <a:endParaRPr lang="zh-CN" altLang="en-US"/>
          </a:p>
          <a:p>
            <a:r>
              <a:rPr lang="zh-CN" altLang="en-US"/>
              <a:t>自然物体：存在于自然界中的物体，如岩石、树木、动物等</a:t>
            </a:r>
            <a:endParaRPr lang="zh-CN" altLang="en-US"/>
          </a:p>
          <a:p>
            <a:r>
              <a:rPr lang="zh-CN" altLang="en-US"/>
              <a:t>人造物体：由人类制造出来的物体，如汽车、电脑、手机等</a:t>
            </a:r>
            <a:endParaRPr lang="zh-CN" altLang="en-US"/>
          </a:p>
        </p:txBody>
      </p:sp>
      <p:sp>
        <p:nvSpPr>
          <p:cNvPr id="10497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各种类型物体的特点和用途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https://d.book118.com/868031011142006036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3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各种类型物体PPT课件</vt:lpstr>
      <vt:lpstr>目录</vt:lpstr>
      <vt:lpstr>添加章节标题</vt:lpstr>
      <vt:lpstr>课件的介绍</vt:lpstr>
      <vt:lpstr>PowerPoint Presentation</vt:lpstr>
      <vt:lpstr>课件的主题和内容</vt:lpstr>
      <vt:lpstr>课件的适用人群</vt:lpstr>
      <vt:lpstr>课件的价值</vt:lpstr>
      <vt:lpstr>课件的结构</vt:lpstr>
      <vt:lpstr>PowerPoint Presentation</vt:lpstr>
      <vt:lpstr>课件的目录结构</vt:lpstr>
      <vt:lpstr>课件的页面布局</vt:lpstr>
      <vt:lpstr>课件的动画效果</vt:lpstr>
      <vt:lpstr>课件的交互设计</vt:lpstr>
      <vt:lpstr>课件的内容</vt:lpstr>
      <vt:lpstr>PowerPoint Presentation</vt:lpstr>
      <vt:lpstr>各种类型物体的定义和分类</vt:lpstr>
      <vt:lpstr>各种类型物体的特点和用途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2024-09-16T12:45:30.085</cp:lastPrinted>
  <dcterms:created xsi:type="dcterms:W3CDTF">2024-09-16T04:45:30Z</dcterms:created>
  <dcterms:modified xsi:type="dcterms:W3CDTF">2024-09-16T04:45:32Z</dcterms:modified>
</cp:coreProperties>
</file>