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4A834DC-45BC-406F-88E3-BC791FBEC1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4FEA6B-D145-4847-B2E1-5A6BE57B77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0FA5474-5B20-4DD2-81F1-69C4AEB950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0BB8D07-24A6-4063-813E-BDC4AF2DFA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8025AA-5519-42AB-8A13-19355BEAA08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16719FE-1115-47D5-A626-2A9230C7144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A80E963-AF88-447A-A89C-4BCEE3F6649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05CE5E-B9B2-4702-8987-C02BDC3183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B3338D-3F49-4D3D-9F25-5F78D946A1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7D9844-CF68-4C0D-BBDC-48FCB9FCA8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8D655E-9BD3-4529-A2F4-B474DADBE1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8033142021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女性盆腔炎教学查房PPT课件</a:t>
            </a:r>
            <a:endParaRPr lang="en-US" sz="1100"/>
          </a:p>
        </p:txBody>
      </p:sp>
      <p:sp>
        <p:nvSpPr>
          <p:cNvPr id="3" name="AutoShape 3"/>
          <p:cNvSpPr/>
          <p:nvPr/>
        </p:nvSpPr>
        <p:spPr>
          <a:xfrm>
            <a:off x="6000750" y="4095750"/>
            <a:ext cx="4101027" cy="524871"/>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汇报时间：2023-12-31</a:t>
            </a:r>
            <a:endParaRPr lang="en-US" sz="1100"/>
          </a:p>
        </p:txBody>
      </p:sp>
      <p:sp>
        <p:nvSpPr>
          <p:cNvPr id="4" name="AutoShape 4"/>
          <p:cNvSpPr/>
          <p:nvPr/>
        </p:nvSpPr>
        <p:spPr>
          <a:xfrm>
            <a:off x="714375" y="4095750"/>
            <a:ext cx="4956128" cy="524871"/>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女性盆腔炎概述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女性盆腔炎的病理生理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女性盆腔炎的治疗方法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女性盆腔炎的预防与护理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病例分享与讨论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女性盆腔炎概述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女性盆腔炎是指女性盆腔生殖器官及其周围结缔组织发生的炎症性疾病，根据病因和病程可分为急性盆腔炎和慢性盆腔炎。</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女性盆腔炎是一种常见的妇科疾病，主要影响女性生殖器官及其周围组织。急性盆腔炎通常由急性感染引起，病程较短，而慢性盆腔炎则由急性炎症未得到及时治疗或治疗不彻底演变而来，病程较长，容易反复发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病因与发病机制</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女性盆腔炎的病因主要包括内源性感染、外源性感染、性传播感染等，发病机制涉及免疫、炎症反应等多个方面。</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内源性感染是指女性生殖道内的菌群失调导致的感染，常见的病原体有厌氧菌、需氧菌等。外源性感染则是由外界病原体侵入引起的感染，如淋病奈瑟菌、沙眼衣原体等。性传播感染主要通过性接触传播，如淋病、梅毒等。这些病原体通过不同的途径侵入女性生殖道，引发炎症反应和免疫应答，导致盆腔炎的发生。</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总结词：女性盆腔炎的临床表现主要包括下腹痛、阴道分泌物增多、异常阴道出血等，诊断标准主要包括症状、体征、实验室检查和影像学检查。</a:t>
            </a:r>
          </a:p>
          <a:p>
            <a:pPr marL="203200" lvl="0" indent="-203200">
              <a:lnSpc>
                <a:spcPct val="120000"/>
              </a:lnSpc>
              <a:buFont typeface="Arial"/>
              <a:buChar char="•"/>
            </a:pPr>
            <a:r>
              <a:rPr lang="en-US" sz="900">
                <a:solidFill>
                  <a:srgbClr val="1C7EBD">
                    <a:alpha val="100000"/>
                  </a:srgbClr>
                </a:solidFill>
                <a:latin typeface="Microsoft Yahei"/>
                <a:ea typeface="Microsoft Yahei"/>
                <a:cs typeface="Microsoft Yahei"/>
              </a:rPr>
              <a:t>详细描述：下腹痛是盆腔炎最常见的症状之一，通常表现为持续性的隐痛或钝痛，可能伴有或不伴有阴道分泌物增多。阴道分泌物增多也是常见的症状之一，可能表现为脓性、血性或水样分泌物。异常阴道出血可表现为点滴出血或大量出血，可能伴随腹痛等症状。诊断标准包括妇科检查、实验室检查和影像学检查。妇科检查可能发现子宫或附件压痛、宫颈举痛等体征。实验室检查可能发现白细胞计数升高、C反应蛋白升高、血沉加快等炎症指标升高。影像学检查如超声、MRI等可发现盆腔炎症的影像学表现。</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女性盆腔炎的病理生理</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感染、损伤或免疫系统异常等因素均可引发炎症反应。</a:t>
            </a:r>
            <a:endParaRPr lang="en-US" sz="1100"/>
          </a:p>
        </p:txBody>
      </p:sp>
      <p:grpSp>
        <p:nvGrpSpPr>
          <p:cNvPr id="3" name="Group 3"/>
          <p:cNvGrpSpPr/>
          <p:nvPr/>
        </p:nvGrpSpPr>
        <p:grpSpPr>
          <a:xfrm>
            <a:off x="4987195" y="1802035"/>
            <a:ext cx="561213" cy="561213"/>
            <a:chOff x="4987195" y="1802035"/>
            <a:chExt cx="561213" cy="561213"/>
          </a:xfrm>
        </p:grpSpPr>
        <p:sp>
          <p:nvSpPr>
            <p:cNvPr id="4" name="AutoShape 4"/>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5121688" y="1936528"/>
            <a:ext cx="292227" cy="292227"/>
            <a:chOff x="5121688" y="1936528"/>
            <a:chExt cx="292227" cy="292227"/>
          </a:xfrm>
        </p:grpSpPr>
        <p:sp>
          <p:nvSpPr>
            <p:cNvPr id="6" name="Freeform 6"/>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5554409" y="1919002"/>
            <a:ext cx="1897189" cy="368046"/>
            <a:chOff x="5554409" y="1919002"/>
            <a:chExt cx="1897189" cy="368046"/>
          </a:xfrm>
        </p:grpSpPr>
        <p:sp>
          <p:nvSpPr>
            <p:cNvPr id="13" name="AutoShape 13"/>
            <p:cNvSpPr/>
            <p:nvPr/>
          </p:nvSpPr>
          <p:spPr>
            <a:xfrm>
              <a:off x="5554409" y="1919002"/>
              <a:ext cx="1897189" cy="36804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炎症的起始</a:t>
              </a:r>
              <a:endParaRPr lang="en-US" sz="1100"/>
            </a:p>
          </p:txBody>
        </p:sp>
      </p:grpSp>
      <p:sp>
        <p:nvSpPr>
          <p:cNvPr id="14" name="AutoShape 14"/>
          <p:cNvSpPr/>
          <p:nvPr/>
        </p:nvSpPr>
        <p:spPr>
          <a:xfrm>
            <a:off x="8335955" y="2434470"/>
            <a:ext cx="3133738" cy="9945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白细胞、巨噬细胞等炎症细胞从血液中迁移到炎症部位。</a:t>
            </a:r>
            <a:endParaRPr lang="en-US" sz="1100"/>
          </a:p>
        </p:txBody>
      </p:sp>
      <p:sp>
        <p:nvSpPr>
          <p:cNvPr id="15" name="AutoShape 15"/>
          <p:cNvSpPr/>
          <p:nvPr/>
        </p:nvSpPr>
        <p:spPr>
          <a:xfrm>
            <a:off x="8948027" y="191837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炎症细胞的募集</a:t>
            </a:r>
            <a:endParaRPr lang="en-US" sz="1100"/>
          </a:p>
        </p:txBody>
      </p:sp>
      <p:grpSp>
        <p:nvGrpSpPr>
          <p:cNvPr id="16" name="Group 16"/>
          <p:cNvGrpSpPr/>
          <p:nvPr/>
        </p:nvGrpSpPr>
        <p:grpSpPr>
          <a:xfrm>
            <a:off x="8380762" y="1802035"/>
            <a:ext cx="561213" cy="561213"/>
            <a:chOff x="8380762" y="1802035"/>
            <a:chExt cx="561213" cy="561213"/>
          </a:xfrm>
        </p:grpSpPr>
        <p:sp>
          <p:nvSpPr>
            <p:cNvPr id="17" name="AutoShape 17"/>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8515255" y="1990630"/>
            <a:ext cx="292227" cy="201263"/>
            <a:chOff x="8515255" y="1990630"/>
            <a:chExt cx="292227" cy="201263"/>
          </a:xfrm>
        </p:grpSpPr>
        <p:sp>
          <p:nvSpPr>
            <p:cNvPr id="19" name="AutoShape 19"/>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4942376" y="4809710"/>
            <a:ext cx="3133738" cy="10191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炎症细胞释放多种化学物质，如组胺、前列腺素和细胞因子等，进一步加剧炎症反应。</a:t>
            </a:r>
            <a:endParaRPr lang="en-US" sz="1100"/>
          </a:p>
        </p:txBody>
      </p:sp>
      <p:sp>
        <p:nvSpPr>
          <p:cNvPr id="30" name="AutoShape 30"/>
          <p:cNvSpPr/>
          <p:nvPr/>
        </p:nvSpPr>
        <p:spPr>
          <a:xfrm>
            <a:off x="5554448" y="429361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炎症介质的释放</a:t>
            </a:r>
            <a:endParaRPr lang="en-US" sz="1100"/>
          </a:p>
        </p:txBody>
      </p:sp>
      <p:grpSp>
        <p:nvGrpSpPr>
          <p:cNvPr id="31" name="Group 31"/>
          <p:cNvGrpSpPr/>
          <p:nvPr/>
        </p:nvGrpSpPr>
        <p:grpSpPr>
          <a:xfrm>
            <a:off x="4987195" y="4188148"/>
            <a:ext cx="561213" cy="561213"/>
            <a:chOff x="4987195" y="4188148"/>
            <a:chExt cx="561213" cy="561213"/>
          </a:xfrm>
        </p:grpSpPr>
        <p:sp>
          <p:nvSpPr>
            <p:cNvPr id="32" name="AutoShape 32"/>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grpSp>
      <p:grpSp>
        <p:nvGrpSpPr>
          <p:cNvPr id="33" name="Group 33"/>
          <p:cNvGrpSpPr/>
          <p:nvPr/>
        </p:nvGrpSpPr>
        <p:grpSpPr>
          <a:xfrm>
            <a:off x="5122640" y="4315015"/>
            <a:ext cx="290322" cy="285560"/>
            <a:chOff x="5122640" y="4315015"/>
            <a:chExt cx="290322" cy="285560"/>
          </a:xfrm>
        </p:grpSpPr>
        <p:sp>
          <p:nvSpPr>
            <p:cNvPr id="34" name="Freeform 34"/>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2" name="AutoShape 42"/>
          <p:cNvSpPr/>
          <p:nvPr/>
        </p:nvSpPr>
        <p:spPr>
          <a:xfrm>
            <a:off x="8335955" y="4809710"/>
            <a:ext cx="3133738" cy="10191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随着病因的消除或免疫系统的调节，炎症逐渐消退。</a:t>
            </a:r>
            <a:endParaRPr lang="en-US" sz="1100"/>
          </a:p>
        </p:txBody>
      </p:sp>
      <p:sp>
        <p:nvSpPr>
          <p:cNvPr id="43" name="AutoShape 43"/>
          <p:cNvSpPr/>
          <p:nvPr/>
        </p:nvSpPr>
        <p:spPr>
          <a:xfrm>
            <a:off x="8948027" y="429361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炎症的消退</a:t>
            </a:r>
            <a:endParaRPr lang="en-US" sz="1100"/>
          </a:p>
        </p:txBody>
      </p:sp>
      <p:grpSp>
        <p:nvGrpSpPr>
          <p:cNvPr id="44" name="Group 44"/>
          <p:cNvGrpSpPr/>
          <p:nvPr/>
        </p:nvGrpSpPr>
        <p:grpSpPr>
          <a:xfrm>
            <a:off x="8380762" y="4177284"/>
            <a:ext cx="561213" cy="561213"/>
            <a:chOff x="8380762" y="4177284"/>
            <a:chExt cx="561213" cy="561213"/>
          </a:xfrm>
        </p:grpSpPr>
        <p:sp>
          <p:nvSpPr>
            <p:cNvPr id="45" name="AutoShape 45"/>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8533542" y="4316063"/>
            <a:ext cx="282417" cy="283559"/>
            <a:chOff x="8533542" y="4316063"/>
            <a:chExt cx="282417" cy="283559"/>
          </a:xfrm>
        </p:grpSpPr>
        <p:sp>
          <p:nvSpPr>
            <p:cNvPr id="47" name="Freeform 47"/>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51" name="Picture 51"/>
          <p:cNvPicPr>
            <a:picLocks noChangeAspect="1"/>
          </p:cNvPicPr>
          <p:nvPr/>
        </p:nvPicPr>
        <p:blipFill>
          <a:blip r:embed="rId2"/>
          <a:srcRect l="12741" r="12741"/>
          <a:stretch>
            <a:fillRect/>
          </a:stretch>
        </p:blipFill>
        <p:spPr>
          <a:xfrm>
            <a:off x="706988" y="1587639"/>
            <a:ext cx="3579894" cy="3867314"/>
          </a:xfrm>
          <a:prstGeom prst="rect">
            <a:avLst/>
          </a:prstGeom>
        </p:spPr>
      </p:pic>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炎症反应过程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炎症可能导致输卵管粘连、堵塞或积水，影响卵子运输和受精。</a:t>
            </a:r>
            <a:endParaRPr lang="en-US" sz="1100"/>
          </a:p>
        </p:txBody>
      </p:sp>
      <p:sp>
        <p:nvSpPr>
          <p:cNvPr id="6" name="AutoShape 6"/>
          <p:cNvSpPr/>
          <p:nvPr/>
        </p:nvSpPr>
        <p:spPr>
          <a:xfrm>
            <a:off x="619358" y="3627301"/>
            <a:ext cx="3358143"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输卵管损伤</a:t>
            </a:r>
            <a:endParaRPr lang="en-US" sz="1100"/>
          </a:p>
        </p:txBody>
      </p:sp>
      <p:sp>
        <p:nvSpPr>
          <p:cNvPr id="7" name="AutoShape 7"/>
          <p:cNvSpPr/>
          <p:nvPr/>
        </p:nvSpPr>
        <p:spPr>
          <a:xfrm>
            <a:off x="4363925" y="4213754"/>
            <a:ext cx="3464154" cy="12711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炎症可能影响卵巢的正常排卵和激素分泌。</a:t>
            </a:r>
            <a:endParaRPr lang="en-US" sz="1100"/>
          </a:p>
        </p:txBody>
      </p:sp>
      <p:sp>
        <p:nvSpPr>
          <p:cNvPr id="8" name="AutoShape 8"/>
          <p:cNvSpPr/>
          <p:nvPr/>
        </p:nvSpPr>
        <p:spPr>
          <a:xfrm>
            <a:off x="4363925" y="3627301"/>
            <a:ext cx="3335471"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卵巢功能受损</a:t>
            </a:r>
            <a:endParaRPr lang="en-US" sz="1100"/>
          </a:p>
        </p:txBody>
      </p:sp>
      <p:sp>
        <p:nvSpPr>
          <p:cNvPr id="9" name="AutoShape 9"/>
          <p:cNvSpPr/>
          <p:nvPr/>
        </p:nvSpPr>
        <p:spPr>
          <a:xfrm>
            <a:off x="8108491" y="4213754"/>
            <a:ext cx="3464154" cy="144585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炎症可能导致子宫粘连、内膜损伤和月经异常。</a:t>
            </a:r>
            <a:endParaRPr lang="en-US" sz="1100"/>
          </a:p>
        </p:txBody>
      </p:sp>
      <p:sp>
        <p:nvSpPr>
          <p:cNvPr id="10" name="AutoShape 10"/>
          <p:cNvSpPr/>
          <p:nvPr/>
        </p:nvSpPr>
        <p:spPr>
          <a:xfrm>
            <a:off x="8108491" y="3627301"/>
            <a:ext cx="3373750"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子宫和子宫内膜损伤</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盆腔炎症对生殖系统的影响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肠道功能紊乱</a:t>
            </a:r>
          </a:p>
        </p:txBody>
      </p:sp>
      <p:sp>
        <p:nvSpPr>
          <p:cNvPr id="7" name="AutoShape 7"/>
          <p:cNvSpPr/>
          <p:nvPr/>
        </p:nvSpPr>
        <p:spPr>
          <a:xfrm>
            <a:off x="83032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盆腔炎症可能影响肠道蠕动和消化功能，导致便秘或腹泻等症状。</a:t>
            </a:r>
            <a:endParaRPr lang="en-US" sz="1100"/>
          </a:p>
        </p:txBody>
      </p:sp>
      <p:sp>
        <p:nvSpPr>
          <p:cNvPr id="8" name="AutoShape 8"/>
          <p:cNvSpPr/>
          <p:nvPr/>
        </p:nvSpPr>
        <p:spPr>
          <a:xfrm>
            <a:off x="513055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泌尿系统问题</a:t>
            </a:r>
          </a:p>
        </p:txBody>
      </p:sp>
      <p:sp>
        <p:nvSpPr>
          <p:cNvPr id="10" name="AutoShape 10"/>
          <p:cNvSpPr/>
          <p:nvPr/>
        </p:nvSpPr>
        <p:spPr>
          <a:xfrm>
            <a:off x="483894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炎症可能累及泌尿系统，引发尿路感染或膀胱刺激症状。</a:t>
            </a:r>
            <a:endParaRPr lang="en-US" sz="1100"/>
          </a:p>
        </p:txBody>
      </p:sp>
      <p:sp>
        <p:nvSpPr>
          <p:cNvPr id="11" name="AutoShape 11"/>
          <p:cNvSpPr/>
          <p:nvPr/>
        </p:nvSpPr>
        <p:spPr>
          <a:xfrm>
            <a:off x="913917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下肢静脉炎</a:t>
            </a:r>
          </a:p>
        </p:txBody>
      </p:sp>
      <p:sp>
        <p:nvSpPr>
          <p:cNvPr id="13" name="AutoShape 13"/>
          <p:cNvSpPr/>
          <p:nvPr/>
        </p:nvSpPr>
        <p:spPr>
          <a:xfrm>
            <a:off x="884756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盆腔炎症可能影响下肢静脉回流，导致下肢静脉炎或静脉曲张。</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盆腔炎症对其他器官的影响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女性盆腔炎的治疗方法</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https://d.book118.com/868033142021006024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2024-08-31T01:25:25.346</cp:lastPrinted>
  <dcterms:created xsi:type="dcterms:W3CDTF">2024-08-30T17:25:25Z</dcterms:created>
  <dcterms:modified xsi:type="dcterms:W3CDTF">2024-08-30T17:25:27Z</dcterms:modified>
</cp:coreProperties>
</file>