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A5002-424F-40B8-8F39-4D4CF1E4A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53024-9344-481B-BA8E-92D24780A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B9516-26A6-4C1A-A7CF-AE658741B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BB31F-2FD6-477B-A111-CC7965226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9EAADF-9587-4D3A-B635-814C978FF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AD9508-969D-4ECE-BEFE-7544A8F40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B1A93-97F3-448E-A751-E35807A48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89367-C3B6-4958-86F6-57C953EE2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25773-7C3F-4945-8D91-861518BB3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65535-AD7B-4402-A5B7-63D8C0C62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47C34-6767-4C57-971D-7EAD76D68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40121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课标学习聚焦核心素养2022版小学数学新课标学习解读培训课件\n## 1.小学数学新课标背景及核心素养介绍\n### 1.1小学数学新课标的发展历程与背景\n### 1.2核心素养的定义与意义\n### 1.3小学数学核心素养的具体内容与要求\n## 2.新课标下的数学教学内容改革\n### 2.1新课标对数学教学内容的要求与变化\n### 2.2新课标下的数学教材分析与比较\n### 2.3新课标下数学教学内容的组织与实施\n## 3.新课标下的数学教学方法创新\n### 3.1新课标对数学教学方法的要求与倡导\n### 3.2新课标下的数学教学模式与策略\n### 3.3新课标下数学教学评价与反馈\n## 4.核心素养培养在小学数学教学中的实践\n### 4.1核心素养培养在小学数学教学中的具体案例\n### 4.2核心素养培养在小学数学教学中的经验与反思\n### 4.3核心素养培养在小学数学教学中的持续改进\n## 5.小学数学教师的专业发展\n### 5.1小学数学教师面临的新挑战与机遇\n### 5.2小学数学教师的专业素养与能力要求\n### 5.3小学数学教师的专业发展途径与策略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新课标学习聚焦核心素养2022版小学数学新课标学习解读培训课件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小学数学新课标背景及核心素养介绍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2001年，教育部颁布**《全日制义务教育数学课程标准（实验稿）》**，标志着我国小学数学课程改革正式启动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以学生发展为本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”的课程理念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设置了“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知识与技能、过程与方法、情感态度与价值观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”的三维目标</a:t>
                </a:r>
                <a:endParaRPr/>
              </a:p>
            </p:txBody>
          </p:sp>
        </p:grpSp>
        <p:grpSp>
          <p:nvGrpSpPr>
            <p:cNvPr id="16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2011年，教育部颁布**《义务教育数学课程标准（2011年版）》**，对实验稿进行了修订和完善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进一步明确了数学课程的性质、基本理念、目标、内容、实施建议等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提出了**“数学素养”**的概念，强调培养学生的数学应用意识和创新能力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2022年，教育部颁布**《义务教育数学课程标准（2022年版）》**，对2011年版进行了再次修订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提出了**“核心素养”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的概念，强调培养学生的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数学核心素养**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对教学内容、教学方法和教学评价等方面提出了新的要求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小学数学新课标的发展历程与背景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核心素养的定义与意义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71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7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核心素养是指学生在学习过程中形成的关键能力和必备品格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关键能力：包括数学思维、数学应用、数学创新等能力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必备品格：包括数学兴趣、数学自信、数学责任等品格</a:t>
                </a:r>
                <a:endParaRPr/>
              </a:p>
            </p:txBody>
          </p:sp>
          <p:sp>
            <p:nvSpPr>
              <p:cNvPr id="174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7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核心素养的培养有助于提高学生的综合素质，提升学生的终身学习能力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为学生的未来发展打下坚实基础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有助于培养学生的创新精神和实践能力</a:t>
                </a:r>
                <a:endParaRPr/>
              </a:p>
            </p:txBody>
          </p:sp>
          <p:sp>
            <p:nvSpPr>
              <p:cNvPr id="178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22907" y="1964867"/>
            <a:ext cx="10663382" cy="4893196"/>
            <a:chOff x="722907" y="1964867"/>
            <a:chExt cx="10663382" cy="4893196"/>
          </a:xfrm>
        </p:grpSpPr>
        <p:grpSp>
          <p:nvGrpSpPr>
            <p:cNvPr id="181" name=""/>
            <p:cNvGrpSpPr/>
            <p:nvPr/>
          </p:nvGrpSpPr>
          <p:grpSpPr>
            <a:xfrm>
              <a:off x="722907" y="1969665"/>
              <a:ext cx="4942804" cy="1614076"/>
              <a:chOff x="722907" y="1969665"/>
              <a:chExt cx="4942804" cy="1614076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2169486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数学思维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2569596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抽象思维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空间观念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</p:txBody>
          </p:sp>
          <p:sp>
            <p:nvSpPr>
              <p:cNvPr id="184" name="Tencent"/>
              <p:cNvSpPr txBox="1"/>
              <p:nvPr/>
            </p:nvSpPr>
            <p:spPr>
              <a:xfrm>
                <a:off x="722907" y="2096595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8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5" name="Tencent"/>
              <p:cNvCxnSpPr/>
              <p:nvPr/>
            </p:nvCxnSpPr>
            <p:spPr>
              <a:xfrm>
                <a:off x="805711" y="1969665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6" name=""/>
            <p:cNvGrpSpPr/>
            <p:nvPr/>
          </p:nvGrpSpPr>
          <p:grpSpPr>
            <a:xfrm>
              <a:off x="6443485" y="1964867"/>
              <a:ext cx="4942804" cy="1614076"/>
              <a:chOff x="6443485" y="1964867"/>
              <a:chExt cx="4942804" cy="1614076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216468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数学应用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2564798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数学建模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数学求解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实际问题解决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</p:txBody>
          </p:sp>
          <p:sp>
            <p:nvSpPr>
              <p:cNvPr id="189" name="Tencent"/>
              <p:cNvSpPr txBox="1"/>
              <p:nvPr/>
            </p:nvSpPr>
            <p:spPr>
              <a:xfrm>
                <a:off x="6443485" y="209179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8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0" name="Tencent"/>
              <p:cNvCxnSpPr/>
              <p:nvPr/>
            </p:nvCxnSpPr>
            <p:spPr>
              <a:xfrm>
                <a:off x="6526289" y="196486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1" name=""/>
            <p:cNvGrpSpPr/>
            <p:nvPr/>
          </p:nvGrpSpPr>
          <p:grpSpPr>
            <a:xfrm>
              <a:off x="722907" y="3606826"/>
              <a:ext cx="4942804" cy="1614076"/>
              <a:chOff x="722907" y="3606826"/>
              <a:chExt cx="4942804" cy="1614076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3806647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数学创新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4206757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数学探究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数学发现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</p:txBody>
          </p:sp>
          <p:sp>
            <p:nvSpPr>
              <p:cNvPr id="194" name="Tencent"/>
              <p:cNvSpPr txBox="1"/>
              <p:nvPr/>
            </p:nvSpPr>
            <p:spPr>
              <a:xfrm>
                <a:off x="722907" y="3733756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8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5" name="Tencent"/>
              <p:cNvCxnSpPr/>
              <p:nvPr/>
            </p:nvCxnSpPr>
            <p:spPr>
              <a:xfrm>
                <a:off x="805711" y="3606826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6" name=""/>
            <p:cNvGrpSpPr/>
            <p:nvPr/>
          </p:nvGrpSpPr>
          <p:grpSpPr>
            <a:xfrm>
              <a:off x="6443485" y="3602028"/>
              <a:ext cx="4942804" cy="1614076"/>
              <a:chOff x="6443485" y="3602028"/>
              <a:chExt cx="4942804" cy="1614076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3801849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数学兴趣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4201959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数学学习兴趣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数学审美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数学学习动力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数学学习毅力</a:t>
                </a:r>
                <a:endParaRPr/>
              </a:p>
            </p:txBody>
          </p:sp>
          <p:sp>
            <p:nvSpPr>
              <p:cNvPr id="199" name="Tencent"/>
              <p:cNvSpPr txBox="1"/>
              <p:nvPr/>
            </p:nvSpPr>
            <p:spPr>
              <a:xfrm>
                <a:off x="6443485" y="3728958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8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0" name="Tencent"/>
              <p:cNvCxnSpPr/>
              <p:nvPr/>
            </p:nvCxnSpPr>
            <p:spPr>
              <a:xfrm>
                <a:off x="6526289" y="3602028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1" name=""/>
            <p:cNvGrpSpPr/>
            <p:nvPr/>
          </p:nvGrpSpPr>
          <p:grpSpPr>
            <a:xfrm>
              <a:off x="722907" y="5243987"/>
              <a:ext cx="4942804" cy="1614076"/>
              <a:chOff x="722907" y="5243987"/>
              <a:chExt cx="4942804" cy="1614076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544380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数学自信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5843918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数学自信心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数学自我效能感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数学应对挑战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数学克服困难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</p:txBody>
          </p:sp>
          <p:sp>
            <p:nvSpPr>
              <p:cNvPr id="204" name="Tencent"/>
              <p:cNvSpPr txBox="1"/>
              <p:nvPr/>
            </p:nvSpPr>
            <p:spPr>
              <a:xfrm>
                <a:off x="722907" y="537091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8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5" name="Tencent"/>
              <p:cNvCxnSpPr/>
              <p:nvPr/>
            </p:nvCxnSpPr>
            <p:spPr>
              <a:xfrm>
                <a:off x="805711" y="524398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6" name=""/>
            <p:cNvGrpSpPr/>
            <p:nvPr/>
          </p:nvGrpSpPr>
          <p:grpSpPr>
            <a:xfrm>
              <a:off x="6443485" y="5239189"/>
              <a:ext cx="4942804" cy="1614076"/>
              <a:chOff x="6443485" y="5239189"/>
              <a:chExt cx="4942804" cy="1614076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5439010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数学责任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5839120"/>
                <a:ext cx="3693977" cy="101414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数学责任感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数学公民意识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数学道德行为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数学社会责任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</p:txBody>
          </p:sp>
          <p:sp>
            <p:nvSpPr>
              <p:cNvPr id="209" name="Tencent"/>
              <p:cNvSpPr txBox="1"/>
              <p:nvPr/>
            </p:nvSpPr>
            <p:spPr>
              <a:xfrm>
                <a:off x="6443485" y="5366119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6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06</a:t>
                </a:r>
                <a:endParaRPr lang="en-GB" sz="4800">
                  <a:solidFill>
                    <a:schemeClr val="accent6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0" name="Tencent"/>
              <p:cNvCxnSpPr/>
              <p:nvPr/>
            </p:nvCxnSpPr>
            <p:spPr>
              <a:xfrm>
                <a:off x="6526289" y="5239189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小学数学核心素养的具体内容与要求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新课标下的数学教学内容改革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突出数学核心素养的培养，调整教学内容的结构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将原有的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素养体系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将原有的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素养点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加强数学实践，增加数学探究、数学建模等教学内容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数学应用能力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实际问题解决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</p:txBody>
          </p:sp>
          <p:pic>
            <p:nvPicPr>
              <p:cNvPr id="22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注重信息技术与数学教学的融合，拓展教学内容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利用信息技术手段进行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数学信息化素养</a:t>
                </a:r>
                <a:endParaRPr/>
              </a:p>
            </p:txBody>
          </p:sp>
          <p:pic>
            <p:nvPicPr>
              <p:cNvPr id="23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新课标对数学教学内容的要求与变化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分析新课标教材的特点与变化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教材内容更加贴近学生的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生活实际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教材结构更加有利于培养学生的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数学核心素养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比较不同版本的新课标教材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分析各版本教材的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为教师选择教材提供参考意见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新课标下的数学教材分析与比较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根据新课标要求，调整教学内容的组织和安排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数学核心素养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的要求，重新整合教学内容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的要求，合理安排教学进度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采用有效的教学方法，实施教学内容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启发式教学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探究式教学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数学学习兴趣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数学参与度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新课标下数学教学内容的组织与实施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新课标下的数学教学方法创新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倡导以学生为中心的教学方法，关注学生的学习过程和学习体验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启发式教学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探究式教学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数学学习兴趣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数学参与度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倡导信息技术与数学教学的融合，提高教学效果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利用信息技术手段进行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数学信息化素养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新课标对数学教学方法的要求与倡导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https://d.book118.com/868040121026006042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新课标学习聚焦核心素养2022版小学数学新课标学习解读培训课件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2024-09-21T05:23:49.292</cp:lastPrinted>
  <dcterms:created xsi:type="dcterms:W3CDTF">2024-09-20T21:23:49Z</dcterms:created>
  <dcterms:modified xsi:type="dcterms:W3CDTF">2024-09-20T21:23:51Z</dcterms:modified>
</cp:coreProperties>
</file>