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370D75-4EF0-45B5-830A-430A5CF4D9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60E28F-4E94-466D-B1F6-73B6567D11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E4F32F-9413-477C-8649-CCA7880DDB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FD9487-455B-475A-ADA5-F06DA6396C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9E7CC1-091A-4129-B03B-E52808F0BF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015AAA-3878-43CB-AB14-7889E34D67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D50357-0B22-4D29-AE90-A251E96A85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C4E611-6B57-43CB-A16B-922BDD64D3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BE12FE-535B-4CAB-A7DF-6479EC9585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870A50-F431-40CD-BD54-BBA4729B3F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3DE300-C3CA-4CA0-87A0-CCDA7C2F98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0470351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游轮旅游服务业可持续发展研究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游轮旅游服务业可持续发展内涵分析
 游轮旅游服务业可持续发展面临的挑战
 游轮旅游服务业可持续发展对策研究
 游轮旅游服务业可持续发展评价指标体系构建
 游轮旅游服务业可持续发展数据分析与实证研究
 游轮旅游服务业可持续发展政策与法规研究
 游轮旅游服务业可持续发展协同发展路径研究
 游轮旅游服务业可持续发展未来发展趋势预测</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游轮旅游服务业可持续发展内涵分析</a:t>
            </a:r>
          </a:p>
        </p:txBody>
      </p:sp>
      <p:sp>
        <p:nvSpPr>
          <p:cNvPr id="3" name="Subtitle 2"/>
          <p:cNvSpPr>
            <a:spLocks noGrp="1"/>
          </p:cNvSpPr>
          <p:nvPr>
            <p:ph type="subTitle" idx="1"/>
          </p:nvPr>
        </p:nvSpPr>
        <p:spPr/>
        <p:txBody>
          <a:bodyPr/>
          <a:lstStyle/>
          <a:p>
            <a:r>
              <a:t>游轮旅游服务业可持续发展研究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游轮旅游服务业可持续发展内涵分析</a:t>
            </a:r>
          </a:p>
        </p:txBody>
      </p:sp>
      <p:sp>
        <p:nvSpPr>
          <p:cNvPr id="3" name="Text Placeholder 2"/>
          <p:cNvSpPr>
            <a:spLocks noGrp="1"/>
          </p:cNvSpPr>
          <p:nvPr>
            <p:ph type="body" idx="1"/>
          </p:nvPr>
        </p:nvSpPr>
        <p:spPr/>
        <p:txBody>
          <a:bodyPr/>
          <a:lstStyle/>
          <a:p>
            <a:r>
              <a:t>游轮旅游服务业可持续发展的基本内涵</a:t>
            </a:r>
          </a:p>
        </p:txBody>
      </p:sp>
      <p:sp>
        <p:nvSpPr>
          <p:cNvPr id="4" name="Content Placeholder 3"/>
          <p:cNvSpPr>
            <a:spLocks noGrp="1"/>
          </p:cNvSpPr>
          <p:nvPr>
            <p:ph sz="half" idx="2"/>
          </p:nvPr>
        </p:nvSpPr>
        <p:spPr/>
        <p:txBody>
          <a:bodyPr/>
          <a:lstStyle/>
          <a:p>
            <a:r>
              <a:t>1. 游轮旅游服务业可持续发展是满足当代旅游、未来旅游和发展旅游的需求，用最少的投入取得最大的综合效益，这既是一种生态的优化配置，也是一个经济的最优选择。</a:t>
            </a:r>
          </a:p>
          <a:p>
            <a:r>
              <a:t>2. 游轮旅游服务业可持续发展评价理论、指标体系建设中对经济、环境和社会三个层面的侧重，与旅游的可持续发展是一脉相承的，但却具有很强的针对性和可操作性。</a:t>
            </a:r>
          </a:p>
          <a:p>
            <a:r>
              <a:t>3. 游轮旅游服务业可持续发展，必须以可持续发展理论为指导，以保护作为旅游活动的资源基础的生态环境，满足经济、生态环境和社会的可持续发展需求，以提高游轮旅游业的经济、生态环境和社会效益为目标。</a:t>
            </a:r>
          </a:p>
        </p:txBody>
      </p:sp>
      <p:sp>
        <p:nvSpPr>
          <p:cNvPr id="5" name="Text Placeholder 4"/>
          <p:cNvSpPr>
            <a:spLocks noGrp="1"/>
          </p:cNvSpPr>
          <p:nvPr>
            <p:ph type="body" idx="3"/>
          </p:nvPr>
        </p:nvSpPr>
        <p:spPr/>
        <p:txBody>
          <a:bodyPr/>
          <a:lstStyle/>
          <a:p>
            <a:r>
              <a:t>可持续发展的基本要求</a:t>
            </a:r>
          </a:p>
        </p:txBody>
      </p:sp>
      <p:sp>
        <p:nvSpPr>
          <p:cNvPr id="6" name="Content Placeholder 5"/>
          <p:cNvSpPr>
            <a:spLocks noGrp="1"/>
          </p:cNvSpPr>
          <p:nvPr>
            <p:ph sz="half" idx="4"/>
          </p:nvPr>
        </p:nvSpPr>
        <p:spPr/>
        <p:txBody>
          <a:bodyPr/>
          <a:lstStyle/>
          <a:p>
            <a:r>
              <a:t>1. 对游轮旅游服务业进行可持续发展的评价，就必须明确具体的评价标准，也就必须对可持续发展的内涵进行界定，从而明确可持续发展的若干基本要求：节约有限资源、保护生态环境、提高生产效率、追求经济效益、注重社会效益、注意协同效益。</a:t>
            </a:r>
          </a:p>
          <a:p>
            <a:r>
              <a:t>2. 其中节约有限资源是基础，保护生态环境是前提，提高生产效率是核心，追求经济效益是目标，注重社会效益是责任，注意协同效益是保证。</a:t>
            </a:r>
          </a:p>
          <a:p>
            <a:r>
              <a:t>3. 只有满足了上述基本要求，才能说是真正做到了可持续发展。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游轮旅游服务业可持续发展内涵分析</a:t>
            </a:r>
          </a:p>
        </p:txBody>
      </p:sp>
      <p:sp>
        <p:nvSpPr>
          <p:cNvPr id="3" name="Text Placeholder 2"/>
          <p:cNvSpPr>
            <a:spLocks noGrp="1"/>
          </p:cNvSpPr>
          <p:nvPr>
            <p:ph type="body" idx="1"/>
          </p:nvPr>
        </p:nvSpPr>
        <p:spPr/>
        <p:txBody>
          <a:bodyPr/>
          <a:lstStyle/>
          <a:p>
            <a:r>
              <a:t>游轮旅游服务业可持续发展评价的基本原则</a:t>
            </a:r>
          </a:p>
        </p:txBody>
      </p:sp>
      <p:sp>
        <p:nvSpPr>
          <p:cNvPr id="4" name="Content Placeholder 3"/>
          <p:cNvSpPr>
            <a:spLocks noGrp="1"/>
          </p:cNvSpPr>
          <p:nvPr>
            <p:ph sz="half" idx="2"/>
          </p:nvPr>
        </p:nvSpPr>
        <p:spPr/>
        <p:txBody>
          <a:bodyPr/>
          <a:lstStyle/>
          <a:p>
            <a:r>
              <a:t>1. 以促进游客和当地居民利益为导向，以可持续发展理论为指导，以保护旅游资源和生态环境为目标，走可持续发展道路。</a:t>
            </a:r>
          </a:p>
          <a:p>
            <a:r>
              <a:t>2. 坚持环境保护优先原则，统筹兼顾原则，科学发展原则，共同参与原则。</a:t>
            </a:r>
          </a:p>
          <a:p>
            <a:r>
              <a:t>3. 可持续发展评价要以系统思想为指导，确保评价标准的有机统一，保证评价指标体系的科学性和可操作性，从而构建合理、科学、全面的评价指标体系。</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游轮旅游服务业可持续发展内涵分析</a:t>
            </a:r>
          </a:p>
        </p:txBody>
      </p:sp>
      <p:sp>
        <p:nvSpPr>
          <p:cNvPr id="3" name="Text Placeholder 2"/>
          <p:cNvSpPr>
            <a:spLocks noGrp="1"/>
          </p:cNvSpPr>
          <p:nvPr>
            <p:ph type="body" idx="1"/>
          </p:nvPr>
        </p:nvSpPr>
        <p:spPr/>
        <p:txBody>
          <a:bodyPr/>
          <a:lstStyle/>
          <a:p>
            <a:r>
              <a:t>游轮旅游服务业可持续发展面临的主要挑战</a:t>
            </a:r>
          </a:p>
        </p:txBody>
      </p:sp>
      <p:sp>
        <p:nvSpPr>
          <p:cNvPr id="4" name="Content Placeholder 3"/>
          <p:cNvSpPr>
            <a:spLocks noGrp="1"/>
          </p:cNvSpPr>
          <p:nvPr>
            <p:ph sz="half" idx="2"/>
          </p:nvPr>
        </p:nvSpPr>
        <p:spPr/>
        <p:txBody>
          <a:bodyPr/>
          <a:lstStyle/>
          <a:p>
            <a:r>
              <a:t>1. 游轮旅游发展对生态环境的负面影响。首先是游轮本身对于海洋生态的破坏：噪音、污水、油污会对海洋生物造成干扰甚至伤害。其次是游轮靠岸时，其停泊产生的污染物，如重金属、有毒化合物等，会对港口海域造成严重污染。</a:t>
            </a:r>
          </a:p>
          <a:p>
            <a:r>
              <a:t>2. 游轮旅游发展对文化遗产的负面影响。首先是游轮停靠港口时，会对港口城市的文化遗产造成一定程度的破坏，如交通污染、噪音污染等，都会对文化遗产造成损害。其次，由于游轮旅游的发展，一些港口城市的文化遗产会被改造或重建，以满足游轮旅游的需求，这也会对文化遗产造成一定程度的损害。</a:t>
            </a:r>
          </a:p>
          <a:p>
            <a:r>
              <a:t>3. 游轮旅游发展与当地居民的利益冲突。首先，游轮旅游的发展会对当地居民的日常生活造成一定程度的影响，如交通拥堵、噪音污染、环境污染等。其次，游轮旅游的发展可能导致当地物价上涨，对当地居民的生活水平造成一定程度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游轮旅游服务业可持续发展面临的挑战</a:t>
            </a:r>
          </a:p>
        </p:txBody>
      </p:sp>
      <p:sp>
        <p:nvSpPr>
          <p:cNvPr id="3" name="Subtitle 2"/>
          <p:cNvSpPr>
            <a:spLocks noGrp="1"/>
          </p:cNvSpPr>
          <p:nvPr>
            <p:ph type="subTitle" idx="1"/>
          </p:nvPr>
        </p:nvSpPr>
        <p:spPr/>
        <p:txBody>
          <a:bodyPr/>
          <a:lstStyle/>
          <a:p>
            <a:r>
              <a:t>游轮旅游服务业可持续发展研究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游轮旅游服务业可持续发展面临的挑战</a:t>
            </a:r>
          </a:p>
        </p:txBody>
      </p:sp>
      <p:sp>
        <p:nvSpPr>
          <p:cNvPr id="3" name="Text Placeholder 2"/>
          <p:cNvSpPr>
            <a:spLocks noGrp="1"/>
          </p:cNvSpPr>
          <p:nvPr>
            <p:ph type="body" idx="1"/>
          </p:nvPr>
        </p:nvSpPr>
        <p:spPr/>
        <p:txBody>
          <a:bodyPr/>
          <a:lstStyle/>
          <a:p>
            <a:r>
              <a:t>游轮服务资源短缺</a:t>
            </a:r>
          </a:p>
        </p:txBody>
      </p:sp>
      <p:sp>
        <p:nvSpPr>
          <p:cNvPr id="4" name="Content Placeholder 3"/>
          <p:cNvSpPr>
            <a:spLocks noGrp="1"/>
          </p:cNvSpPr>
          <p:nvPr>
            <p:ph sz="half" idx="2"/>
          </p:nvPr>
        </p:nvSpPr>
        <p:spPr/>
        <p:txBody>
          <a:bodyPr/>
          <a:lstStyle/>
          <a:p>
            <a:r>
              <a:t>1. 游轮服务资源有限，难以满足不断增长的游轮游客需求。</a:t>
            </a:r>
          </a:p>
          <a:p>
            <a:r>
              <a:t>2. 游轮目的地资源有限，容易造成资源超负荷和环境破坏。</a:t>
            </a:r>
          </a:p>
          <a:p>
            <a:r>
              <a:t>3. 游轮服务资源开发不均衡，导致不同地区游轮服务质量差异较大。</a:t>
            </a:r>
          </a:p>
        </p:txBody>
      </p:sp>
      <p:sp>
        <p:nvSpPr>
          <p:cNvPr id="5" name="Text Placeholder 4"/>
          <p:cNvSpPr>
            <a:spLocks noGrp="1"/>
          </p:cNvSpPr>
          <p:nvPr>
            <p:ph type="body" idx="3"/>
          </p:nvPr>
        </p:nvSpPr>
        <p:spPr/>
        <p:txBody>
          <a:bodyPr/>
          <a:lstStyle/>
          <a:p>
            <a:r>
              <a:t>游轮服务污染问题</a:t>
            </a:r>
          </a:p>
        </p:txBody>
      </p:sp>
      <p:sp>
        <p:nvSpPr>
          <p:cNvPr id="6" name="Content Placeholder 5"/>
          <p:cNvSpPr>
            <a:spLocks noGrp="1"/>
          </p:cNvSpPr>
          <p:nvPr>
            <p:ph sz="half" idx="4"/>
          </p:nvPr>
        </p:nvSpPr>
        <p:spPr/>
        <p:txBody>
          <a:bodyPr/>
          <a:lstStyle/>
          <a:p>
            <a:r>
              <a:t>1. 游轮航行和停靠过程中产生的废气、废水、固体废物等污染物对海洋环境造成严重影响。</a:t>
            </a:r>
          </a:p>
          <a:p>
            <a:r>
              <a:t>2. 游轮游客的活动也可能对海洋环境造成污染，如乱扔垃圾、破坏珊瑚礁等。</a:t>
            </a:r>
          </a:p>
          <a:p>
            <a:r>
              <a:t>3. 游轮服务业发展过程中产生的污染物排放对大气、水体和土壤环境造成一定影响。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游轮旅游服务业可持续发展面临的挑战</a:t>
            </a:r>
          </a:p>
        </p:txBody>
      </p:sp>
      <p:sp>
        <p:nvSpPr>
          <p:cNvPr id="3" name="Text Placeholder 2"/>
          <p:cNvSpPr>
            <a:spLocks noGrp="1"/>
          </p:cNvSpPr>
          <p:nvPr>
            <p:ph type="body" idx="1"/>
          </p:nvPr>
        </p:nvSpPr>
        <p:spPr/>
        <p:txBody>
          <a:bodyPr/>
          <a:lstStyle/>
          <a:p>
            <a:r>
              <a:t>游轮服务安全问题</a:t>
            </a:r>
          </a:p>
        </p:txBody>
      </p:sp>
      <p:sp>
        <p:nvSpPr>
          <p:cNvPr id="4" name="Content Placeholder 3"/>
          <p:cNvSpPr>
            <a:spLocks noGrp="1"/>
          </p:cNvSpPr>
          <p:nvPr>
            <p:ph sz="half" idx="2"/>
          </p:nvPr>
        </p:nvSpPr>
        <p:spPr/>
        <p:txBody>
          <a:bodyPr/>
          <a:lstStyle/>
          <a:p>
            <a:r>
              <a:t>1. 游轮火灾、触礁、沉没等事故时有发生，严重威胁游轮游客和船员的安全。</a:t>
            </a:r>
          </a:p>
          <a:p>
            <a:r>
              <a:t>2. 游轮上的人员密集，容易滋生疾病，疫情爆发时游轮成为病毒传播的温床。</a:t>
            </a:r>
          </a:p>
          <a:p>
            <a:r>
              <a:t>3. 游轮上可能发生恐怖袭击、海盗劫持等事件，威胁游轮游客和船员的安全。</a:t>
            </a:r>
          </a:p>
        </p:txBody>
      </p:sp>
      <p:sp>
        <p:nvSpPr>
          <p:cNvPr id="5" name="Text Placeholder 4"/>
          <p:cNvSpPr>
            <a:spLocks noGrp="1"/>
          </p:cNvSpPr>
          <p:nvPr>
            <p:ph type="body" idx="3"/>
          </p:nvPr>
        </p:nvSpPr>
        <p:spPr/>
        <p:txBody>
          <a:bodyPr/>
          <a:lstStyle/>
          <a:p>
            <a:r>
              <a:t>游轮服务价格昂贵</a:t>
            </a:r>
          </a:p>
        </p:txBody>
      </p:sp>
      <p:sp>
        <p:nvSpPr>
          <p:cNvPr id="6" name="Content Placeholder 5"/>
          <p:cNvSpPr>
            <a:spLocks noGrp="1"/>
          </p:cNvSpPr>
          <p:nvPr>
            <p:ph sz="half" idx="4"/>
          </p:nvPr>
        </p:nvSpPr>
        <p:spPr/>
        <p:txBody>
          <a:bodyPr/>
          <a:lstStyle/>
          <a:p>
            <a:r>
              <a:t>1. 游轮旅游价格昂贵，限制了普通游客的参与。</a:t>
            </a:r>
          </a:p>
          <a:p>
            <a:r>
              <a:t>2. 游轮服务业价格竞争激烈，导致服务质量下降。</a:t>
            </a:r>
          </a:p>
          <a:p>
            <a:r>
              <a:t>3. 游轮服务业价格上涨幅度高于通货膨胀率，加重了游客的经济负担。</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游轮旅游服务业可持续发展面临的挑战</a:t>
            </a:r>
          </a:p>
        </p:txBody>
      </p:sp>
      <p:sp>
        <p:nvSpPr>
          <p:cNvPr id="3" name="Content Placeholder 2"/>
          <p:cNvSpPr>
            <a:spLocks noGrp="1"/>
          </p:cNvSpPr>
          <p:nvPr>
            <p:ph sz="half" idx="2"/>
          </p:nvPr>
        </p:nvSpPr>
        <p:spPr/>
        <p:txBody>
          <a:bodyPr/>
          <a:lstStyle/>
          <a:p>
            <a:r>
              <a:t>1. 各大邮轮公司提供的服务内容和产品同质化严重，难以形成差异化竞争优势。</a:t>
            </a:r>
          </a:p>
          <a:p>
            <a:r>
              <a:t>2. 游轮旅游产品缺乏创新，难以满足游客不断变化的需求。</a:t>
            </a:r>
          </a:p>
          <a:p>
            <a:r>
              <a:t>3. 游轮旅游服务缺乏特色，难以吸引回头客。</a:t>
            </a:r>
          </a:p>
        </p:txBody>
      </p:sp>
      <p:sp>
        <p:nvSpPr>
          <p:cNvPr id="4" name="Text Placeholder 3"/>
          <p:cNvSpPr>
            <a:spLocks noGrp="1"/>
          </p:cNvSpPr>
          <p:nvPr>
            <p:ph type="body" idx="3"/>
          </p:nvPr>
        </p:nvSpPr>
        <p:spPr/>
        <p:txBody>
          <a:bodyPr/>
          <a:lstStyle/>
          <a:p>
            <a:r>
              <a:t>游轮服务监管不力</a:t>
            </a:r>
          </a:p>
        </p:txBody>
      </p:sp>
      <p:sp>
        <p:nvSpPr>
          <p:cNvPr id="5" name="Content Placeholder 4"/>
          <p:cNvSpPr>
            <a:spLocks noGrp="1"/>
          </p:cNvSpPr>
          <p:nvPr>
            <p:ph sz="half" idx="4"/>
          </p:nvPr>
        </p:nvSpPr>
        <p:spPr/>
        <p:txBody>
          <a:bodyPr/>
          <a:lstStyle/>
          <a:p>
            <a:r>
              <a:t>1. 游轮服务业监管不力，导致行业乱象丛生。</a:t>
            </a:r>
          </a:p>
          <a:p>
            <a:r>
              <a:t>2. 游轮服务业缺乏统一的监管标准，导致监管效率低下。</a:t>
            </a:r>
          </a:p>
          <a:p>
            <a:r>
              <a:t>3. 游轮服务业监管部门缺乏专业人才，导致监管不到位。</a:t>
            </a:r>
          </a:p>
        </p:txBody>
      </p:sp>
      <p:sp>
        <p:nvSpPr>
          <p:cNvPr id="6" name="Text Placeholder 5"/>
          <p:cNvSpPr>
            <a:spLocks noGrp="1"/>
          </p:cNvSpPr>
          <p:nvPr>
            <p:ph type="body" idx="1"/>
          </p:nvPr>
        </p:nvSpPr>
        <p:spPr/>
        <p:txBody>
          <a:bodyPr/>
          <a:lstStyle/>
          <a:p>
            <a:r>
              <a:t>游轮服务同质化严重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游轮旅游服务业可持续发展对策研究</a:t>
            </a:r>
          </a:p>
        </p:txBody>
      </p:sp>
      <p:sp>
        <p:nvSpPr>
          <p:cNvPr id="3" name="Subtitle 2"/>
          <p:cNvSpPr>
            <a:spLocks noGrp="1"/>
          </p:cNvSpPr>
          <p:nvPr>
            <p:ph type="subTitle" idx="1"/>
          </p:nvPr>
        </p:nvSpPr>
        <p:spPr/>
        <p:txBody>
          <a:bodyPr/>
          <a:lstStyle/>
          <a:p>
            <a:r>
              <a:t>游轮旅游服务业可持续发展研究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游轮旅游服务业可持续发展对策研究</a:t>
            </a:r>
          </a:p>
        </p:txBody>
      </p:sp>
      <p:sp>
        <p:nvSpPr>
          <p:cNvPr id="3" name="Text Placeholder 2"/>
          <p:cNvSpPr>
            <a:spLocks noGrp="1"/>
          </p:cNvSpPr>
          <p:nvPr>
            <p:ph type="body" idx="1"/>
          </p:nvPr>
        </p:nvSpPr>
        <p:spPr/>
        <p:txBody>
          <a:bodyPr/>
          <a:lstStyle/>
          <a:p>
            <a:r>
              <a:t>游轮旅游服务业可持续发展面临的挑战</a:t>
            </a:r>
          </a:p>
        </p:txBody>
      </p:sp>
      <p:sp>
        <p:nvSpPr>
          <p:cNvPr id="4" name="Content Placeholder 3"/>
          <p:cNvSpPr>
            <a:spLocks noGrp="1"/>
          </p:cNvSpPr>
          <p:nvPr>
            <p:ph sz="half" idx="2"/>
          </p:nvPr>
        </p:nvSpPr>
        <p:spPr/>
        <p:txBody>
          <a:bodyPr/>
          <a:lstStyle/>
          <a:p>
            <a:r>
              <a:t>1. 生态脆弱性：游轮的航行和停泊对海洋生态环境、沿海地区的环境和生物多样性造成影响，如水污染、空气污染、噪声污染、固体废弃物处理和生态入侵等问题。</a:t>
            </a:r>
          </a:p>
          <a:p>
            <a:r>
              <a:t>2. 资源有限性：游轮旅游业对能源和水资源的需求量大，并且在航行过程中产生的垃圾和废水排放也对海洋环境造成了一定的影响。</a:t>
            </a:r>
          </a:p>
          <a:p>
            <a:r>
              <a:t>3. 经济依赖性：游轮旅游业是一个劳动密集型的产业，其发展在很大程度上依赖于低工资劳动力，这使得游轮旅游运营商往往存在剥削劳工和忽视劳工权益的问题。</a:t>
            </a:r>
          </a:p>
          <a:p>
            <a:r>
              <a:t>4. 社会不平等：游轮旅游业往往只惠及少数富裕游客，而当地居民却无法从中受益，这加剧了社会不平等。</a:t>
            </a:r>
          </a:p>
        </p:txBody>
      </p:sp>
      <p:sp>
        <p:nvSpPr>
          <p:cNvPr id="5" name="Text Placeholder 4"/>
          <p:cNvSpPr>
            <a:spLocks noGrp="1"/>
          </p:cNvSpPr>
          <p:nvPr>
            <p:ph type="body" idx="3"/>
          </p:nvPr>
        </p:nvSpPr>
        <p:spPr/>
        <p:txBody>
          <a:bodyPr/>
          <a:lstStyle/>
          <a:p>
            <a:r>
              <a:t>游轮旅游服务业可持续发展对策</a:t>
            </a:r>
          </a:p>
        </p:txBody>
      </p:sp>
      <p:sp>
        <p:nvSpPr>
          <p:cNvPr id="6" name="Content Placeholder 5"/>
          <p:cNvSpPr>
            <a:spLocks noGrp="1"/>
          </p:cNvSpPr>
          <p:nvPr>
            <p:ph sz="half" idx="4"/>
          </p:nvPr>
        </p:nvSpPr>
        <p:spPr/>
        <p:txBody>
          <a:bodyPr/>
          <a:lstStyle/>
          <a:p>
            <a:r>
              <a:t>1. 生态保护：游轮旅游运营商应通过采取各种措施来减少对海洋生态环境和沿海地区的影响，如使用清洁能源、减少废物排放、控制噪声污染、制定生态保护政策等。</a:t>
            </a:r>
          </a:p>
          <a:p>
            <a:r>
              <a:t>2. 资源节约：游轮旅游运营商应通过采取各种措施来节约能源和水资源，如使用节能电器、减少用水量、回收利用废物等。</a:t>
            </a:r>
          </a:p>
          <a:p>
            <a:r>
              <a:t>3. 劳动权益保护：游轮旅游运营商应通过制定和实施公平合理的劳动政策、支付公平合理的工资、提供安全的工作环境、尊重劳工的权利等措施来保护劳工权益。</a:t>
            </a:r>
          </a:p>
          <a:p>
            <a:r>
              <a:t>4. 社会公平：游轮旅游运营商应通过采取各种措施来惠及当地居民，如雇用当地劳工、采购当地产品、支持当地社区发展等。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游轮旅游服务业可持续发展评价指标体系构建</a:t>
            </a:r>
          </a:p>
        </p:txBody>
      </p:sp>
      <p:sp>
        <p:nvSpPr>
          <p:cNvPr id="3" name="Subtitle 2"/>
          <p:cNvSpPr>
            <a:spLocks noGrp="1"/>
          </p:cNvSpPr>
          <p:nvPr>
            <p:ph type="subTitle" idx="1"/>
          </p:nvPr>
        </p:nvSpPr>
        <p:spPr/>
        <p:txBody>
          <a:bodyPr/>
          <a:lstStyle/>
          <a:p>
            <a:r>
              <a:t>游轮旅游服务业可持续发展研究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游轮旅游服务业可持续发展评价指标体系构建</a:t>
            </a:r>
          </a:p>
        </p:txBody>
      </p:sp>
      <p:sp>
        <p:nvSpPr>
          <p:cNvPr id="3" name="Text Placeholder 2"/>
          <p:cNvSpPr>
            <a:spLocks noGrp="1"/>
          </p:cNvSpPr>
          <p:nvPr>
            <p:ph type="body" idx="1"/>
          </p:nvPr>
        </p:nvSpPr>
        <p:spPr/>
        <p:txBody>
          <a:bodyPr/>
          <a:lstStyle/>
          <a:p>
            <a:r>
              <a:t>经济可持续性</a:t>
            </a:r>
          </a:p>
        </p:txBody>
      </p:sp>
      <p:sp>
        <p:nvSpPr>
          <p:cNvPr id="4" name="Content Placeholder 3"/>
          <p:cNvSpPr>
            <a:spLocks noGrp="1"/>
          </p:cNvSpPr>
          <p:nvPr>
            <p:ph sz="half" idx="2"/>
          </p:nvPr>
        </p:nvSpPr>
        <p:spPr/>
        <p:txBody>
          <a:bodyPr/>
          <a:lstStyle/>
          <a:p>
            <a:r>
              <a:t>1. 经济效益：衡量游轮旅游服务业对当地经济的贡献，包括创造收入、就业机会和税收收入。</a:t>
            </a:r>
          </a:p>
          <a:p>
            <a:r>
              <a:t>2. 成本控制：评估游轮旅游服务业的运营成本，包括燃料、食品、劳动力和维护成本。</a:t>
            </a:r>
          </a:p>
          <a:p>
            <a:r>
              <a:t>3. 投资回报：分析游轮旅游服务业的投资回报率，包括收入、利润和资本支出。</a:t>
            </a:r>
          </a:p>
        </p:txBody>
      </p:sp>
      <p:sp>
        <p:nvSpPr>
          <p:cNvPr id="5" name="Text Placeholder 4"/>
          <p:cNvSpPr>
            <a:spLocks noGrp="1"/>
          </p:cNvSpPr>
          <p:nvPr>
            <p:ph type="body" idx="3"/>
          </p:nvPr>
        </p:nvSpPr>
        <p:spPr/>
        <p:txBody>
          <a:bodyPr/>
          <a:lstStyle/>
          <a:p>
            <a:r>
              <a:t>环境可持续性</a:t>
            </a:r>
          </a:p>
        </p:txBody>
      </p:sp>
      <p:sp>
        <p:nvSpPr>
          <p:cNvPr id="6" name="Content Placeholder 5"/>
          <p:cNvSpPr>
            <a:spLocks noGrp="1"/>
          </p:cNvSpPr>
          <p:nvPr>
            <p:ph sz="half" idx="4"/>
          </p:nvPr>
        </p:nvSpPr>
        <p:spPr/>
        <p:txBody>
          <a:bodyPr/>
          <a:lstStyle/>
          <a:p>
            <a:r>
              <a:t>1. 污染控制：评估游轮旅游服务业对环境的影响，包括空气污染、水污染和噪声污染。</a:t>
            </a:r>
          </a:p>
          <a:p>
            <a:r>
              <a:t>2. 资源利用：评估游轮旅游服务业对资源的利用，包括能源、水和食物。</a:t>
            </a:r>
          </a:p>
          <a:p>
            <a:r>
              <a:t>3. 生态保护：评估游轮旅游服务业对生态环境的影响，包括对海洋生物、海岸线和珊瑚礁的保护。</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游轮旅游服务业可持续发展评价指标体系构建</a:t>
            </a:r>
          </a:p>
        </p:txBody>
      </p:sp>
      <p:sp>
        <p:nvSpPr>
          <p:cNvPr id="3" name="Text Placeholder 2"/>
          <p:cNvSpPr>
            <a:spLocks noGrp="1"/>
          </p:cNvSpPr>
          <p:nvPr>
            <p:ph type="body" idx="1"/>
          </p:nvPr>
        </p:nvSpPr>
        <p:spPr/>
        <p:txBody>
          <a:bodyPr/>
          <a:lstStyle/>
          <a:p>
            <a:r>
              <a:t>社会可持续性</a:t>
            </a:r>
          </a:p>
        </p:txBody>
      </p:sp>
      <p:sp>
        <p:nvSpPr>
          <p:cNvPr id="4" name="Content Placeholder 3"/>
          <p:cNvSpPr>
            <a:spLocks noGrp="1"/>
          </p:cNvSpPr>
          <p:nvPr>
            <p:ph sz="half" idx="2"/>
          </p:nvPr>
        </p:nvSpPr>
        <p:spPr/>
        <p:txBody>
          <a:bodyPr/>
          <a:lstStyle/>
          <a:p>
            <a:r>
              <a:t>1. 社区参与：评估游轮旅游服务业对当地社区的参与，包括对当地文化、历史和传统的尊重。</a:t>
            </a:r>
          </a:p>
          <a:p>
            <a:r>
              <a:t>2. 劳工权利：评估游轮旅游服务业对劳工权利的尊重，包括公平工资、工作时间和工作条件。</a:t>
            </a:r>
          </a:p>
          <a:p>
            <a:r>
              <a:t>3.游客满意度：评估游轮旅游服务业的游客满意度，包括对服务质量、设施和价格的评价。</a:t>
            </a:r>
          </a:p>
        </p:txBody>
      </p:sp>
      <p:sp>
        <p:nvSpPr>
          <p:cNvPr id="5" name="Text Placeholder 4"/>
          <p:cNvSpPr>
            <a:spLocks noGrp="1"/>
          </p:cNvSpPr>
          <p:nvPr>
            <p:ph type="body" idx="3"/>
          </p:nvPr>
        </p:nvSpPr>
        <p:spPr/>
        <p:txBody>
          <a:bodyPr/>
          <a:lstStyle/>
          <a:p>
            <a:r>
              <a:t>文化可持续性</a:t>
            </a:r>
          </a:p>
        </p:txBody>
      </p:sp>
      <p:sp>
        <p:nvSpPr>
          <p:cNvPr id="6" name="Content Placeholder 5"/>
          <p:cNvSpPr>
            <a:spLocks noGrp="1"/>
          </p:cNvSpPr>
          <p:nvPr>
            <p:ph sz="half" idx="4"/>
          </p:nvPr>
        </p:nvSpPr>
        <p:spPr/>
        <p:txBody>
          <a:bodyPr/>
          <a:lstStyle/>
          <a:p>
            <a:r>
              <a:t>1. 文化遗产保护：评估游轮旅游服务业对当地文化遗产的保护，包括对历史遗迹、文化遗址和传统艺术的尊重。</a:t>
            </a:r>
          </a:p>
          <a:p>
            <a:r>
              <a:t>2. 文化交流：评估游轮旅游服务业对不同文化之间的交流，包括对不同国家、民族和宗教的理解和尊重。</a:t>
            </a:r>
          </a:p>
          <a:p>
            <a:r>
              <a:t>3. 文化体验：评估游轮旅游服务业为游客提供的文化体验，包括对当地文化、历史和传统的了解。</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游轮旅游服务业可持续发展评价指标体系构建</a:t>
            </a:r>
          </a:p>
        </p:txBody>
      </p:sp>
      <p:sp>
        <p:nvSpPr>
          <p:cNvPr id="3" name="Text Placeholder 2"/>
          <p:cNvSpPr>
            <a:spLocks noGrp="1"/>
          </p:cNvSpPr>
          <p:nvPr>
            <p:ph type="body" idx="1"/>
          </p:nvPr>
        </p:nvSpPr>
        <p:spPr/>
        <p:txBody>
          <a:bodyPr/>
          <a:lstStyle/>
          <a:p>
            <a:r>
              <a:t>管理可持续性</a:t>
            </a:r>
          </a:p>
        </p:txBody>
      </p:sp>
      <p:sp>
        <p:nvSpPr>
          <p:cNvPr id="4" name="Content Placeholder 3"/>
          <p:cNvSpPr>
            <a:spLocks noGrp="1"/>
          </p:cNvSpPr>
          <p:nvPr>
            <p:ph sz="half" idx="2"/>
          </p:nvPr>
        </p:nvSpPr>
        <p:spPr/>
        <p:txBody>
          <a:bodyPr/>
          <a:lstStyle/>
          <a:p>
            <a:r>
              <a:t>1. 政府监管：评估游轮旅游服务业受到的政府监管，包括对环境保护、劳工权利和游客安全的监管。</a:t>
            </a:r>
          </a:p>
          <a:p>
            <a:r>
              <a:t>2. 行业标准：评估游轮旅游服务业遵守的行业标准，包括对安全、质量和服务水平的标准。</a:t>
            </a:r>
          </a:p>
          <a:p>
            <a:r>
              <a:t>3. 企业责任：评估游轮旅游服务业的企业责任，包括对环境、社会和经济可持续性的承诺。</a:t>
            </a:r>
          </a:p>
        </p:txBody>
      </p:sp>
      <p:sp>
        <p:nvSpPr>
          <p:cNvPr id="5" name="Text Placeholder 4"/>
          <p:cNvSpPr>
            <a:spLocks noGrp="1"/>
          </p:cNvSpPr>
          <p:nvPr>
            <p:ph type="body" idx="3"/>
          </p:nvPr>
        </p:nvSpPr>
        <p:spPr/>
        <p:txBody>
          <a:bodyPr/>
          <a:lstStyle/>
          <a:p>
            <a:r>
              <a:t>技术可持续性</a:t>
            </a:r>
          </a:p>
        </p:txBody>
      </p:sp>
      <p:sp>
        <p:nvSpPr>
          <p:cNvPr id="6" name="Content Placeholder 5"/>
          <p:cNvSpPr>
            <a:spLocks noGrp="1"/>
          </p:cNvSpPr>
          <p:nvPr>
            <p:ph sz="half" idx="4"/>
          </p:nvPr>
        </p:nvSpPr>
        <p:spPr/>
        <p:txBody>
          <a:bodyPr/>
          <a:lstStyle/>
          <a:p>
            <a:r>
              <a:t>1. 技术应用：评估游轮旅游服务业对新技术的应用，包括对节能、减排和提高效率的技术。</a:t>
            </a:r>
          </a:p>
          <a:p>
            <a:r>
              <a:t>2. 创新能力：评估游轮旅游服务业的创新能力，包括对新产品、新服务和新模式的开发。</a:t>
            </a:r>
          </a:p>
          <a:p>
            <a:r>
              <a:t>3. 数字化转型：评估游轮旅游服务业的数字化转型，包括对在线预订、移动支付和智能旅游的应用。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https://d.book118.com/868047035112006044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游轮旅游服务业可持续发展内涵分析</vt:lpstr>
      <vt:lpstr> 游轮旅游服务业可持续发展内涵分析</vt:lpstr>
      <vt:lpstr> 游轮旅游服务业可持续发展内涵分析</vt:lpstr>
      <vt:lpstr> 游轮旅游服务业可持续发展内涵分析</vt:lpstr>
      <vt:lpstr> 游轮旅游服务业可持续发展面临的挑战</vt:lpstr>
      <vt:lpstr> 游轮旅游服务业可持续发展面临的挑战</vt:lpstr>
      <vt:lpstr> 游轮旅游服务业可持续发展面临的挑战</vt:lpstr>
      <vt:lpstr> 游轮旅游服务业可持续发展面临的挑战</vt:lpstr>
      <vt:lpstr> 游轮旅游服务业可持续发展对策研究</vt:lpstr>
      <vt:lpstr> 游轮旅游服务业可持续发展对策研究</vt:lpstr>
      <vt:lpstr> 游轮旅游服务业可持续发展评价指标体系构建</vt:lpstr>
      <vt:lpstr> 游轮旅游服务业可持续发展评价指标体系构建</vt:lpstr>
      <vt:lpstr> 游轮旅游服务业可持续发展评价指标体系构建</vt:lpstr>
      <vt:lpstr> 游轮旅游服务业可持续发展评价指标体系构建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2024-09-24T23:38:19.140</cp:lastPrinted>
  <dcterms:created xsi:type="dcterms:W3CDTF">2024-09-24T15:38:19Z</dcterms:created>
  <dcterms:modified xsi:type="dcterms:W3CDTF">2024-09-24T15:38:21Z</dcterms:modified>
</cp:coreProperties>
</file>