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644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0" hangingPunct="0">
              <a:buFont typeface="Arial" pitchFamily="34" charset="0"/>
              <a:buNone/>
              <a:defRPr sz="1200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50F1232-CA5A-437F-B415-91656D8AE96D}" type="datetimeFigureOut">
              <a:rPr lang="zh-CN" altLang="en-US"/>
              <a:t/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0" hangingPunct="0">
              <a:buFont typeface="Arial" pitchFamily="34" charset="0"/>
              <a:buNone/>
              <a:defRPr sz="1200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Arial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C036D47-E927-46A0-8A3D-682DC6432790}" type="slidenum">
              <a:rPr lang="zh-CN" alt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239AF234-FD31-4564-B914-DFF25F83C4F9}" type="slidenum">
              <a:rPr lang="zh-CN" altLang="en-US" smtClean="0">
                <a:latin typeface="Arial" pitchFamily="34" charset="0"/>
                <a:ea typeface="宋体" panose="02010600030101010101" pitchFamily="2" charset="-122"/>
              </a:rPr>
              <a:t>1</a:t>
            </a:fld>
            <a:endParaRPr lang="en-US" altLang="zh-CN" smtClean="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C186F69F-8E52-48D2-8A32-DE25228F89F2}" type="slidenum">
              <a:rPr lang="zh-CN" altLang="en-US" smtClean="0">
                <a:latin typeface="Arial" pitchFamily="34" charset="0"/>
                <a:ea typeface="宋体" panose="02010600030101010101" pitchFamily="2" charset="-122"/>
              </a:rPr>
              <a:t>2</a:t>
            </a:fld>
            <a:endParaRPr lang="en-US" altLang="zh-CN" smtClean="0"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0EE26B74-B0D8-42DC-BFC4-BBFE22C606E1}" type="slidenum">
              <a:rPr lang="zh-CN" altLang="en-US" smtClean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3</a:t>
            </a:fld>
            <a:endParaRPr lang="en-US" altLang="zh-CN" smtClean="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F95E50F0-3C7E-44C2-B63E-C5AFD723E512}" type="slidenum">
              <a:rPr lang="zh-CN" altLang="en-US" smtClean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4</a:t>
            </a:fld>
            <a:endParaRPr lang="en-US" altLang="zh-CN" smtClean="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86AC3592-A2A6-4609-B381-3EE59CD98F2D}" type="slidenum">
              <a:rPr lang="zh-CN" altLang="en-US" smtClean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5</a:t>
            </a:fld>
            <a:endParaRPr lang="en-US" altLang="zh-CN" smtClean="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0" hangingPunct="0">
              <a:buFont typeface="Arial" pitchFamily="34" charset="0"/>
              <a:buNone/>
            </a:pPr>
            <a:fld id="{0F828B52-DD73-4C49-8D69-DB24DD1865AE}" type="slidenum">
              <a:rPr lang="zh-CN" altLang="en-US" sz="1200">
                <a:solidFill>
                  <a:srgbClr val="000000"/>
                </a:solidFill>
              </a:rPr>
              <a:t>6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9D606844-F20F-403E-96F8-B86940E12629}" type="slidenum">
              <a:rPr lang="zh-CN" altLang="en-US" smtClean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7</a:t>
            </a:fld>
            <a:endParaRPr lang="en-US" altLang="zh-CN" smtClean="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708B88BF-C06D-43A7-9B13-BA482B5D4047}" type="slidenum">
              <a:rPr lang="zh-CN" altLang="en-US" smtClean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8</a:t>
            </a:fld>
            <a:endParaRPr lang="en-US" altLang="zh-CN" smtClean="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3794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3795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0" hangingPunct="0">
              <a:buFont typeface="Arial" pitchFamily="34" charset="0"/>
              <a:buNone/>
            </a:pPr>
            <a:fld id="{66802C9D-6D1E-4257-87A3-FAF5F3EC6BFD}" type="slidenum">
              <a:rPr lang="zh-CN" altLang="en-US" sz="1200">
                <a:solidFill>
                  <a:srgbClr val="000000"/>
                </a:solidFill>
              </a:rPr>
              <a:t>9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5843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0" hangingPunct="0">
              <a:buFont typeface="Arial" pitchFamily="34" charset="0"/>
              <a:buNone/>
            </a:pPr>
            <a:fld id="{90F56454-7F2F-4C12-A5DC-EC8A1D2A858F}" type="slidenum">
              <a:rPr lang="zh-CN" altLang="en-US" sz="1200">
                <a:solidFill>
                  <a:srgbClr val="000000"/>
                </a:solidFill>
              </a:rPr>
              <a:t>10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6349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0" hangingPunct="0">
              <a:buFont typeface="Arial" pitchFamily="34" charset="0"/>
              <a:buNone/>
            </a:pPr>
            <a:fld id="{82E7E0E2-E7A6-493F-93C9-5B41F8E47AAA}" type="slidenum">
              <a:rPr lang="zh-CN" altLang="en-US" sz="1200">
                <a:solidFill>
                  <a:srgbClr val="000000"/>
                </a:solidFill>
              </a:rPr>
              <a:t>11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F52FDDA8-B739-413C-8EBF-6A493CB2BA8B}" type="slidenum">
              <a:rPr lang="zh-CN" altLang="en-US" smtClean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</a:rPr>
              <a:t>12</a:t>
            </a:fld>
            <a:endParaRPr lang="en-US" altLang="zh-CN" smtClean="0">
              <a:solidFill>
                <a:srgbClr val="000000"/>
              </a:solidFill>
              <a:latin typeface="Arial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image" Target="../media/image11.png" /><Relationship Id="rId11" Type="http://schemas.openxmlformats.org/officeDocument/2006/relationships/image" Target="../media/image12.png" /><Relationship Id="rId12" Type="http://schemas.openxmlformats.org/officeDocument/2006/relationships/image" Target="../media/image13.png" /><Relationship Id="rId13" Type="http://schemas.openxmlformats.org/officeDocument/2006/relationships/image" Target="../media/image14.png" /><Relationship Id="rId14" Type="http://schemas.openxmlformats.org/officeDocument/2006/relationships/slideMaster" Target="../slideMasters/slideMaster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7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E9A687-4C8D-4EAB-A4DC-D586A1FEC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AE80C-71DD-43E7-B012-BBDA1F736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18CF9B-32F1-4FA1-BB5F-0616C95DA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4F7AC-B153-405F-A493-8C5674CE0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9DF5FF-6320-4395-BC9A-5C0F87B70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BD96F8-89DB-4ADF-A0AA-A731A4B3F4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D6F051-735B-47AD-AB49-72463E3C4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A993DF-56E7-4DFB-A5B6-653CA7D2C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36009-F2F5-4E4B-BC38-17CD80AFA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65045-2EEB-4C02-B097-D0B70A5B2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7A190F-37E6-4F22-898D-FBA5F019C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6763" cy="6207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561975"/>
            <a:ext cx="12196763" cy="587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624" y="908050"/>
            <a:ext cx="10601349" cy="6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5624" y="1600200"/>
            <a:ext cx="10601349" cy="45259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blipFill dpi="0"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>
                <a:solidFill>
                  <a:srgbClr val="F8F8F8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8F8F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PPECLOGO-eff-0-1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4146550" y="2886075"/>
            <a:ext cx="1060450" cy="8001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" name="Picture 3" descr="PPECLOGO-eff-0-2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8431213" y="2757488"/>
            <a:ext cx="1095375" cy="8397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" name="Picture 4" descr="PPECLOGO-eff-0-3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039813" y="1447800"/>
            <a:ext cx="3014662" cy="23764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5" descr="PPECLOGO-eff-0-1"/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4467225" y="3770313"/>
            <a:ext cx="523875" cy="3968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6" descr="PPECLOGO-eff-0-1"/>
          <p:cNvPicPr>
            <a:picLocks noChangeAspect="1" noChangeArrowheads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7377113" y="2903538"/>
            <a:ext cx="400050" cy="3032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Picture 8" descr="PPECLOGO-eff-0-2"/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5278438" y="2574925"/>
            <a:ext cx="981075" cy="7508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Picture 9" descr="PPECLOGO-eff-5-4"/>
          <p:cNvPicPr>
            <a:picLocks noChangeAspect="1" noChangeArrowheads="1"/>
          </p:cNvPicPr>
          <p:nvPr userDrawn="1"/>
        </p:nvPicPr>
        <p:blipFill>
          <a:blip r:embed="rId7"/>
          <a:stretch>
            <a:fillRect/>
          </a:stretch>
        </p:blipFill>
        <p:spPr bwMode="auto">
          <a:xfrm>
            <a:off x="3262313" y="3206750"/>
            <a:ext cx="1477962" cy="11239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" name="Picture 10" descr="PPECLOGO-eff-5-2"/>
          <p:cNvPicPr>
            <a:picLocks noChangeAspect="1" noChangeArrowheads="1"/>
          </p:cNvPicPr>
          <p:nvPr userDrawn="1"/>
        </p:nvPicPr>
        <p:blipFill>
          <a:blip r:embed="rId8"/>
          <a:stretch>
            <a:fillRect/>
          </a:stretch>
        </p:blipFill>
        <p:spPr bwMode="auto">
          <a:xfrm>
            <a:off x="5353050" y="3446463"/>
            <a:ext cx="1833563" cy="14351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" name="Picture 11" descr="PPECLOGO-eff-5-4"/>
          <p:cNvPicPr>
            <a:picLocks noChangeAspect="1" noChangeArrowheads="1"/>
          </p:cNvPicPr>
          <p:nvPr userDrawn="1"/>
        </p:nvPicPr>
        <p:blipFill>
          <a:blip r:embed="rId9"/>
          <a:stretch>
            <a:fillRect/>
          </a:stretch>
        </p:blipFill>
        <p:spPr bwMode="auto">
          <a:xfrm>
            <a:off x="9885363" y="2725738"/>
            <a:ext cx="1117600" cy="8509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" name="Picture 12" descr="PPECLOGO-eff-0-1"/>
          <p:cNvPicPr>
            <a:picLocks noChangeAspect="1" noChangeArrowheads="1"/>
          </p:cNvPicPr>
          <p:nvPr userDrawn="1"/>
        </p:nvPicPr>
        <p:blipFill>
          <a:blip r:embed="rId10"/>
          <a:stretch>
            <a:fillRect/>
          </a:stretch>
        </p:blipFill>
        <p:spPr bwMode="auto">
          <a:xfrm>
            <a:off x="7942263" y="3624263"/>
            <a:ext cx="522287" cy="3937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Picture 13" descr="PPECLOGO-eff-0-1"/>
          <p:cNvPicPr>
            <a:picLocks noChangeAspect="1" noChangeArrowheads="1"/>
          </p:cNvPicPr>
          <p:nvPr userDrawn="1"/>
        </p:nvPicPr>
        <p:blipFill>
          <a:blip r:embed="rId10"/>
          <a:stretch>
            <a:fillRect/>
          </a:stretch>
        </p:blipFill>
        <p:spPr bwMode="auto">
          <a:xfrm>
            <a:off x="11255375" y="2365375"/>
            <a:ext cx="522288" cy="3921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3" name="Picture 14" descr="PPECLOGO-eff2-1-2"/>
          <p:cNvPicPr>
            <a:picLocks noChangeAspect="1" noChangeArrowheads="1"/>
          </p:cNvPicPr>
          <p:nvPr userDrawn="1"/>
        </p:nvPicPr>
        <p:blipFill>
          <a:blip r:embed="rId11"/>
          <a:stretch>
            <a:fillRect/>
          </a:stretch>
        </p:blipFill>
        <p:spPr bwMode="auto">
          <a:xfrm>
            <a:off x="2054225" y="2795588"/>
            <a:ext cx="1697038" cy="14287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15" descr="PPECLOGO-eff2-1-3"/>
          <p:cNvPicPr>
            <a:picLocks noChangeAspect="1" noChangeArrowheads="1"/>
          </p:cNvPicPr>
          <p:nvPr userDrawn="1"/>
        </p:nvPicPr>
        <p:blipFill>
          <a:blip r:embed="rId12"/>
          <a:stretch>
            <a:fillRect/>
          </a:stretch>
        </p:blipFill>
        <p:spPr bwMode="auto">
          <a:xfrm>
            <a:off x="3983038" y="2786063"/>
            <a:ext cx="438150" cy="3651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5" name="Picture 16" descr="PPECLOGO-eff2-1-4"/>
          <p:cNvPicPr>
            <a:picLocks noChangeAspect="1" noChangeArrowheads="1"/>
          </p:cNvPicPr>
          <p:nvPr userDrawn="1"/>
        </p:nvPicPr>
        <p:blipFill>
          <a:blip r:embed="rId13"/>
          <a:stretch>
            <a:fillRect/>
          </a:stretch>
        </p:blipFill>
        <p:spPr bwMode="auto">
          <a:xfrm>
            <a:off x="8520113" y="3325813"/>
            <a:ext cx="703262" cy="5857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" name="Picture 17" descr="PPECLOGO-eff2-1-3"/>
          <p:cNvPicPr>
            <a:picLocks noChangeAspect="1" noChangeArrowheads="1"/>
          </p:cNvPicPr>
          <p:nvPr userDrawn="1"/>
        </p:nvPicPr>
        <p:blipFill>
          <a:blip r:embed="rId12"/>
          <a:stretch>
            <a:fillRect/>
          </a:stretch>
        </p:blipFill>
        <p:spPr bwMode="auto">
          <a:xfrm>
            <a:off x="9239250" y="2909888"/>
            <a:ext cx="360363" cy="3016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" name="Picture 18" descr="PPECLOGO-eff2-1-3"/>
          <p:cNvPicPr>
            <a:picLocks noChangeAspect="1" noChangeArrowheads="1"/>
          </p:cNvPicPr>
          <p:nvPr userDrawn="1"/>
        </p:nvPicPr>
        <p:blipFill>
          <a:blip r:embed="rId12"/>
          <a:stretch>
            <a:fillRect/>
          </a:stretch>
        </p:blipFill>
        <p:spPr bwMode="auto">
          <a:xfrm>
            <a:off x="9745663" y="3446463"/>
            <a:ext cx="280987" cy="23653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06 3.33333E-06 L -0.31632 3.33333E-06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06 L -0.46684 -1.85185E-06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06 1.11111E-06 L -0.19531 1.11111E-06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07 2.59259E-06 L -0.43594 2.59259E-06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06 -1.85185E-06 L -0.33577 -1.85185E-06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06 -1.85185E-06 L -0.57188 -1.85185E-06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06 -1.85185E-06 L -0.57188 -1.85185E-06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07 2.59259E-06 L 0.43906 2.59259E-06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06 2.96296E-06 L 0.62813 2.96296E-06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dur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06 -2.96296E-06 L 0.42465 -2.96296E-06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dur="5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dur="1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dur="1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dur="1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dur="1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dur="1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dur="1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dur="5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dur="5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dur="5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dur="5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微软雅黑" panose="020b0503020204020204" pitchFamily="3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anose="02010609030101010101" pitchFamily="49" charset="-122"/>
          <a:cs typeface="仿宋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  <a:cs typeface="仿宋_GB231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22.png" /><Relationship Id="rId11" Type="http://schemas.openxmlformats.org/officeDocument/2006/relationships/image" Target="../media/image23.png" /><Relationship Id="rId12" Type="http://schemas.openxmlformats.org/officeDocument/2006/relationships/image" Target="../media/image24.png" /><Relationship Id="rId13" Type="http://schemas.openxmlformats.org/officeDocument/2006/relationships/image" Target="../media/image25.png" /><Relationship Id="rId14" Type="http://schemas.openxmlformats.org/officeDocument/2006/relationships/image" Target="../media/image26.png" /><Relationship Id="rId15" Type="http://schemas.openxmlformats.org/officeDocument/2006/relationships/image" Target="../media/image27.png" /><Relationship Id="rId16" Type="http://schemas.openxmlformats.org/officeDocument/2006/relationships/image" Target="../media/image28.png" /><Relationship Id="rId17" Type="http://schemas.openxmlformats.org/officeDocument/2006/relationships/image" Target="../media/image29.png" /><Relationship Id="rId18" Type="http://schemas.openxmlformats.org/officeDocument/2006/relationships/image" Target="../media/image30.png" /><Relationship Id="rId19" Type="http://schemas.openxmlformats.org/officeDocument/2006/relationships/image" Target="../media/image31.png" /><Relationship Id="rId2" Type="http://schemas.openxmlformats.org/officeDocument/2006/relationships/notesSlide" Target="../notesSlides/notesSlide1.xml" /><Relationship Id="rId20" Type="http://schemas.openxmlformats.org/officeDocument/2006/relationships/image" Target="../media/image32.png" /><Relationship Id="rId21" Type="http://schemas.openxmlformats.org/officeDocument/2006/relationships/image" Target="../media/image33.png" /><Relationship Id="rId22" Type="http://schemas.openxmlformats.org/officeDocument/2006/relationships/image" Target="../media/image34.png" /><Relationship Id="rId23" Type="http://schemas.openxmlformats.org/officeDocument/2006/relationships/audio" Target="NULL" /><Relationship Id="rId24" Type="http://schemas.openxmlformats.org/officeDocument/2006/relationships/image" Target="../media/image35.jpe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Relationship Id="rId7" Type="http://schemas.openxmlformats.org/officeDocument/2006/relationships/image" Target="../media/image19.png" /><Relationship Id="rId8" Type="http://schemas.openxmlformats.org/officeDocument/2006/relationships/image" Target="../media/image20.png" /><Relationship Id="rId9" Type="http://schemas.openxmlformats.org/officeDocument/2006/relationships/image" Target="../media/image2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6.png" /><Relationship Id="rId4" Type="http://schemas.openxmlformats.org/officeDocument/2006/relationships/image" Target="../media/image3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5107012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0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3425" y="1930400"/>
            <a:ext cx="5788025" cy="39179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03750" y="654050"/>
            <a:ext cx="795338" cy="4302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438275" y="-469900"/>
            <a:ext cx="1590675" cy="7524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29338" y="1527175"/>
            <a:ext cx="398462" cy="4032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460875" y="1535113"/>
            <a:ext cx="928688" cy="4238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847975" y="827088"/>
            <a:ext cx="396875" cy="5143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4522788" y="2338388"/>
            <a:ext cx="692150" cy="3667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6389688" y="2833688"/>
            <a:ext cx="341312" cy="5238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6731000" y="2271713"/>
            <a:ext cx="592138" cy="3603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7077075" y="2816225"/>
            <a:ext cx="496888" cy="34766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5510213" y="944563"/>
            <a:ext cx="360362" cy="4191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 bwMode="auto">
          <a:xfrm>
            <a:off x="3521075" y="1474788"/>
            <a:ext cx="679450" cy="4968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 bwMode="auto">
          <a:xfrm>
            <a:off x="8867775" y="3225800"/>
            <a:ext cx="508000" cy="2095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 bwMode="auto">
          <a:xfrm>
            <a:off x="8631238" y="1154113"/>
            <a:ext cx="647700" cy="12715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 rot="886415">
            <a:off x="9420225" y="4014788"/>
            <a:ext cx="398463" cy="4032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 bwMode="auto">
          <a:xfrm rot="-2145258">
            <a:off x="7780338" y="3421063"/>
            <a:ext cx="406400" cy="2476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 bwMode="auto">
          <a:xfrm rot="1469288">
            <a:off x="8623300" y="3786188"/>
            <a:ext cx="457200" cy="2428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4122738" y="-192088"/>
            <a:ext cx="677862" cy="47466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154863" y="3351213"/>
            <a:ext cx="612775" cy="3317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784225" y="427038"/>
            <a:ext cx="969963" cy="5889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 bwMode="auto">
          <a:xfrm rot="-2304499">
            <a:off x="5411788" y="2517775"/>
            <a:ext cx="882650" cy="4175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 rot="-2145258">
            <a:off x="3808413" y="711200"/>
            <a:ext cx="603250" cy="3651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 rot="-2694545">
            <a:off x="2876550" y="165100"/>
            <a:ext cx="690563" cy="3667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3141663" y="-700088"/>
            <a:ext cx="757237" cy="4603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28600" y="-501650"/>
            <a:ext cx="927100" cy="4238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38100" y="-128588"/>
            <a:ext cx="692150" cy="43497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 rot="-2431266">
            <a:off x="1892300" y="1030288"/>
            <a:ext cx="496888" cy="3476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 bwMode="auto">
          <a:xfrm rot="886415">
            <a:off x="8124825" y="3013075"/>
            <a:ext cx="420688" cy="4254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241300" y="4113213"/>
            <a:ext cx="8353425" cy="776287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5pPr>
            <a:lvl6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6pPr>
            <a:lvl7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7pPr>
            <a:lvl8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8pPr>
            <a:lvl9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Arial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sz="6600" b="1">
                <a:solidFill>
                  <a:schemeClr val="tx1"/>
                </a:solidFill>
                <a:latin typeface="+mn-ea"/>
                <a:ea typeface="+mn-ea"/>
              </a:rPr>
              <a:t>疑难病例讨论</a:t>
            </a:r>
            <a:endParaRPr lang="zh-CN" sz="6600" b="1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 rot="1525472">
            <a:off x="5065713" y="-109538"/>
            <a:ext cx="692150" cy="3667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 bwMode="auto">
          <a:xfrm rot="5039497">
            <a:off x="2546350" y="1566863"/>
            <a:ext cx="579437" cy="3127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566738" y="5335588"/>
            <a:ext cx="1354137" cy="3984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主讲医师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14538" y="5335588"/>
            <a:ext cx="1665287" cy="398780"/>
          </a:xfrm>
          <a:prstGeom prst="rect">
            <a:avLst/>
          </a:prstGeom>
          <a:solidFill>
            <a:schemeClr val="accent4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Shape">
            <a:hlinkClick action="ppaction://media"/>
          </p:cNvPr>
          <p:cNvPicPr>
            <a:picLocks noRot="1" noChangeAspect="1"/>
          </p:cNvPicPr>
          <p:nvPr>
            <a:audioFile r:link="rId23"/>
            <p:extLst/>
          </p:nvPr>
        </p:nvPicPr>
        <p:blipFill>
          <a:blip r:embed="rId22"/>
          <a:stretch>
            <a:fillRect/>
          </a:stretch>
        </p:blipFill>
        <p:spPr bwMode="auto">
          <a:xfrm>
            <a:off x="5792788" y="-1108075"/>
            <a:ext cx="609600" cy="6096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 advTm="756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42" presetClass="entr" presetSubtype="0" dur="9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901"/>
                            </p:stCondLst>
                            <p:childTnLst>
                              <p:par>
                                <p:cTn id="14" presetID="4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901"/>
                            </p:stCondLst>
                            <p:childTnLst>
                              <p:par>
                                <p:cTn id="20" presetID="1" presetClass="entr" presetSubtype="0" dur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7" presetClass="path" presetSubtype="0" dur="13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94689E-06 6.56799E-07 C 0.11468 0.15449 0.23913 0.31337 0.36292 0.43316 C 0.54595 0.59389 0.62587 0.6494 0.74277 0.71855" pathEditMode="relative" rAng="0" ptsTypes="sfs">
                                      <p:cBhvr>
                                        <p:cTn id="23" dur="13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39" y="3591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7" presetClass="path" presetSubtype="0" dur="13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1297E-06 -9.713229E-07 C 0.11469 0.15449 0.22937 0.29649 0.35317 0.41582 C 0.53619 0.57724 0.65895 0.64084 0.76217 0.67553" pathEditMode="relative" rAng="0" ptsTypes="sfs">
                                      <p:cBhvr>
                                        <p:cTn id="27" dur="13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02" y="3376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7" presetClass="path" presetSubtype="0" dur="13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2606E-06 2.45143E-06 C 0.11469 0.15448 0.12927 0.21068 0.26361 0.35754 C 0.40485 0.50809 0.45939 0.57215 0.53541 0.61031" pathEditMode="relative" rAng="0" ptsTypes="sfs">
                                      <p:cBhvr>
                                        <p:cTn id="31" dur="13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64" y="3050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dur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7" presetClass="path" presetSubtype="0" dur="90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22286E-06 4.93062E-06 C 0.11469 0.15448 0.03893 0.05712 0.17327 0.20397 C 0.31451 0.35453 0.40107 0.39431 0.47709 0.43247" pathEditMode="relative" rAng="0" ptsTypes="sfs">
                                      <p:cBhvr>
                                        <p:cTn id="35" dur="9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48" y="216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7" presetClass="path" presetSubtype="0" dur="7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9347E-06 -4.07956E-06 C 0.0936 0.13229 0.03176 0.0488 0.1415 0.17484 C 0.25697 0.30389 0.32765 0.33812 0.38987 0.37096" pathEditMode="relative" rAng="0" ptsTypes="sfs">
                                      <p:cBhvr>
                                        <p:cTn id="39" dur="7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87" y="1854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dur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7" presetClass="path" presetSubtype="0" dur="8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.33715E-07 -3.23774E-06 C 0.04855 0.10361 0.06248 0.16258 0.17222 0.28862 C 0.28768 0.41767 0.27844 0.42183 0.38258 0.51712" pathEditMode="relative" rAng="0" ptsTypes="sfs">
                                      <p:cBhvr>
                                        <p:cTn id="43" dur="8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23" y="258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dur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7" presetClass="path" presetSubtype="0" dur="8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82947E-06 -1.35985E-06 C 0.04217 0.09158 0.05428 0.14362 0.14983 0.25509 C 0.25032 0.3691 0.24225 0.3728 0.33298 0.45722" pathEditMode="relative" rAng="0" ptsTypes="sfs">
                                      <p:cBhvr>
                                        <p:cTn id="47" dur="8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2284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dur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7" presetClass="path" presetSubtype="0" dur="13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58813E-07 4.51434E-06 C 0.05103 0.12673 0.09086 0.22317 0.198 0.36193 C 0.3106 0.50439 0.36618 0.54093 0.42684 0.57701" pathEditMode="relative" rAng="0" ptsTypes="sfs">
                                      <p:cBhvr>
                                        <p:cTn id="51" dur="13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36" y="288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dur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7" presetClass="path" presetSubtype="0" dur="13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2804E-06 -4.86586E-06 C 0.0561 0.14108 0.10973 0.26573 0.24407 0.41282 C 0.38531 0.56337 0.43192 0.63067 0.50794 0.66883" pathEditMode="relative" rAng="0" ptsTypes="sfs">
                                      <p:cBhvr>
                                        <p:cTn id="55" dur="13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7" y="3344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7" presetClass="path" presetSubtype="0" dur="13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7173E-06 4.77336E-06 C 0.06795 0.14801 0.13303 0.2789 0.29614 0.43316 C 0.46745 0.59135 0.52395 0.66188 0.61637 0.70212" pathEditMode="relative" rAng="0" ptsTypes="sfs">
                                      <p:cBhvr>
                                        <p:cTn id="59" dur="13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12" y="3510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dur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7" presetClass="path" presetSubtype="0" dur="13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64462E-06 1.70213E-06 C 0.04166 0.12581 0.0742 0.22155 0.16181 0.35916 C 0.25384 0.50069 0.29928 0.537 0.34887 0.57285" pathEditMode="relative" rAng="0" ptsTypes="sfs">
                                      <p:cBhvr>
                                        <p:cTn id="63" dur="13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3" y="2863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dur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7" presetClass="path" presetSubtype="0" dur="130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73835E-06 4.40333E-06 C 0.11469 0.13413 0.12927 0.18293 0.26361 0.31059 C 0.40485 0.44148 0.45939 0.49722 0.53541 0.53052" pathEditMode="relative" rAng="0" ptsTypes="sfs">
                                      <p:cBhvr>
                                        <p:cTn id="67" dur="13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64" y="2652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dur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7" presetClass="path" presetSubtype="0" dur="80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86332E-06 -6.47549E-07 C 0.13056 0.12974 0.14709 0.17692 0.30018 0.30042 C 0.46094 0.42692 0.52304 0.48081 0.60973 0.51318" pathEditMode="relative" rAng="0" ptsTypes="sfs">
                                      <p:cBhvr>
                                        <p:cTn id="71" dur="8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87" y="2564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ntr" presetSubtype="0" dur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7" presetClass="path" presetSubtype="0" dur="60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1372E-06 3.96855E-06 C 0.0401 0.05828 0.05155 0.09135 0.14241 0.16235 C 0.23796 0.23519 0.23028 0.23751 0.31659 0.29139" pathEditMode="relative" rAng="0" ptsTypes="sfs">
                                      <p:cBhvr>
                                        <p:cTn id="75" dur="6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29" y="1457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7" presetClass="path" presetSubtype="0" dur="6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0219E-07 -9.25497E-09 C 0.03215 0.04188 0.0414 0.06571 0.11455 0.11708 C 0.19136 0.16937 0.18524 0.17122 0.25475 0.21009" pathEditMode="relative" rAng="0" ptsTypes="sfs">
                                      <p:cBhvr>
                                        <p:cTn id="79" dur="6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31" y="105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dur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dur="70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4.83728E-06 2.07311E-06 C 0.02461 0.03771 0.03177 0.05923 0.088 0.10574 C 0.1471 0.15294 0.14242 0.15479 0.19592 0.18996" pathEditMode="relative" rAng="0" ptsTypes="sfs">
                                      <p:cBhvr>
                                        <p:cTn id="83" dur="7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89" y="948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7" presetClass="path" presetSubtype="0" dur="6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1416E-07 -4.21564E-06 C 0.02278 0.03378 0.02942 0.05322 0.08162 0.0951 C 0.13642 0.13767 0.13213 0.13929 0.18185 0.17122" pathEditMode="relative" rAng="0" ptsTypes="sfs">
                                      <p:cBhvr>
                                        <p:cTn id="87" dur="6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6" y="856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7" presetClass="path" presetSubtype="0" dur="4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272E-06 1.04581E-06 C 0.0177 0.02846 0.02291 0.04489 0.06365 0.08029 C 0.10635 0.11615 0.10297 0.11754 0.14189 0.14461" pathEditMode="relative" rAng="0" ptsTypes="sfs">
                                      <p:cBhvr>
                                        <p:cTn id="91" dur="4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5" y="721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7" presetClass="path" presetSubtype="0" dur="13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2286E-06 -2.70708E-06 C 0.01353 0.02221 0.01757 0.03517 0.04894 0.06294 C 0.08175 0.09116 0.07914 0.09232 0.10921 0.11361" pathEditMode="relative" rAng="0" ptsTypes="sfs">
                                      <p:cBhvr>
                                        <p:cTn id="95" dur="13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4" y="566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7" presetClass="path" presetSubtype="0" dur="4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628E-06 -3.41509E-06 C 0.00547 0.02222 0.00716 0.03517 0.01992 0.06294 C 0.03333 0.09116 0.03229 0.09232 0.04465 0.11361" pathEditMode="relative" rAng="0" ptsTypes="sfs">
                                      <p:cBhvr>
                                        <p:cTn id="99" dur="4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6" y="566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ntr" presetSubtype="0" dur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7" presetClass="path" presetSubtype="0" dur="40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64254E-06 -2.30912E-06 C 0.0082 0.02083 0.01081 0.03309 0.0302 0.05947 C 0.05051 0.08607 0.04895 0.08723 0.06782 0.10736" pathEditMode="relative" rAng="0" ptsTypes="sfs">
                                      <p:cBhvr>
                                        <p:cTn id="103" dur="4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5368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7" presetClass="path" presetSubtype="0" dur="5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0.01111 C 0.00625 0.02314 0.00664 0.03008 0.00963 0.04535 C 0.01289 0.06086 0.01263 0.06155 0.01575 0.07335" pathEditMode="relative" rAng="0" ptsTypes="sfs">
                                      <p:cBhvr>
                                        <p:cTn id="107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31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7" presetClass="path" presetSubtype="0" dur="7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8828E-06 -2.48959E-06 C 0.09607 0.11453 0.03255 0.04211 0.14528 0.15155 C 0.26374 0.26308 0.33638 0.29269 0.40029 0.32138" pathEditMode="relative" rAng="0" ptsTypes="sfs">
                                      <p:cBhvr>
                                        <p:cTn id="111" dur="7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8" y="1605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ntr" presetSubtype="0" dur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7" presetClass="path" presetSubtype="0" dur="60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108 -0.02291 C 0.01809 0.03542 0.02628 0.06852 0.09186 0.13936 C 0.16068 0.21227 0.15522 0.21459 0.21741 0.26852" pathEditMode="relative" rAng="0" ptsTypes="sfs">
                                      <p:cBhvr>
                                        <p:cTn id="115" dur="6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10" y="1456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" presetClass="entr" presetSubtype="0" dur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7" presetClass="path" presetSubtype="0" dur="60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108 -0.02291 C 0.01809 0.03542 0.02628 0.06852 0.09186 0.13936 C 0.16068 0.21227 0.15522 0.21459 0.21741 0.26852" pathEditMode="relative" rAng="0" ptsTypes="sfs">
                                      <p:cBhvr>
                                        <p:cTn id="119" dur="6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10" y="1456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7" presetClass="path" presetSubtype="0" dur="11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567E-06 4.62535E-06 C 0.10408 0.14061 0.2083 0.26988 0.32058 0.37835 C 0.48685 0.52543 0.59836 0.58325 0.69216 0.61494" pathEditMode="relative" rAng="0" ptsTypes="sfs">
                                      <p:cBhvr>
                                        <p:cTn id="123" dur="11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08" y="3073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" presetClass="entr" presetSubtype="0" dur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7" presetClass="path" presetSubtype="0" dur="110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286 -0.06314 C 0.06622 0.06452 0.13531 0.18178 0.20986 0.2803 C 0.32019 0.41374 0.39422 0.46647 0.45641 0.49514" pathEditMode="relative" rAng="0" ptsTypes="sfs">
                                      <p:cBhvr>
                                        <p:cTn id="127" dur="11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64" y="2791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" presetClass="entr" presetSubtype="0" dur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7" presetClass="path" presetSubtype="0" dur="80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5.43846E-07 3.66327E-06 C 0.12061 0.11841 0.13596 0.16142 0.27752 0.27428 C 0.42623 0.38991 0.48361 0.43917 0.56375 0.46878" pathEditMode="relative" rAng="0" ptsTypes="sfs">
                                      <p:cBhvr>
                                        <p:cTn id="131" dur="8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81" y="23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3501"/>
                            </p:stCondLst>
                            <p:childTnLst>
                              <p:par>
                                <p:cTn id="133" presetID="56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4501"/>
                            </p:stCondLst>
                            <p:childTnLst>
                              <p:par>
                                <p:cTn id="140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5" grpId="0"/>
      <p:bldP spid="72" grpId="0"/>
      <p:bldP spid="7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矩形 2"/>
          <p:cNvSpPr>
            <a:spLocks noChangeArrowheads="1"/>
          </p:cNvSpPr>
          <p:nvPr/>
        </p:nvSpPr>
        <p:spPr bwMode="auto">
          <a:xfrm>
            <a:off x="0" y="6742113"/>
            <a:ext cx="12196763" cy="115887"/>
          </a:xfrm>
          <a:prstGeom prst="rect">
            <a:avLst/>
          </a:prstGeom>
          <a:solidFill>
            <a:schemeClr val="tx1"/>
          </a:solidFill>
          <a:ln w="9525" algn="ctr">
            <a:noFill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112" name="Rectangle 5"/>
          <p:cNvSpPr>
            <a:spLocks noChangeArrowheads="1"/>
          </p:cNvSpPr>
          <p:nvPr/>
        </p:nvSpPr>
        <p:spPr bwMode="auto">
          <a:xfrm>
            <a:off x="0" y="257175"/>
            <a:ext cx="695325" cy="833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113" name="Freeform 6"/>
          <p:cNvSpPr>
            <a:spLocks noChangeArrowheads="1"/>
          </p:cNvSpPr>
          <p:nvPr/>
        </p:nvSpPr>
        <p:spPr bwMode="auto">
          <a:xfrm>
            <a:off x="141288" y="376238"/>
            <a:ext cx="530225" cy="668337"/>
          </a:xfrm>
          <a:custGeom>
            <a:gdLst>
              <a:gd name="T0" fmla="*/ 2147483647 w 1173"/>
              <a:gd name="T1" fmla="*/ 2147483647 h 1472"/>
              <a:gd name="T2" fmla="*/ 2147483647 w 1173"/>
              <a:gd name="T3" fmla="*/ 2147483647 h 1472"/>
              <a:gd name="T4" fmla="*/ 2147483647 w 1173"/>
              <a:gd name="T5" fmla="*/ 2147483647 h 1472"/>
              <a:gd name="T6" fmla="*/ 2147483647 w 1173"/>
              <a:gd name="T7" fmla="*/ 2147483647 h 1472"/>
              <a:gd name="T8" fmla="*/ 2147483647 w 1173"/>
              <a:gd name="T9" fmla="*/ 2147483647 h 1472"/>
              <a:gd name="T10" fmla="*/ 2147483647 w 1173"/>
              <a:gd name="T11" fmla="*/ 2147483647 h 1472"/>
              <a:gd name="T12" fmla="*/ 0 w 1173"/>
              <a:gd name="T13" fmla="*/ 2147483647 h 1472"/>
              <a:gd name="T14" fmla="*/ 2147483647 w 1173"/>
              <a:gd name="T15" fmla="*/ 2147483647 h 1472"/>
              <a:gd name="T16" fmla="*/ 2147483647 w 1173"/>
              <a:gd name="T17" fmla="*/ 2147483647 h 1472"/>
              <a:gd name="T18" fmla="*/ 2147483647 w 1173"/>
              <a:gd name="T19" fmla="*/ 2147483647 h 1472"/>
              <a:gd name="T20" fmla="*/ 2147483647 w 1173"/>
              <a:gd name="T21" fmla="*/ 2147483647 h 1472"/>
              <a:gd name="T22" fmla="*/ 2147483647 w 1173"/>
              <a:gd name="T23" fmla="*/ 2147483647 h 1472"/>
              <a:gd name="T24" fmla="*/ 2147483647 w 1173"/>
              <a:gd name="T25" fmla="*/ 2147483647 h 1472"/>
              <a:gd name="T26" fmla="*/ 2147483647 w 1173"/>
              <a:gd name="T27" fmla="*/ 2147483647 h 1472"/>
              <a:gd name="T28" fmla="*/ 2147483647 w 1173"/>
              <a:gd name="T29" fmla="*/ 2147483647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73"/>
              <a:gd name="T46" fmla="*/ 0 h 1472"/>
              <a:gd name="T47" fmla="*/ 1173 w 1173"/>
              <a:gd name="T48" fmla="*/ 1472 h 1472"/>
            </a:gdLst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114" name="Freeform 7"/>
          <p:cNvSpPr>
            <a:spLocks noEditPoints="1"/>
          </p:cNvSpPr>
          <p:nvPr/>
        </p:nvSpPr>
        <p:spPr bwMode="auto">
          <a:xfrm>
            <a:off x="755650" y="852488"/>
            <a:ext cx="990600" cy="201612"/>
          </a:xfrm>
          <a:custGeom>
            <a:gdLst>
              <a:gd name="T0" fmla="*/ 2147483647 w 2195"/>
              <a:gd name="T1" fmla="*/ 2147483647 h 445"/>
              <a:gd name="T2" fmla="*/ 2147483647 w 2195"/>
              <a:gd name="T3" fmla="*/ 2147483647 h 445"/>
              <a:gd name="T4" fmla="*/ 2147483647 w 2195"/>
              <a:gd name="T5" fmla="*/ 2147483647 h 445"/>
              <a:gd name="T6" fmla="*/ 2147483647 w 2195"/>
              <a:gd name="T7" fmla="*/ 2147483647 h 445"/>
              <a:gd name="T8" fmla="*/ 2147483647 w 2195"/>
              <a:gd name="T9" fmla="*/ 2147483647 h 445"/>
              <a:gd name="T10" fmla="*/ 2147483647 w 2195"/>
              <a:gd name="T11" fmla="*/ 2147483647 h 445"/>
              <a:gd name="T12" fmla="*/ 2147483647 w 2195"/>
              <a:gd name="T13" fmla="*/ 2147483647 h 445"/>
              <a:gd name="T14" fmla="*/ 2147483647 w 2195"/>
              <a:gd name="T15" fmla="*/ 2147483647 h 445"/>
              <a:gd name="T16" fmla="*/ 2147483647 w 2195"/>
              <a:gd name="T17" fmla="*/ 2147483647 h 445"/>
              <a:gd name="T18" fmla="*/ 2147483647 w 2195"/>
              <a:gd name="T19" fmla="*/ 2147483647 h 445"/>
              <a:gd name="T20" fmla="*/ 2147483647 w 2195"/>
              <a:gd name="T21" fmla="*/ 2147483647 h 445"/>
              <a:gd name="T22" fmla="*/ 2147483647 w 2195"/>
              <a:gd name="T23" fmla="*/ 2147483647 h 445"/>
              <a:gd name="T24" fmla="*/ 2147483647 w 2195"/>
              <a:gd name="T25" fmla="*/ 2147483647 h 445"/>
              <a:gd name="T26" fmla="*/ 2147483647 w 2195"/>
              <a:gd name="T27" fmla="*/ 2147483647 h 445"/>
              <a:gd name="T28" fmla="*/ 2147483647 w 2195"/>
              <a:gd name="T29" fmla="*/ 2147483647 h 445"/>
              <a:gd name="T30" fmla="*/ 2147483647 w 2195"/>
              <a:gd name="T31" fmla="*/ 2147483647 h 445"/>
              <a:gd name="T32" fmla="*/ 2147483647 w 2195"/>
              <a:gd name="T33" fmla="*/ 2147483647 h 445"/>
              <a:gd name="T34" fmla="*/ 2147483647 w 2195"/>
              <a:gd name="T35" fmla="*/ 2147483647 h 445"/>
              <a:gd name="T36" fmla="*/ 2147483647 w 2195"/>
              <a:gd name="T37" fmla="*/ 2147483647 h 445"/>
              <a:gd name="T38" fmla="*/ 2147483647 w 2195"/>
              <a:gd name="T39" fmla="*/ 2147483647 h 445"/>
              <a:gd name="T40" fmla="*/ 2147483647 w 2195"/>
              <a:gd name="T41" fmla="*/ 2147483647 h 445"/>
              <a:gd name="T42" fmla="*/ 2147483647 w 2195"/>
              <a:gd name="T43" fmla="*/ 2147483647 h 445"/>
              <a:gd name="T44" fmla="*/ 2147483647 w 2195"/>
              <a:gd name="T45" fmla="*/ 2147483647 h 445"/>
              <a:gd name="T46" fmla="*/ 2147483647 w 2195"/>
              <a:gd name="T47" fmla="*/ 2147483647 h 445"/>
              <a:gd name="T48" fmla="*/ 2147483647 w 2195"/>
              <a:gd name="T49" fmla="*/ 2147483647 h 445"/>
              <a:gd name="T50" fmla="*/ 2147483647 w 2195"/>
              <a:gd name="T51" fmla="*/ 2147483647 h 445"/>
              <a:gd name="T52" fmla="*/ 2147483647 w 2195"/>
              <a:gd name="T53" fmla="*/ 2147483647 h 445"/>
              <a:gd name="T54" fmla="*/ 2147483647 w 2195"/>
              <a:gd name="T55" fmla="*/ 2147483647 h 445"/>
              <a:gd name="T56" fmla="*/ 2147483647 w 2195"/>
              <a:gd name="T57" fmla="*/ 2147483647 h 445"/>
              <a:gd name="T58" fmla="*/ 2147483647 w 2195"/>
              <a:gd name="T59" fmla="*/ 2147483647 h 445"/>
              <a:gd name="T60" fmla="*/ 2147483647 w 2195"/>
              <a:gd name="T61" fmla="*/ 2147483647 h 445"/>
              <a:gd name="T62" fmla="*/ 2147483647 w 2195"/>
              <a:gd name="T63" fmla="*/ 2147483647 h 445"/>
              <a:gd name="T64" fmla="*/ 2147483647 w 2195"/>
              <a:gd name="T65" fmla="*/ 2147483647 h 445"/>
              <a:gd name="T66" fmla="*/ 2147483647 w 2195"/>
              <a:gd name="T67" fmla="*/ 2147483647 h 445"/>
              <a:gd name="T68" fmla="*/ 2147483647 w 2195"/>
              <a:gd name="T69" fmla="*/ 2147483647 h 445"/>
              <a:gd name="T70" fmla="*/ 2147483647 w 2195"/>
              <a:gd name="T71" fmla="*/ 2147483647 h 445"/>
              <a:gd name="T72" fmla="*/ 2147483647 w 2195"/>
              <a:gd name="T73" fmla="*/ 2147483647 h 445"/>
              <a:gd name="T74" fmla="*/ 2147483647 w 2195"/>
              <a:gd name="T75" fmla="*/ 2147483647 h 445"/>
              <a:gd name="T76" fmla="*/ 2147483647 w 2195"/>
              <a:gd name="T77" fmla="*/ 2147483647 h 445"/>
              <a:gd name="T78" fmla="*/ 2147483647 w 2195"/>
              <a:gd name="T79" fmla="*/ 2147483647 h 445"/>
              <a:gd name="T80" fmla="*/ 2147483647 w 2195"/>
              <a:gd name="T81" fmla="*/ 2147483647 h 445"/>
              <a:gd name="T82" fmla="*/ 2147483647 w 2195"/>
              <a:gd name="T83" fmla="*/ 2147483647 h 445"/>
              <a:gd name="T84" fmla="*/ 2147483647 w 2195"/>
              <a:gd name="T85" fmla="*/ 2147483647 h 445"/>
              <a:gd name="T86" fmla="*/ 2147483647 w 2195"/>
              <a:gd name="T87" fmla="*/ 2147483647 h 445"/>
              <a:gd name="T88" fmla="*/ 2147483647 w 2195"/>
              <a:gd name="T89" fmla="*/ 2147483647 h 445"/>
              <a:gd name="T90" fmla="*/ 2147483647 w 2195"/>
              <a:gd name="T91" fmla="*/ 2147483647 h 445"/>
              <a:gd name="T92" fmla="*/ 2147483647 w 2195"/>
              <a:gd name="T93" fmla="*/ 2147483647 h 445"/>
              <a:gd name="T94" fmla="*/ 2147483647 w 2195"/>
              <a:gd name="T95" fmla="*/ 2147483647 h 445"/>
              <a:gd name="T96" fmla="*/ 2147483647 w 2195"/>
              <a:gd name="T97" fmla="*/ 2147483647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195"/>
              <a:gd name="T148" fmla="*/ 0 h 445"/>
              <a:gd name="T149" fmla="*/ 2195 w 2195"/>
              <a:gd name="T150" fmla="*/ 445 h 445"/>
            </a:gdLst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115" name="Freeform 8"/>
          <p:cNvSpPr>
            <a:spLocks noEditPoints="1"/>
          </p:cNvSpPr>
          <p:nvPr/>
        </p:nvSpPr>
        <p:spPr bwMode="auto">
          <a:xfrm>
            <a:off x="793750" y="271463"/>
            <a:ext cx="952500" cy="447675"/>
          </a:xfrm>
          <a:custGeom>
            <a:gdLst>
              <a:gd name="T0" fmla="*/ 2147483647 w 2109"/>
              <a:gd name="T1" fmla="*/ 0 h 986"/>
              <a:gd name="T2" fmla="*/ 2147483647 w 2109"/>
              <a:gd name="T3" fmla="*/ 2147483647 h 986"/>
              <a:gd name="T4" fmla="*/ 2147483647 w 2109"/>
              <a:gd name="T5" fmla="*/ 2147483647 h 986"/>
              <a:gd name="T6" fmla="*/ 0 w 2109"/>
              <a:gd name="T7" fmla="*/ 2147483647 h 986"/>
              <a:gd name="T8" fmla="*/ 2147483647 w 2109"/>
              <a:gd name="T9" fmla="*/ 2147483647 h 986"/>
              <a:gd name="T10" fmla="*/ 2147483647 w 2109"/>
              <a:gd name="T11" fmla="*/ 2147483647 h 986"/>
              <a:gd name="T12" fmla="*/ 2147483647 w 2109"/>
              <a:gd name="T13" fmla="*/ 2147483647 h 986"/>
              <a:gd name="T14" fmla="*/ 2147483647 w 2109"/>
              <a:gd name="T15" fmla="*/ 2147483647 h 986"/>
              <a:gd name="T16" fmla="*/ 2147483647 w 2109"/>
              <a:gd name="T17" fmla="*/ 2147483647 h 986"/>
              <a:gd name="T18" fmla="*/ 2147483647 w 2109"/>
              <a:gd name="T19" fmla="*/ 2147483647 h 986"/>
              <a:gd name="T20" fmla="*/ 2147483647 w 2109"/>
              <a:gd name="T21" fmla="*/ 2147483647 h 986"/>
              <a:gd name="T22" fmla="*/ 2147483647 w 2109"/>
              <a:gd name="T23" fmla="*/ 2147483647 h 986"/>
              <a:gd name="T24" fmla="*/ 2147483647 w 2109"/>
              <a:gd name="T25" fmla="*/ 2147483647 h 986"/>
              <a:gd name="T26" fmla="*/ 2147483647 w 2109"/>
              <a:gd name="T27" fmla="*/ 2147483647 h 986"/>
              <a:gd name="T28" fmla="*/ 2147483647 w 2109"/>
              <a:gd name="T29" fmla="*/ 2147483647 h 986"/>
              <a:gd name="T30" fmla="*/ 2147483647 w 2109"/>
              <a:gd name="T31" fmla="*/ 2147483647 h 986"/>
              <a:gd name="T32" fmla="*/ 2147483647 w 2109"/>
              <a:gd name="T33" fmla="*/ 2147483647 h 986"/>
              <a:gd name="T34" fmla="*/ 2147483647 w 2109"/>
              <a:gd name="T35" fmla="*/ 2147483647 h 986"/>
              <a:gd name="T36" fmla="*/ 2147483647 w 2109"/>
              <a:gd name="T37" fmla="*/ 2147483647 h 986"/>
              <a:gd name="T38" fmla="*/ 2147483647 w 2109"/>
              <a:gd name="T39" fmla="*/ 2147483647 h 986"/>
              <a:gd name="T40" fmla="*/ 2147483647 w 2109"/>
              <a:gd name="T41" fmla="*/ 2147483647 h 986"/>
              <a:gd name="T42" fmla="*/ 2147483647 w 2109"/>
              <a:gd name="T43" fmla="*/ 2147483647 h 986"/>
              <a:gd name="T44" fmla="*/ 2147483647 w 2109"/>
              <a:gd name="T45" fmla="*/ 2147483647 h 986"/>
              <a:gd name="T46" fmla="*/ 2147483647 w 2109"/>
              <a:gd name="T47" fmla="*/ 2147483647 h 986"/>
              <a:gd name="T48" fmla="*/ 2147483647 w 2109"/>
              <a:gd name="T49" fmla="*/ 2147483647 h 986"/>
              <a:gd name="T50" fmla="*/ 2147483647 w 2109"/>
              <a:gd name="T51" fmla="*/ 2147483647 h 986"/>
              <a:gd name="T52" fmla="*/ 2147483647 w 2109"/>
              <a:gd name="T53" fmla="*/ 2147483647 h 986"/>
              <a:gd name="T54" fmla="*/ 2147483647 w 2109"/>
              <a:gd name="T55" fmla="*/ 2147483647 h 986"/>
              <a:gd name="T56" fmla="*/ 2147483647 w 2109"/>
              <a:gd name="T57" fmla="*/ 2147483647 h 986"/>
              <a:gd name="T58" fmla="*/ 2147483647 w 2109"/>
              <a:gd name="T59" fmla="*/ 2147483647 h 986"/>
              <a:gd name="T60" fmla="*/ 2147483647 w 2109"/>
              <a:gd name="T61" fmla="*/ 2147483647 h 986"/>
              <a:gd name="T62" fmla="*/ 2147483647 w 2109"/>
              <a:gd name="T63" fmla="*/ 2147483647 h 986"/>
              <a:gd name="T64" fmla="*/ 2147483647 w 2109"/>
              <a:gd name="T65" fmla="*/ 2147483647 h 986"/>
              <a:gd name="T66" fmla="*/ 2147483647 w 2109"/>
              <a:gd name="T67" fmla="*/ 214748364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09"/>
              <a:gd name="T103" fmla="*/ 0 h 986"/>
              <a:gd name="T104" fmla="*/ 2109 w 2109"/>
              <a:gd name="T105" fmla="*/ 986 h 98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09" h="984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33" name="Freeform 23"/>
          <p:cNvSpPr>
            <a:spLocks noChangeArrowheads="1"/>
          </p:cNvSpPr>
          <p:nvPr/>
        </p:nvSpPr>
        <p:spPr bwMode="auto">
          <a:xfrm>
            <a:off x="4841875" y="855663"/>
            <a:ext cx="709613" cy="714375"/>
          </a:xfrm>
          <a:custGeom>
            <a:gdLst>
              <a:gd name="T0" fmla="*/ 2147483647 w 865"/>
              <a:gd name="T1" fmla="*/ 0 h 865"/>
              <a:gd name="T2" fmla="*/ 2147483647 w 865"/>
              <a:gd name="T3" fmla="*/ 0 h 865"/>
              <a:gd name="T4" fmla="*/ 2147483647 w 865"/>
              <a:gd name="T5" fmla="*/ 2147483647 h 865"/>
              <a:gd name="T6" fmla="*/ 2147483647 w 865"/>
              <a:gd name="T7" fmla="*/ 2147483647 h 865"/>
              <a:gd name="T8" fmla="*/ 2147483647 w 865"/>
              <a:gd name="T9" fmla="*/ 2147483647 h 865"/>
              <a:gd name="T10" fmla="*/ 2147483647 w 865"/>
              <a:gd name="T11" fmla="*/ 2147483647 h 865"/>
              <a:gd name="T12" fmla="*/ 0 w 865"/>
              <a:gd name="T13" fmla="*/ 2147483647 h 865"/>
              <a:gd name="T14" fmla="*/ 0 w 865"/>
              <a:gd name="T15" fmla="*/ 2147483647 h 865"/>
              <a:gd name="T16" fmla="*/ 2147483647 w 865"/>
              <a:gd name="T17" fmla="*/ 0 h 8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5"/>
              <a:gd name="T28" fmla="*/ 0 h 865"/>
              <a:gd name="T29" fmla="*/ 865 w 865"/>
              <a:gd name="T30" fmla="*/ 865 h 865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34" name="Freeform 24"/>
          <p:cNvSpPr/>
          <p:nvPr/>
        </p:nvSpPr>
        <p:spPr bwMode="auto">
          <a:xfrm>
            <a:off x="5621338" y="852488"/>
            <a:ext cx="4483100" cy="714375"/>
          </a:xfrm>
          <a:custGeom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5" name="Freeform 25"/>
          <p:cNvSpPr/>
          <p:nvPr/>
        </p:nvSpPr>
        <p:spPr bwMode="auto">
          <a:xfrm>
            <a:off x="4841875" y="1951038"/>
            <a:ext cx="709613" cy="714375"/>
          </a:xfrm>
          <a:custGeom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6" name="Freeform 26"/>
          <p:cNvSpPr/>
          <p:nvPr/>
        </p:nvSpPr>
        <p:spPr bwMode="auto">
          <a:xfrm>
            <a:off x="5621338" y="1951038"/>
            <a:ext cx="4483100" cy="714375"/>
          </a:xfrm>
          <a:custGeom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7" name="Freeform 27"/>
          <p:cNvSpPr>
            <a:spLocks noChangeArrowheads="1"/>
          </p:cNvSpPr>
          <p:nvPr/>
        </p:nvSpPr>
        <p:spPr bwMode="auto">
          <a:xfrm>
            <a:off x="4841875" y="3065463"/>
            <a:ext cx="709613" cy="714375"/>
          </a:xfrm>
          <a:custGeom>
            <a:gdLst>
              <a:gd name="T0" fmla="*/ 2147483647 w 865"/>
              <a:gd name="T1" fmla="*/ 0 h 866"/>
              <a:gd name="T2" fmla="*/ 2147483647 w 865"/>
              <a:gd name="T3" fmla="*/ 0 h 866"/>
              <a:gd name="T4" fmla="*/ 2147483647 w 865"/>
              <a:gd name="T5" fmla="*/ 2147483647 h 866"/>
              <a:gd name="T6" fmla="*/ 2147483647 w 865"/>
              <a:gd name="T7" fmla="*/ 2147483647 h 866"/>
              <a:gd name="T8" fmla="*/ 2147483647 w 865"/>
              <a:gd name="T9" fmla="*/ 2147483647 h 866"/>
              <a:gd name="T10" fmla="*/ 2147483647 w 865"/>
              <a:gd name="T11" fmla="*/ 2147483647 h 866"/>
              <a:gd name="T12" fmla="*/ 0 w 865"/>
              <a:gd name="T13" fmla="*/ 2147483647 h 866"/>
              <a:gd name="T14" fmla="*/ 0 w 865"/>
              <a:gd name="T15" fmla="*/ 2147483647 h 866"/>
              <a:gd name="T16" fmla="*/ 2147483647 w 865"/>
              <a:gd name="T17" fmla="*/ 0 h 86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5"/>
              <a:gd name="T28" fmla="*/ 0 h 866"/>
              <a:gd name="T29" fmla="*/ 865 w 865"/>
              <a:gd name="T30" fmla="*/ 866 h 86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38" name="Freeform 28"/>
          <p:cNvSpPr/>
          <p:nvPr/>
        </p:nvSpPr>
        <p:spPr bwMode="auto">
          <a:xfrm>
            <a:off x="5621338" y="3065463"/>
            <a:ext cx="4483100" cy="714375"/>
          </a:xfrm>
          <a:custGeom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9" name="Freeform 29"/>
          <p:cNvSpPr>
            <a:spLocks noChangeArrowheads="1"/>
          </p:cNvSpPr>
          <p:nvPr/>
        </p:nvSpPr>
        <p:spPr bwMode="auto">
          <a:xfrm>
            <a:off x="4841875" y="4194175"/>
            <a:ext cx="709613" cy="715963"/>
          </a:xfrm>
          <a:custGeom>
            <a:gdLst>
              <a:gd name="T0" fmla="*/ 2147483647 w 865"/>
              <a:gd name="T1" fmla="*/ 0 h 866"/>
              <a:gd name="T2" fmla="*/ 2147483647 w 865"/>
              <a:gd name="T3" fmla="*/ 0 h 866"/>
              <a:gd name="T4" fmla="*/ 2147483647 w 865"/>
              <a:gd name="T5" fmla="*/ 2147483647 h 866"/>
              <a:gd name="T6" fmla="*/ 2147483647 w 865"/>
              <a:gd name="T7" fmla="*/ 2147483647 h 866"/>
              <a:gd name="T8" fmla="*/ 2147483647 w 865"/>
              <a:gd name="T9" fmla="*/ 2147483647 h 866"/>
              <a:gd name="T10" fmla="*/ 2147483647 w 865"/>
              <a:gd name="T11" fmla="*/ 2147483647 h 866"/>
              <a:gd name="T12" fmla="*/ 0 w 865"/>
              <a:gd name="T13" fmla="*/ 2147483647 h 866"/>
              <a:gd name="T14" fmla="*/ 0 w 865"/>
              <a:gd name="T15" fmla="*/ 2147483647 h 866"/>
              <a:gd name="T16" fmla="*/ 2147483647 w 865"/>
              <a:gd name="T17" fmla="*/ 0 h 86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5"/>
              <a:gd name="T28" fmla="*/ 0 h 866"/>
              <a:gd name="T29" fmla="*/ 865 w 865"/>
              <a:gd name="T30" fmla="*/ 866 h 86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40" name="Freeform 30"/>
          <p:cNvSpPr/>
          <p:nvPr/>
        </p:nvSpPr>
        <p:spPr bwMode="auto">
          <a:xfrm>
            <a:off x="5621338" y="4194175"/>
            <a:ext cx="4483100" cy="715963"/>
          </a:xfrm>
          <a:custGeom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786438" y="920750"/>
            <a:ext cx="3382962" cy="644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3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786438" y="2024063"/>
            <a:ext cx="338296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3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辅助检查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86438" y="3124200"/>
            <a:ext cx="3382962" cy="644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3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诊断与鉴别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5786438" y="4264025"/>
            <a:ext cx="4205287" cy="644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3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住院期间诊疗过程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3" name="Picture 2" descr="E:\我的文档\Nipic_6852949_20110401101000478152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93750" y="2130425"/>
            <a:ext cx="3575050" cy="39306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9" name="Freeform 41"/>
          <p:cNvSpPr>
            <a:spLocks noEditPoints="1"/>
          </p:cNvSpPr>
          <p:nvPr/>
        </p:nvSpPr>
        <p:spPr bwMode="auto">
          <a:xfrm>
            <a:off x="4956175" y="996950"/>
            <a:ext cx="481013" cy="474663"/>
          </a:xfrm>
          <a:custGeom>
            <a:gdLst>
              <a:gd name="T0" fmla="*/ 2147483647 w 549"/>
              <a:gd name="T1" fmla="*/ 2147483647 h 540"/>
              <a:gd name="T2" fmla="*/ 2147483647 w 549"/>
              <a:gd name="T3" fmla="*/ 2147483647 h 540"/>
              <a:gd name="T4" fmla="*/ 0 w 549"/>
              <a:gd name="T5" fmla="*/ 2147483647 h 540"/>
              <a:gd name="T6" fmla="*/ 2147483647 w 549"/>
              <a:gd name="T7" fmla="*/ 2147483647 h 540"/>
              <a:gd name="T8" fmla="*/ 2147483647 w 549"/>
              <a:gd name="T9" fmla="*/ 2147483647 h 540"/>
              <a:gd name="T10" fmla="*/ 2147483647 w 549"/>
              <a:gd name="T11" fmla="*/ 2147483647 h 540"/>
              <a:gd name="T12" fmla="*/ 2147483647 w 549"/>
              <a:gd name="T13" fmla="*/ 2147483647 h 540"/>
              <a:gd name="T14" fmla="*/ 2147483647 w 549"/>
              <a:gd name="T15" fmla="*/ 2147483647 h 540"/>
              <a:gd name="T16" fmla="*/ 2147483647 w 549"/>
              <a:gd name="T17" fmla="*/ 2147483647 h 540"/>
              <a:gd name="T18" fmla="*/ 2147483647 w 549"/>
              <a:gd name="T19" fmla="*/ 2147483647 h 540"/>
              <a:gd name="T20" fmla="*/ 2147483647 w 549"/>
              <a:gd name="T21" fmla="*/ 2147483647 h 540"/>
              <a:gd name="T22" fmla="*/ 2147483647 w 549"/>
              <a:gd name="T23" fmla="*/ 2147483647 h 540"/>
              <a:gd name="T24" fmla="*/ 2147483647 w 549"/>
              <a:gd name="T25" fmla="*/ 2147483647 h 540"/>
              <a:gd name="T26" fmla="*/ 2147483647 w 549"/>
              <a:gd name="T27" fmla="*/ 2147483647 h 540"/>
              <a:gd name="T28" fmla="*/ 2147483647 w 549"/>
              <a:gd name="T29" fmla="*/ 2147483647 h 540"/>
              <a:gd name="T30" fmla="*/ 2147483647 w 549"/>
              <a:gd name="T31" fmla="*/ 2147483647 h 540"/>
              <a:gd name="T32" fmla="*/ 2147483647 w 549"/>
              <a:gd name="T33" fmla="*/ 2147483647 h 540"/>
              <a:gd name="T34" fmla="*/ 2147483647 w 549"/>
              <a:gd name="T35" fmla="*/ 2147483647 h 540"/>
              <a:gd name="T36" fmla="*/ 2147483647 w 549"/>
              <a:gd name="T37" fmla="*/ 2147483647 h 540"/>
              <a:gd name="T38" fmla="*/ 2147483647 w 549"/>
              <a:gd name="T39" fmla="*/ 2147483647 h 540"/>
              <a:gd name="T40" fmla="*/ 2147483647 w 549"/>
              <a:gd name="T41" fmla="*/ 2147483647 h 540"/>
              <a:gd name="T42" fmla="*/ 2147483647 w 549"/>
              <a:gd name="T43" fmla="*/ 2147483647 h 540"/>
              <a:gd name="T44" fmla="*/ 2147483647 w 549"/>
              <a:gd name="T45" fmla="*/ 2147483647 h 540"/>
              <a:gd name="T46" fmla="*/ 2147483647 w 549"/>
              <a:gd name="T47" fmla="*/ 2147483647 h 540"/>
              <a:gd name="T48" fmla="*/ 2147483647 w 549"/>
              <a:gd name="T49" fmla="*/ 2147483647 h 540"/>
              <a:gd name="T50" fmla="*/ 2147483647 w 549"/>
              <a:gd name="T51" fmla="*/ 2147483647 h 540"/>
              <a:gd name="T52" fmla="*/ 2147483647 w 549"/>
              <a:gd name="T53" fmla="*/ 2147483647 h 540"/>
              <a:gd name="T54" fmla="*/ 2147483647 w 549"/>
              <a:gd name="T55" fmla="*/ 2147483647 h 540"/>
              <a:gd name="T56" fmla="*/ 2147483647 w 549"/>
              <a:gd name="T57" fmla="*/ 2147483647 h 540"/>
              <a:gd name="T58" fmla="*/ 2147483647 w 549"/>
              <a:gd name="T59" fmla="*/ 2147483647 h 540"/>
              <a:gd name="T60" fmla="*/ 2147483647 w 549"/>
              <a:gd name="T61" fmla="*/ 2147483647 h 540"/>
              <a:gd name="T62" fmla="*/ 2147483647 w 549"/>
              <a:gd name="T63" fmla="*/ 2147483647 h 540"/>
              <a:gd name="T64" fmla="*/ 2147483647 w 549"/>
              <a:gd name="T65" fmla="*/ 2147483647 h 540"/>
              <a:gd name="T66" fmla="*/ 2147483647 w 549"/>
              <a:gd name="T67" fmla="*/ 2147483647 h 540"/>
              <a:gd name="T68" fmla="*/ 2147483647 w 549"/>
              <a:gd name="T69" fmla="*/ 2147483647 h 540"/>
              <a:gd name="T70" fmla="*/ 2147483647 w 549"/>
              <a:gd name="T71" fmla="*/ 2147483647 h 540"/>
              <a:gd name="T72" fmla="*/ 2147483647 w 549"/>
              <a:gd name="T73" fmla="*/ 2147483647 h 540"/>
              <a:gd name="T74" fmla="*/ 2147483647 w 549"/>
              <a:gd name="T75" fmla="*/ 2147483647 h 540"/>
              <a:gd name="T76" fmla="*/ 2147483647 w 549"/>
              <a:gd name="T77" fmla="*/ 2147483647 h 54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549"/>
              <a:gd name="T118" fmla="*/ 0 h 540"/>
              <a:gd name="T119" fmla="*/ 549 w 549"/>
              <a:gd name="T120" fmla="*/ 540 h 540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549" h="540">
                <a:moveTo>
                  <a:pt x="521" y="520"/>
                </a:moveTo>
                <a:cubicBezTo>
                  <a:pt x="507" y="534"/>
                  <a:pt x="489" y="540"/>
                  <a:pt x="471" y="540"/>
                </a:cubicBezTo>
                <a:cubicBezTo>
                  <a:pt x="452" y="540"/>
                  <a:pt x="434" y="534"/>
                  <a:pt x="420" y="520"/>
                </a:cubicBezTo>
                <a:lnTo>
                  <a:pt x="335" y="436"/>
                </a:lnTo>
                <a:cubicBezTo>
                  <a:pt x="304" y="452"/>
                  <a:pt x="268" y="462"/>
                  <a:pt x="231" y="462"/>
                </a:cubicBezTo>
                <a:cubicBezTo>
                  <a:pt x="103" y="462"/>
                  <a:pt x="0" y="358"/>
                  <a:pt x="0" y="231"/>
                </a:cubicBezTo>
                <a:cubicBezTo>
                  <a:pt x="0" y="103"/>
                  <a:pt x="103" y="0"/>
                  <a:pt x="231" y="0"/>
                </a:cubicBezTo>
                <a:cubicBezTo>
                  <a:pt x="358" y="0"/>
                  <a:pt x="461" y="103"/>
                  <a:pt x="461" y="231"/>
                </a:cubicBezTo>
                <a:cubicBezTo>
                  <a:pt x="461" y="269"/>
                  <a:pt x="452" y="304"/>
                  <a:pt x="436" y="336"/>
                </a:cubicBezTo>
                <a:lnTo>
                  <a:pt x="521" y="419"/>
                </a:lnTo>
                <a:cubicBezTo>
                  <a:pt x="549" y="447"/>
                  <a:pt x="549" y="492"/>
                  <a:pt x="521" y="520"/>
                </a:cubicBezTo>
                <a:close/>
                <a:moveTo>
                  <a:pt x="297" y="262"/>
                </a:moveTo>
                <a:lnTo>
                  <a:pt x="286" y="260"/>
                </a:lnTo>
                <a:cubicBezTo>
                  <a:pt x="285" y="259"/>
                  <a:pt x="285" y="259"/>
                  <a:pt x="284" y="259"/>
                </a:cubicBezTo>
                <a:cubicBezTo>
                  <a:pt x="272" y="258"/>
                  <a:pt x="260" y="267"/>
                  <a:pt x="257" y="281"/>
                </a:cubicBezTo>
                <a:cubicBezTo>
                  <a:pt x="255" y="294"/>
                  <a:pt x="261" y="307"/>
                  <a:pt x="273" y="311"/>
                </a:cubicBezTo>
                <a:cubicBezTo>
                  <a:pt x="273" y="312"/>
                  <a:pt x="274" y="312"/>
                  <a:pt x="274" y="312"/>
                </a:cubicBezTo>
                <a:lnTo>
                  <a:pt x="297" y="318"/>
                </a:lnTo>
                <a:lnTo>
                  <a:pt x="297" y="328"/>
                </a:lnTo>
                <a:cubicBezTo>
                  <a:pt x="297" y="331"/>
                  <a:pt x="295" y="335"/>
                  <a:pt x="291" y="336"/>
                </a:cubicBezTo>
                <a:lnTo>
                  <a:pt x="236" y="351"/>
                </a:lnTo>
                <a:cubicBezTo>
                  <a:pt x="235" y="351"/>
                  <a:pt x="234" y="351"/>
                  <a:pt x="234" y="351"/>
                </a:cubicBezTo>
                <a:cubicBezTo>
                  <a:pt x="233" y="351"/>
                  <a:pt x="232" y="351"/>
                  <a:pt x="231" y="351"/>
                </a:cubicBezTo>
                <a:cubicBezTo>
                  <a:pt x="231" y="351"/>
                  <a:pt x="230" y="351"/>
                  <a:pt x="230" y="350"/>
                </a:cubicBezTo>
                <a:lnTo>
                  <a:pt x="174" y="335"/>
                </a:lnTo>
                <a:cubicBezTo>
                  <a:pt x="171" y="334"/>
                  <a:pt x="168" y="331"/>
                  <a:pt x="168" y="327"/>
                </a:cubicBezTo>
                <a:lnTo>
                  <a:pt x="168" y="318"/>
                </a:lnTo>
                <a:lnTo>
                  <a:pt x="191" y="312"/>
                </a:lnTo>
                <a:cubicBezTo>
                  <a:pt x="192" y="312"/>
                  <a:pt x="192" y="312"/>
                  <a:pt x="193" y="311"/>
                </a:cubicBezTo>
                <a:cubicBezTo>
                  <a:pt x="204" y="307"/>
                  <a:pt x="211" y="294"/>
                  <a:pt x="208" y="281"/>
                </a:cubicBezTo>
                <a:cubicBezTo>
                  <a:pt x="205" y="267"/>
                  <a:pt x="193" y="258"/>
                  <a:pt x="181" y="259"/>
                </a:cubicBezTo>
                <a:cubicBezTo>
                  <a:pt x="181" y="259"/>
                  <a:pt x="180" y="259"/>
                  <a:pt x="180" y="260"/>
                </a:cubicBezTo>
                <a:lnTo>
                  <a:pt x="168" y="262"/>
                </a:lnTo>
                <a:lnTo>
                  <a:pt x="168" y="236"/>
                </a:lnTo>
                <a:cubicBezTo>
                  <a:pt x="168" y="233"/>
                  <a:pt x="169" y="231"/>
                  <a:pt x="171" y="229"/>
                </a:cubicBezTo>
                <a:cubicBezTo>
                  <a:pt x="173" y="228"/>
                  <a:pt x="176" y="227"/>
                  <a:pt x="178" y="228"/>
                </a:cubicBezTo>
                <a:lnTo>
                  <a:pt x="234" y="243"/>
                </a:lnTo>
                <a:lnTo>
                  <a:pt x="288" y="229"/>
                </a:lnTo>
                <a:cubicBezTo>
                  <a:pt x="290" y="228"/>
                  <a:pt x="292" y="228"/>
                  <a:pt x="294" y="230"/>
                </a:cubicBezTo>
                <a:cubicBezTo>
                  <a:pt x="296" y="232"/>
                  <a:pt x="297" y="234"/>
                  <a:pt x="297" y="237"/>
                </a:cubicBezTo>
                <a:lnTo>
                  <a:pt x="297" y="262"/>
                </a:lnTo>
                <a:close/>
                <a:moveTo>
                  <a:pt x="386" y="289"/>
                </a:moveTo>
                <a:cubicBezTo>
                  <a:pt x="385" y="289"/>
                  <a:pt x="385" y="288"/>
                  <a:pt x="385" y="288"/>
                </a:cubicBezTo>
                <a:lnTo>
                  <a:pt x="317" y="215"/>
                </a:lnTo>
                <a:cubicBezTo>
                  <a:pt x="316" y="215"/>
                  <a:pt x="316" y="214"/>
                  <a:pt x="316" y="214"/>
                </a:cubicBezTo>
                <a:cubicBezTo>
                  <a:pt x="313" y="211"/>
                  <a:pt x="309" y="210"/>
                  <a:pt x="306" y="209"/>
                </a:cubicBezTo>
                <a:cubicBezTo>
                  <a:pt x="305" y="208"/>
                  <a:pt x="304" y="208"/>
                  <a:pt x="302" y="208"/>
                </a:cubicBezTo>
                <a:lnTo>
                  <a:pt x="164" y="208"/>
                </a:lnTo>
                <a:cubicBezTo>
                  <a:pt x="163" y="208"/>
                  <a:pt x="163" y="208"/>
                  <a:pt x="163" y="208"/>
                </a:cubicBezTo>
                <a:cubicBezTo>
                  <a:pt x="158" y="209"/>
                  <a:pt x="153" y="211"/>
                  <a:pt x="150" y="214"/>
                </a:cubicBezTo>
                <a:cubicBezTo>
                  <a:pt x="149" y="214"/>
                  <a:pt x="149" y="215"/>
                  <a:pt x="149" y="215"/>
                </a:cubicBezTo>
                <a:lnTo>
                  <a:pt x="81" y="288"/>
                </a:lnTo>
                <a:cubicBezTo>
                  <a:pt x="81" y="288"/>
                  <a:pt x="80" y="289"/>
                  <a:pt x="80" y="289"/>
                </a:cubicBezTo>
                <a:cubicBezTo>
                  <a:pt x="74" y="297"/>
                  <a:pt x="73" y="309"/>
                  <a:pt x="78" y="318"/>
                </a:cubicBezTo>
                <a:cubicBezTo>
                  <a:pt x="82" y="327"/>
                  <a:pt x="90" y="334"/>
                  <a:pt x="99" y="334"/>
                </a:cubicBezTo>
                <a:cubicBezTo>
                  <a:pt x="100" y="334"/>
                  <a:pt x="101" y="334"/>
                  <a:pt x="102" y="333"/>
                </a:cubicBezTo>
                <a:cubicBezTo>
                  <a:pt x="103" y="333"/>
                  <a:pt x="103" y="333"/>
                  <a:pt x="104" y="333"/>
                </a:cubicBezTo>
                <a:lnTo>
                  <a:pt x="156" y="320"/>
                </a:lnTo>
                <a:lnTo>
                  <a:pt x="156" y="361"/>
                </a:lnTo>
                <a:cubicBezTo>
                  <a:pt x="156" y="365"/>
                  <a:pt x="160" y="369"/>
                  <a:pt x="164" y="369"/>
                </a:cubicBezTo>
                <a:lnTo>
                  <a:pt x="302" y="369"/>
                </a:lnTo>
                <a:cubicBezTo>
                  <a:pt x="307" y="369"/>
                  <a:pt x="310" y="365"/>
                  <a:pt x="310" y="361"/>
                </a:cubicBezTo>
                <a:lnTo>
                  <a:pt x="310" y="321"/>
                </a:lnTo>
                <a:lnTo>
                  <a:pt x="362" y="333"/>
                </a:lnTo>
                <a:cubicBezTo>
                  <a:pt x="362" y="333"/>
                  <a:pt x="363" y="333"/>
                  <a:pt x="363" y="333"/>
                </a:cubicBezTo>
                <a:cubicBezTo>
                  <a:pt x="364" y="334"/>
                  <a:pt x="365" y="334"/>
                  <a:pt x="366" y="334"/>
                </a:cubicBezTo>
                <a:cubicBezTo>
                  <a:pt x="374" y="334"/>
                  <a:pt x="381" y="329"/>
                  <a:pt x="386" y="322"/>
                </a:cubicBezTo>
                <a:cubicBezTo>
                  <a:pt x="393" y="312"/>
                  <a:pt x="393" y="299"/>
                  <a:pt x="386" y="289"/>
                </a:cubicBezTo>
                <a:close/>
                <a:moveTo>
                  <a:pt x="233" y="204"/>
                </a:moveTo>
                <a:cubicBezTo>
                  <a:pt x="267" y="204"/>
                  <a:pt x="295" y="174"/>
                  <a:pt x="295" y="138"/>
                </a:cubicBezTo>
                <a:cubicBezTo>
                  <a:pt x="295" y="101"/>
                  <a:pt x="267" y="71"/>
                  <a:pt x="233" y="71"/>
                </a:cubicBezTo>
                <a:cubicBezTo>
                  <a:pt x="198" y="71"/>
                  <a:pt x="171" y="101"/>
                  <a:pt x="171" y="138"/>
                </a:cubicBezTo>
                <a:cubicBezTo>
                  <a:pt x="171" y="174"/>
                  <a:pt x="198" y="204"/>
                  <a:pt x="233" y="204"/>
                </a:cubicBezTo>
                <a:close/>
                <a:moveTo>
                  <a:pt x="231" y="432"/>
                </a:moveTo>
                <a:lnTo>
                  <a:pt x="231" y="432"/>
                </a:lnTo>
                <a:cubicBezTo>
                  <a:pt x="342" y="432"/>
                  <a:pt x="432" y="342"/>
                  <a:pt x="432" y="231"/>
                </a:cubicBezTo>
                <a:cubicBezTo>
                  <a:pt x="432" y="120"/>
                  <a:pt x="342" y="30"/>
                  <a:pt x="231" y="30"/>
                </a:cubicBezTo>
                <a:cubicBezTo>
                  <a:pt x="119" y="30"/>
                  <a:pt x="29" y="120"/>
                  <a:pt x="29" y="231"/>
                </a:cubicBezTo>
                <a:cubicBezTo>
                  <a:pt x="29" y="342"/>
                  <a:pt x="119" y="432"/>
                  <a:pt x="231" y="43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60" name="Freeform 47"/>
          <p:cNvSpPr>
            <a:spLocks noEditPoints="1"/>
          </p:cNvSpPr>
          <p:nvPr/>
        </p:nvSpPr>
        <p:spPr bwMode="auto">
          <a:xfrm>
            <a:off x="5024438" y="2074863"/>
            <a:ext cx="412750" cy="466725"/>
          </a:xfrm>
          <a:custGeom>
            <a:gdLst>
              <a:gd name="T0" fmla="*/ 2147483647 w 467"/>
              <a:gd name="T1" fmla="*/ 2147483647 h 528"/>
              <a:gd name="T2" fmla="*/ 2147483647 w 467"/>
              <a:gd name="T3" fmla="*/ 2147483647 h 528"/>
              <a:gd name="T4" fmla="*/ 2147483647 w 467"/>
              <a:gd name="T5" fmla="*/ 2147483647 h 528"/>
              <a:gd name="T6" fmla="*/ 2147483647 w 467"/>
              <a:gd name="T7" fmla="*/ 2147483647 h 528"/>
              <a:gd name="T8" fmla="*/ 2147483647 w 467"/>
              <a:gd name="T9" fmla="*/ 0 h 528"/>
              <a:gd name="T10" fmla="*/ 2147483647 w 467"/>
              <a:gd name="T11" fmla="*/ 0 h 528"/>
              <a:gd name="T12" fmla="*/ 2147483647 w 467"/>
              <a:gd name="T13" fmla="*/ 2147483647 h 528"/>
              <a:gd name="T14" fmla="*/ 2147483647 w 467"/>
              <a:gd name="T15" fmla="*/ 2147483647 h 528"/>
              <a:gd name="T16" fmla="*/ 2147483647 w 467"/>
              <a:gd name="T17" fmla="*/ 2147483647 h 528"/>
              <a:gd name="T18" fmla="*/ 2147483647 w 467"/>
              <a:gd name="T19" fmla="*/ 2147483647 h 528"/>
              <a:gd name="T20" fmla="*/ 2147483647 w 467"/>
              <a:gd name="T21" fmla="*/ 2147483647 h 528"/>
              <a:gd name="T22" fmla="*/ 2147483647 w 467"/>
              <a:gd name="T23" fmla="*/ 2147483647 h 528"/>
              <a:gd name="T24" fmla="*/ 2147483647 w 467"/>
              <a:gd name="T25" fmla="*/ 2147483647 h 528"/>
              <a:gd name="T26" fmla="*/ 0 w 467"/>
              <a:gd name="T27" fmla="*/ 2147483647 h 528"/>
              <a:gd name="T28" fmla="*/ 0 w 467"/>
              <a:gd name="T29" fmla="*/ 2147483647 h 528"/>
              <a:gd name="T30" fmla="*/ 2147483647 w 467"/>
              <a:gd name="T31" fmla="*/ 2147483647 h 528"/>
              <a:gd name="T32" fmla="*/ 2147483647 w 467"/>
              <a:gd name="T33" fmla="*/ 2147483647 h 528"/>
              <a:gd name="T34" fmla="*/ 2147483647 w 467"/>
              <a:gd name="T35" fmla="*/ 2147483647 h 528"/>
              <a:gd name="T36" fmla="*/ 2147483647 w 467"/>
              <a:gd name="T37" fmla="*/ 2147483647 h 528"/>
              <a:gd name="T38" fmla="*/ 2147483647 w 467"/>
              <a:gd name="T39" fmla="*/ 2147483647 h 528"/>
              <a:gd name="T40" fmla="*/ 2147483647 w 467"/>
              <a:gd name="T41" fmla="*/ 2147483647 h 528"/>
              <a:gd name="T42" fmla="*/ 2147483647 w 467"/>
              <a:gd name="T43" fmla="*/ 2147483647 h 528"/>
              <a:gd name="T44" fmla="*/ 2147483647 w 467"/>
              <a:gd name="T45" fmla="*/ 2147483647 h 528"/>
              <a:gd name="T46" fmla="*/ 2147483647 w 467"/>
              <a:gd name="T47" fmla="*/ 2147483647 h 528"/>
              <a:gd name="T48" fmla="*/ 2147483647 w 467"/>
              <a:gd name="T49" fmla="*/ 2147483647 h 528"/>
              <a:gd name="T50" fmla="*/ 2147483647 w 467"/>
              <a:gd name="T51" fmla="*/ 2147483647 h 528"/>
              <a:gd name="T52" fmla="*/ 2147483647 w 467"/>
              <a:gd name="T53" fmla="*/ 2147483647 h 528"/>
              <a:gd name="T54" fmla="*/ 2147483647 w 467"/>
              <a:gd name="T55" fmla="*/ 2147483647 h 528"/>
              <a:gd name="T56" fmla="*/ 2147483647 w 467"/>
              <a:gd name="T57" fmla="*/ 2147483647 h 528"/>
              <a:gd name="T58" fmla="*/ 2147483647 w 467"/>
              <a:gd name="T59" fmla="*/ 2147483647 h 528"/>
              <a:gd name="T60" fmla="*/ 2147483647 w 467"/>
              <a:gd name="T61" fmla="*/ 2147483647 h 528"/>
              <a:gd name="T62" fmla="*/ 2147483647 w 467"/>
              <a:gd name="T63" fmla="*/ 2147483647 h 528"/>
              <a:gd name="T64" fmla="*/ 2147483647 w 467"/>
              <a:gd name="T65" fmla="*/ 2147483647 h 528"/>
              <a:gd name="T66" fmla="*/ 2147483647 w 467"/>
              <a:gd name="T67" fmla="*/ 2147483647 h 528"/>
              <a:gd name="T68" fmla="*/ 2147483647 w 467"/>
              <a:gd name="T69" fmla="*/ 2147483647 h 528"/>
              <a:gd name="T70" fmla="*/ 2147483647 w 467"/>
              <a:gd name="T71" fmla="*/ 2147483647 h 528"/>
              <a:gd name="T72" fmla="*/ 2147483647 w 467"/>
              <a:gd name="T73" fmla="*/ 2147483647 h 528"/>
              <a:gd name="T74" fmla="*/ 2147483647 w 467"/>
              <a:gd name="T75" fmla="*/ 2147483647 h 528"/>
              <a:gd name="T76" fmla="*/ 2147483647 w 467"/>
              <a:gd name="T77" fmla="*/ 2147483647 h 528"/>
              <a:gd name="T78" fmla="*/ 2147483647 w 467"/>
              <a:gd name="T79" fmla="*/ 2147483647 h 528"/>
              <a:gd name="T80" fmla="*/ 2147483647 w 467"/>
              <a:gd name="T81" fmla="*/ 2147483647 h 528"/>
              <a:gd name="T82" fmla="*/ 2147483647 w 467"/>
              <a:gd name="T83" fmla="*/ 2147483647 h 528"/>
              <a:gd name="T84" fmla="*/ 2147483647 w 467"/>
              <a:gd name="T85" fmla="*/ 2147483647 h 528"/>
              <a:gd name="T86" fmla="*/ 2147483647 w 467"/>
              <a:gd name="T87" fmla="*/ 2147483647 h 528"/>
              <a:gd name="T88" fmla="*/ 2147483647 w 467"/>
              <a:gd name="T89" fmla="*/ 2147483647 h 528"/>
              <a:gd name="T90" fmla="*/ 2147483647 w 467"/>
              <a:gd name="T91" fmla="*/ 2147483647 h 528"/>
              <a:gd name="T92" fmla="*/ 2147483647 w 467"/>
              <a:gd name="T93" fmla="*/ 2147483647 h 528"/>
              <a:gd name="T94" fmla="*/ 2147483647 w 467"/>
              <a:gd name="T95" fmla="*/ 2147483647 h 528"/>
              <a:gd name="T96" fmla="*/ 2147483647 w 467"/>
              <a:gd name="T97" fmla="*/ 2147483647 h 528"/>
              <a:gd name="T98" fmla="*/ 2147483647 w 467"/>
              <a:gd name="T99" fmla="*/ 2147483647 h 528"/>
              <a:gd name="T100" fmla="*/ 2147483647 w 467"/>
              <a:gd name="T101" fmla="*/ 2147483647 h 528"/>
              <a:gd name="T102" fmla="*/ 2147483647 w 467"/>
              <a:gd name="T103" fmla="*/ 2147483647 h 528"/>
              <a:gd name="T104" fmla="*/ 2147483647 w 467"/>
              <a:gd name="T105" fmla="*/ 2147483647 h 528"/>
              <a:gd name="T106" fmla="*/ 2147483647 w 467"/>
              <a:gd name="T107" fmla="*/ 2147483647 h 528"/>
              <a:gd name="T108" fmla="*/ 2147483647 w 467"/>
              <a:gd name="T109" fmla="*/ 2147483647 h 528"/>
              <a:gd name="T110" fmla="*/ 2147483647 w 467"/>
              <a:gd name="T111" fmla="*/ 2147483647 h 528"/>
              <a:gd name="T112" fmla="*/ 2147483647 w 467"/>
              <a:gd name="T113" fmla="*/ 2147483647 h 528"/>
              <a:gd name="T114" fmla="*/ 2147483647 w 467"/>
              <a:gd name="T115" fmla="*/ 2147483647 h 52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67"/>
              <a:gd name="T175" fmla="*/ 0 h 528"/>
              <a:gd name="T176" fmla="*/ 467 w 467"/>
              <a:gd name="T177" fmla="*/ 528 h 528"/>
            </a:gdLst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67" h="528">
                <a:moveTo>
                  <a:pt x="298" y="66"/>
                </a:moveTo>
                <a:cubicBezTo>
                  <a:pt x="298" y="103"/>
                  <a:pt x="268" y="132"/>
                  <a:pt x="232" y="132"/>
                </a:cubicBezTo>
                <a:lnTo>
                  <a:pt x="166" y="132"/>
                </a:lnTo>
                <a:cubicBezTo>
                  <a:pt x="129" y="132"/>
                  <a:pt x="100" y="103"/>
                  <a:pt x="100" y="66"/>
                </a:cubicBezTo>
                <a:cubicBezTo>
                  <a:pt x="100" y="29"/>
                  <a:pt x="129" y="0"/>
                  <a:pt x="166" y="0"/>
                </a:cubicBezTo>
                <a:lnTo>
                  <a:pt x="232" y="0"/>
                </a:lnTo>
                <a:cubicBezTo>
                  <a:pt x="268" y="0"/>
                  <a:pt x="298" y="29"/>
                  <a:pt x="298" y="66"/>
                </a:cubicBezTo>
                <a:close/>
                <a:moveTo>
                  <a:pt x="330" y="66"/>
                </a:moveTo>
                <a:cubicBezTo>
                  <a:pt x="331" y="71"/>
                  <a:pt x="331" y="76"/>
                  <a:pt x="331" y="81"/>
                </a:cubicBezTo>
                <a:cubicBezTo>
                  <a:pt x="331" y="127"/>
                  <a:pt x="294" y="164"/>
                  <a:pt x="248" y="164"/>
                </a:cubicBezTo>
                <a:lnTo>
                  <a:pt x="149" y="164"/>
                </a:lnTo>
                <a:cubicBezTo>
                  <a:pt x="103" y="164"/>
                  <a:pt x="66" y="127"/>
                  <a:pt x="66" y="81"/>
                </a:cubicBezTo>
                <a:cubicBezTo>
                  <a:pt x="66" y="76"/>
                  <a:pt x="67" y="71"/>
                  <a:pt x="68" y="66"/>
                </a:cubicBezTo>
                <a:cubicBezTo>
                  <a:pt x="29" y="73"/>
                  <a:pt x="0" y="107"/>
                  <a:pt x="0" y="147"/>
                </a:cubicBezTo>
                <a:lnTo>
                  <a:pt x="0" y="445"/>
                </a:lnTo>
                <a:cubicBezTo>
                  <a:pt x="0" y="491"/>
                  <a:pt x="37" y="528"/>
                  <a:pt x="83" y="528"/>
                </a:cubicBezTo>
                <a:lnTo>
                  <a:pt x="303" y="528"/>
                </a:lnTo>
                <a:cubicBezTo>
                  <a:pt x="250" y="505"/>
                  <a:pt x="213" y="453"/>
                  <a:pt x="213" y="392"/>
                </a:cubicBezTo>
                <a:cubicBezTo>
                  <a:pt x="213" y="310"/>
                  <a:pt x="279" y="244"/>
                  <a:pt x="361" y="244"/>
                </a:cubicBezTo>
                <a:cubicBezTo>
                  <a:pt x="374" y="244"/>
                  <a:pt x="386" y="245"/>
                  <a:pt x="397" y="248"/>
                </a:cubicBezTo>
                <a:lnTo>
                  <a:pt x="397" y="147"/>
                </a:lnTo>
                <a:cubicBezTo>
                  <a:pt x="397" y="107"/>
                  <a:pt x="368" y="73"/>
                  <a:pt x="330" y="66"/>
                </a:cubicBezTo>
                <a:close/>
                <a:moveTo>
                  <a:pt x="186" y="331"/>
                </a:moveTo>
                <a:lnTo>
                  <a:pt x="186" y="331"/>
                </a:lnTo>
                <a:lnTo>
                  <a:pt x="83" y="331"/>
                </a:lnTo>
                <a:cubicBezTo>
                  <a:pt x="74" y="331"/>
                  <a:pt x="66" y="323"/>
                  <a:pt x="66" y="314"/>
                </a:cubicBezTo>
                <a:cubicBezTo>
                  <a:pt x="66" y="305"/>
                  <a:pt x="74" y="298"/>
                  <a:pt x="83" y="298"/>
                </a:cubicBezTo>
                <a:lnTo>
                  <a:pt x="186" y="298"/>
                </a:lnTo>
                <a:cubicBezTo>
                  <a:pt x="195" y="298"/>
                  <a:pt x="203" y="305"/>
                  <a:pt x="203" y="314"/>
                </a:cubicBezTo>
                <a:cubicBezTo>
                  <a:pt x="203" y="323"/>
                  <a:pt x="195" y="331"/>
                  <a:pt x="186" y="331"/>
                </a:cubicBezTo>
                <a:close/>
                <a:moveTo>
                  <a:pt x="219" y="264"/>
                </a:moveTo>
                <a:lnTo>
                  <a:pt x="219" y="264"/>
                </a:lnTo>
                <a:lnTo>
                  <a:pt x="83" y="264"/>
                </a:lnTo>
                <a:cubicBezTo>
                  <a:pt x="74" y="264"/>
                  <a:pt x="66" y="257"/>
                  <a:pt x="66" y="248"/>
                </a:cubicBezTo>
                <a:cubicBezTo>
                  <a:pt x="66" y="239"/>
                  <a:pt x="74" y="231"/>
                  <a:pt x="83" y="231"/>
                </a:cubicBezTo>
                <a:lnTo>
                  <a:pt x="219" y="231"/>
                </a:lnTo>
                <a:cubicBezTo>
                  <a:pt x="229" y="231"/>
                  <a:pt x="236" y="239"/>
                  <a:pt x="236" y="248"/>
                </a:cubicBezTo>
                <a:cubicBezTo>
                  <a:pt x="236" y="257"/>
                  <a:pt x="229" y="264"/>
                  <a:pt x="219" y="264"/>
                </a:cubicBezTo>
                <a:close/>
                <a:moveTo>
                  <a:pt x="388" y="289"/>
                </a:moveTo>
                <a:cubicBezTo>
                  <a:pt x="380" y="287"/>
                  <a:pt x="371" y="286"/>
                  <a:pt x="362" y="286"/>
                </a:cubicBezTo>
                <a:cubicBezTo>
                  <a:pt x="304" y="286"/>
                  <a:pt x="257" y="333"/>
                  <a:pt x="257" y="391"/>
                </a:cubicBezTo>
                <a:cubicBezTo>
                  <a:pt x="257" y="442"/>
                  <a:pt x="292" y="484"/>
                  <a:pt x="340" y="494"/>
                </a:cubicBezTo>
                <a:cubicBezTo>
                  <a:pt x="347" y="496"/>
                  <a:pt x="354" y="497"/>
                  <a:pt x="362" y="497"/>
                </a:cubicBezTo>
                <a:cubicBezTo>
                  <a:pt x="420" y="497"/>
                  <a:pt x="467" y="449"/>
                  <a:pt x="467" y="391"/>
                </a:cubicBezTo>
                <a:cubicBezTo>
                  <a:pt x="467" y="342"/>
                  <a:pt x="434" y="301"/>
                  <a:pt x="388" y="289"/>
                </a:cubicBezTo>
                <a:close/>
                <a:moveTo>
                  <a:pt x="422" y="376"/>
                </a:moveTo>
                <a:lnTo>
                  <a:pt x="422" y="376"/>
                </a:lnTo>
                <a:lnTo>
                  <a:pt x="388" y="410"/>
                </a:lnTo>
                <a:lnTo>
                  <a:pt x="362" y="436"/>
                </a:lnTo>
                <a:cubicBezTo>
                  <a:pt x="354" y="444"/>
                  <a:pt x="340" y="444"/>
                  <a:pt x="332" y="436"/>
                </a:cubicBezTo>
                <a:lnTo>
                  <a:pt x="302" y="406"/>
                </a:lnTo>
                <a:cubicBezTo>
                  <a:pt x="294" y="398"/>
                  <a:pt x="294" y="384"/>
                  <a:pt x="302" y="376"/>
                </a:cubicBezTo>
                <a:cubicBezTo>
                  <a:pt x="311" y="368"/>
                  <a:pt x="324" y="368"/>
                  <a:pt x="332" y="376"/>
                </a:cubicBezTo>
                <a:lnTo>
                  <a:pt x="347" y="391"/>
                </a:lnTo>
                <a:lnTo>
                  <a:pt x="388" y="350"/>
                </a:lnTo>
                <a:lnTo>
                  <a:pt x="392" y="346"/>
                </a:lnTo>
                <a:cubicBezTo>
                  <a:pt x="400" y="338"/>
                  <a:pt x="413" y="338"/>
                  <a:pt x="422" y="346"/>
                </a:cubicBezTo>
                <a:cubicBezTo>
                  <a:pt x="430" y="355"/>
                  <a:pt x="430" y="368"/>
                  <a:pt x="422" y="37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65" name="Freeform 48"/>
          <p:cNvSpPr>
            <a:spLocks noEditPoints="1"/>
          </p:cNvSpPr>
          <p:nvPr/>
        </p:nvSpPr>
        <p:spPr bwMode="auto">
          <a:xfrm>
            <a:off x="4918075" y="4264025"/>
            <a:ext cx="487363" cy="520700"/>
          </a:xfrm>
          <a:custGeom>
            <a:gdLst>
              <a:gd name="T0" fmla="*/ 2147483647 w 553"/>
              <a:gd name="T1" fmla="*/ 2147483647 h 591"/>
              <a:gd name="T2" fmla="*/ 2147483647 w 553"/>
              <a:gd name="T3" fmla="*/ 2147483647 h 591"/>
              <a:gd name="T4" fmla="*/ 2147483647 w 553"/>
              <a:gd name="T5" fmla="*/ 2147483647 h 591"/>
              <a:gd name="T6" fmla="*/ 2147483647 w 553"/>
              <a:gd name="T7" fmla="*/ 2147483647 h 591"/>
              <a:gd name="T8" fmla="*/ 2147483647 w 553"/>
              <a:gd name="T9" fmla="*/ 2147483647 h 591"/>
              <a:gd name="T10" fmla="*/ 2147483647 w 553"/>
              <a:gd name="T11" fmla="*/ 2147483647 h 591"/>
              <a:gd name="T12" fmla="*/ 2147483647 w 553"/>
              <a:gd name="T13" fmla="*/ 2147483647 h 591"/>
              <a:gd name="T14" fmla="*/ 2147483647 w 553"/>
              <a:gd name="T15" fmla="*/ 2147483647 h 591"/>
              <a:gd name="T16" fmla="*/ 2147483647 w 553"/>
              <a:gd name="T17" fmla="*/ 2147483647 h 591"/>
              <a:gd name="T18" fmla="*/ 2147483647 w 553"/>
              <a:gd name="T19" fmla="*/ 2147483647 h 591"/>
              <a:gd name="T20" fmla="*/ 2147483647 w 553"/>
              <a:gd name="T21" fmla="*/ 2147483647 h 591"/>
              <a:gd name="T22" fmla="*/ 2147483647 w 553"/>
              <a:gd name="T23" fmla="*/ 2147483647 h 591"/>
              <a:gd name="T24" fmla="*/ 2147483647 w 553"/>
              <a:gd name="T25" fmla="*/ 2147483647 h 591"/>
              <a:gd name="T26" fmla="*/ 2147483647 w 553"/>
              <a:gd name="T27" fmla="*/ 2147483647 h 591"/>
              <a:gd name="T28" fmla="*/ 2147483647 w 553"/>
              <a:gd name="T29" fmla="*/ 2147483647 h 591"/>
              <a:gd name="T30" fmla="*/ 2147483647 w 553"/>
              <a:gd name="T31" fmla="*/ 2147483647 h 591"/>
              <a:gd name="T32" fmla="*/ 2147483647 w 553"/>
              <a:gd name="T33" fmla="*/ 2147483647 h 591"/>
              <a:gd name="T34" fmla="*/ 2147483647 w 553"/>
              <a:gd name="T35" fmla="*/ 2147483647 h 591"/>
              <a:gd name="T36" fmla="*/ 2147483647 w 553"/>
              <a:gd name="T37" fmla="*/ 2147483647 h 591"/>
              <a:gd name="T38" fmla="*/ 2147483647 w 553"/>
              <a:gd name="T39" fmla="*/ 2147483647 h 591"/>
              <a:gd name="T40" fmla="*/ 2147483647 w 553"/>
              <a:gd name="T41" fmla="*/ 2147483647 h 591"/>
              <a:gd name="T42" fmla="*/ 2147483647 w 553"/>
              <a:gd name="T43" fmla="*/ 2147483647 h 591"/>
              <a:gd name="T44" fmla="*/ 2147483647 w 553"/>
              <a:gd name="T45" fmla="*/ 2147483647 h 591"/>
              <a:gd name="T46" fmla="*/ 2147483647 w 553"/>
              <a:gd name="T47" fmla="*/ 2147483647 h 591"/>
              <a:gd name="T48" fmla="*/ 2147483647 w 553"/>
              <a:gd name="T49" fmla="*/ 2147483647 h 591"/>
              <a:gd name="T50" fmla="*/ 2147483647 w 553"/>
              <a:gd name="T51" fmla="*/ 2147483647 h 591"/>
              <a:gd name="T52" fmla="*/ 2147483647 w 553"/>
              <a:gd name="T53" fmla="*/ 2147483647 h 591"/>
              <a:gd name="T54" fmla="*/ 2147483647 w 553"/>
              <a:gd name="T55" fmla="*/ 2147483647 h 591"/>
              <a:gd name="T56" fmla="*/ 2147483647 w 553"/>
              <a:gd name="T57" fmla="*/ 2147483647 h 591"/>
              <a:gd name="T58" fmla="*/ 2147483647 w 553"/>
              <a:gd name="T59" fmla="*/ 2147483647 h 591"/>
              <a:gd name="T60" fmla="*/ 2147483647 w 553"/>
              <a:gd name="T61" fmla="*/ 2147483647 h 591"/>
              <a:gd name="T62" fmla="*/ 2147483647 w 553"/>
              <a:gd name="T63" fmla="*/ 2147483647 h 59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53"/>
              <a:gd name="T97" fmla="*/ 0 h 591"/>
              <a:gd name="T98" fmla="*/ 553 w 553"/>
              <a:gd name="T99" fmla="*/ 591 h 591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53" h="591">
                <a:moveTo>
                  <a:pt x="199" y="334"/>
                </a:moveTo>
                <a:cubicBezTo>
                  <a:pt x="193" y="346"/>
                  <a:pt x="198" y="361"/>
                  <a:pt x="210" y="368"/>
                </a:cubicBezTo>
                <a:cubicBezTo>
                  <a:pt x="220" y="373"/>
                  <a:pt x="232" y="372"/>
                  <a:pt x="240" y="364"/>
                </a:cubicBezTo>
                <a:lnTo>
                  <a:pt x="199" y="334"/>
                </a:lnTo>
                <a:close/>
                <a:moveTo>
                  <a:pt x="343" y="139"/>
                </a:moveTo>
                <a:cubicBezTo>
                  <a:pt x="306" y="118"/>
                  <a:pt x="261" y="128"/>
                  <a:pt x="242" y="161"/>
                </a:cubicBezTo>
                <a:cubicBezTo>
                  <a:pt x="222" y="196"/>
                  <a:pt x="248" y="233"/>
                  <a:pt x="230" y="269"/>
                </a:cubicBezTo>
                <a:lnTo>
                  <a:pt x="287" y="302"/>
                </a:lnTo>
                <a:cubicBezTo>
                  <a:pt x="309" y="269"/>
                  <a:pt x="354" y="272"/>
                  <a:pt x="374" y="238"/>
                </a:cubicBezTo>
                <a:cubicBezTo>
                  <a:pt x="393" y="204"/>
                  <a:pt x="379" y="160"/>
                  <a:pt x="343" y="139"/>
                </a:cubicBezTo>
                <a:close/>
                <a:moveTo>
                  <a:pt x="281" y="323"/>
                </a:moveTo>
                <a:lnTo>
                  <a:pt x="219" y="276"/>
                </a:lnTo>
                <a:cubicBezTo>
                  <a:pt x="214" y="272"/>
                  <a:pt x="208" y="274"/>
                  <a:pt x="205" y="279"/>
                </a:cubicBezTo>
                <a:cubicBezTo>
                  <a:pt x="202" y="284"/>
                  <a:pt x="204" y="291"/>
                  <a:pt x="208" y="294"/>
                </a:cubicBezTo>
                <a:lnTo>
                  <a:pt x="270" y="341"/>
                </a:lnTo>
                <a:cubicBezTo>
                  <a:pt x="275" y="345"/>
                  <a:pt x="281" y="344"/>
                  <a:pt x="284" y="339"/>
                </a:cubicBezTo>
                <a:cubicBezTo>
                  <a:pt x="287" y="334"/>
                  <a:pt x="286" y="326"/>
                  <a:pt x="281" y="323"/>
                </a:cubicBezTo>
                <a:close/>
                <a:moveTo>
                  <a:pt x="365" y="118"/>
                </a:moveTo>
                <a:lnTo>
                  <a:pt x="384" y="85"/>
                </a:lnTo>
                <a:lnTo>
                  <a:pt x="369" y="75"/>
                </a:lnTo>
                <a:lnTo>
                  <a:pt x="349" y="109"/>
                </a:lnTo>
                <a:lnTo>
                  <a:pt x="365" y="118"/>
                </a:lnTo>
                <a:close/>
                <a:moveTo>
                  <a:pt x="398" y="159"/>
                </a:moveTo>
                <a:lnTo>
                  <a:pt x="432" y="140"/>
                </a:lnTo>
                <a:lnTo>
                  <a:pt x="423" y="124"/>
                </a:lnTo>
                <a:lnTo>
                  <a:pt x="389" y="143"/>
                </a:lnTo>
                <a:lnTo>
                  <a:pt x="398" y="159"/>
                </a:lnTo>
                <a:close/>
                <a:moveTo>
                  <a:pt x="316" y="100"/>
                </a:moveTo>
                <a:lnTo>
                  <a:pt x="316" y="61"/>
                </a:lnTo>
                <a:lnTo>
                  <a:pt x="298" y="61"/>
                </a:lnTo>
                <a:lnTo>
                  <a:pt x="298" y="100"/>
                </a:lnTo>
                <a:lnTo>
                  <a:pt x="316" y="100"/>
                </a:lnTo>
                <a:close/>
                <a:moveTo>
                  <a:pt x="264" y="108"/>
                </a:moveTo>
                <a:lnTo>
                  <a:pt x="244" y="74"/>
                </a:lnTo>
                <a:lnTo>
                  <a:pt x="229" y="83"/>
                </a:lnTo>
                <a:lnTo>
                  <a:pt x="248" y="117"/>
                </a:lnTo>
                <a:lnTo>
                  <a:pt x="264" y="108"/>
                </a:lnTo>
                <a:close/>
                <a:moveTo>
                  <a:pt x="407" y="211"/>
                </a:moveTo>
                <a:lnTo>
                  <a:pt x="446" y="211"/>
                </a:lnTo>
                <a:lnTo>
                  <a:pt x="446" y="193"/>
                </a:lnTo>
                <a:lnTo>
                  <a:pt x="407" y="193"/>
                </a:lnTo>
                <a:lnTo>
                  <a:pt x="407" y="211"/>
                </a:lnTo>
                <a:close/>
                <a:moveTo>
                  <a:pt x="266" y="350"/>
                </a:moveTo>
                <a:lnTo>
                  <a:pt x="204" y="303"/>
                </a:lnTo>
                <a:cubicBezTo>
                  <a:pt x="199" y="299"/>
                  <a:pt x="193" y="300"/>
                  <a:pt x="190" y="305"/>
                </a:cubicBezTo>
                <a:cubicBezTo>
                  <a:pt x="187" y="310"/>
                  <a:pt x="188" y="317"/>
                  <a:pt x="193" y="321"/>
                </a:cubicBezTo>
                <a:lnTo>
                  <a:pt x="255" y="368"/>
                </a:lnTo>
                <a:cubicBezTo>
                  <a:pt x="260" y="372"/>
                  <a:pt x="266" y="370"/>
                  <a:pt x="269" y="365"/>
                </a:cubicBezTo>
                <a:cubicBezTo>
                  <a:pt x="272" y="360"/>
                  <a:pt x="270" y="353"/>
                  <a:pt x="266" y="350"/>
                </a:cubicBezTo>
                <a:close/>
                <a:moveTo>
                  <a:pt x="202" y="591"/>
                </a:moveTo>
                <a:cubicBezTo>
                  <a:pt x="209" y="544"/>
                  <a:pt x="208" y="495"/>
                  <a:pt x="196" y="451"/>
                </a:cubicBezTo>
                <a:cubicBezTo>
                  <a:pt x="0" y="341"/>
                  <a:pt x="51" y="86"/>
                  <a:pt x="216" y="35"/>
                </a:cubicBezTo>
                <a:cubicBezTo>
                  <a:pt x="303" y="0"/>
                  <a:pt x="421" y="21"/>
                  <a:pt x="497" y="98"/>
                </a:cubicBezTo>
                <a:cubicBezTo>
                  <a:pt x="553" y="154"/>
                  <a:pt x="526" y="168"/>
                  <a:pt x="526" y="168"/>
                </a:cubicBezTo>
                <a:lnTo>
                  <a:pt x="514" y="175"/>
                </a:lnTo>
                <a:cubicBezTo>
                  <a:pt x="521" y="202"/>
                  <a:pt x="533" y="251"/>
                  <a:pt x="531" y="257"/>
                </a:cubicBezTo>
                <a:cubicBezTo>
                  <a:pt x="529" y="266"/>
                  <a:pt x="519" y="276"/>
                  <a:pt x="519" y="276"/>
                </a:cubicBezTo>
                <a:lnTo>
                  <a:pt x="547" y="369"/>
                </a:lnTo>
                <a:lnTo>
                  <a:pt x="522" y="380"/>
                </a:lnTo>
                <a:cubicBezTo>
                  <a:pt x="528" y="410"/>
                  <a:pt x="531" y="435"/>
                  <a:pt x="528" y="464"/>
                </a:cubicBezTo>
                <a:cubicBezTo>
                  <a:pt x="527" y="470"/>
                  <a:pt x="510" y="484"/>
                  <a:pt x="497" y="485"/>
                </a:cubicBezTo>
                <a:lnTo>
                  <a:pt x="413" y="490"/>
                </a:lnTo>
                <a:lnTo>
                  <a:pt x="419" y="591"/>
                </a:lnTo>
                <a:lnTo>
                  <a:pt x="202" y="59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66" name="Freeform 49"/>
          <p:cNvSpPr>
            <a:spLocks noEditPoints="1"/>
          </p:cNvSpPr>
          <p:nvPr/>
        </p:nvSpPr>
        <p:spPr bwMode="auto">
          <a:xfrm>
            <a:off x="4976813" y="3192463"/>
            <a:ext cx="438150" cy="469900"/>
          </a:xfrm>
          <a:custGeom>
            <a:gdLst>
              <a:gd name="T0" fmla="*/ 2147483647 w 500"/>
              <a:gd name="T1" fmla="*/ 2147483647 h 533"/>
              <a:gd name="T2" fmla="*/ 2147483647 w 500"/>
              <a:gd name="T3" fmla="*/ 2147483647 h 533"/>
              <a:gd name="T4" fmla="*/ 2147483647 w 500"/>
              <a:gd name="T5" fmla="*/ 2147483647 h 533"/>
              <a:gd name="T6" fmla="*/ 2147483647 w 500"/>
              <a:gd name="T7" fmla="*/ 2147483647 h 533"/>
              <a:gd name="T8" fmla="*/ 2147483647 w 500"/>
              <a:gd name="T9" fmla="*/ 2147483647 h 533"/>
              <a:gd name="T10" fmla="*/ 2147483647 w 500"/>
              <a:gd name="T11" fmla="*/ 2147483647 h 533"/>
              <a:gd name="T12" fmla="*/ 2147483647 w 500"/>
              <a:gd name="T13" fmla="*/ 2147483647 h 533"/>
              <a:gd name="T14" fmla="*/ 2147483647 w 500"/>
              <a:gd name="T15" fmla="*/ 2147483647 h 533"/>
              <a:gd name="T16" fmla="*/ 2147483647 w 500"/>
              <a:gd name="T17" fmla="*/ 2147483647 h 533"/>
              <a:gd name="T18" fmla="*/ 2147483647 w 500"/>
              <a:gd name="T19" fmla="*/ 2147483647 h 533"/>
              <a:gd name="T20" fmla="*/ 2147483647 w 500"/>
              <a:gd name="T21" fmla="*/ 2147483647 h 533"/>
              <a:gd name="T22" fmla="*/ 2147483647 w 500"/>
              <a:gd name="T23" fmla="*/ 2147483647 h 533"/>
              <a:gd name="T24" fmla="*/ 2147483647 w 500"/>
              <a:gd name="T25" fmla="*/ 2147483647 h 533"/>
              <a:gd name="T26" fmla="*/ 2147483647 w 500"/>
              <a:gd name="T27" fmla="*/ 2147483647 h 533"/>
              <a:gd name="T28" fmla="*/ 2147483647 w 500"/>
              <a:gd name="T29" fmla="*/ 2147483647 h 533"/>
              <a:gd name="T30" fmla="*/ 2147483647 w 500"/>
              <a:gd name="T31" fmla="*/ 2147483647 h 533"/>
              <a:gd name="T32" fmla="*/ 2147483647 w 500"/>
              <a:gd name="T33" fmla="*/ 2147483647 h 533"/>
              <a:gd name="T34" fmla="*/ 2147483647 w 500"/>
              <a:gd name="T35" fmla="*/ 2147483647 h 533"/>
              <a:gd name="T36" fmla="*/ 2147483647 w 500"/>
              <a:gd name="T37" fmla="*/ 2147483647 h 533"/>
              <a:gd name="T38" fmla="*/ 2147483647 w 500"/>
              <a:gd name="T39" fmla="*/ 2147483647 h 533"/>
              <a:gd name="T40" fmla="*/ 2147483647 w 500"/>
              <a:gd name="T41" fmla="*/ 2147483647 h 533"/>
              <a:gd name="T42" fmla="*/ 2147483647 w 500"/>
              <a:gd name="T43" fmla="*/ 2147483647 h 533"/>
              <a:gd name="T44" fmla="*/ 2147483647 w 500"/>
              <a:gd name="T45" fmla="*/ 2147483647 h 533"/>
              <a:gd name="T46" fmla="*/ 2147483647 w 500"/>
              <a:gd name="T47" fmla="*/ 2147483647 h 533"/>
              <a:gd name="T48" fmla="*/ 2147483647 w 500"/>
              <a:gd name="T49" fmla="*/ 2147483647 h 533"/>
              <a:gd name="T50" fmla="*/ 2147483647 w 500"/>
              <a:gd name="T51" fmla="*/ 2147483647 h 533"/>
              <a:gd name="T52" fmla="*/ 2147483647 w 500"/>
              <a:gd name="T53" fmla="*/ 2147483647 h 533"/>
              <a:gd name="T54" fmla="*/ 2147483647 w 500"/>
              <a:gd name="T55" fmla="*/ 2147483647 h 533"/>
              <a:gd name="T56" fmla="*/ 2147483647 w 500"/>
              <a:gd name="T57" fmla="*/ 2147483647 h 533"/>
              <a:gd name="T58" fmla="*/ 2147483647 w 500"/>
              <a:gd name="T59" fmla="*/ 2147483647 h 533"/>
              <a:gd name="T60" fmla="*/ 0 w 500"/>
              <a:gd name="T61" fmla="*/ 2147483647 h 533"/>
              <a:gd name="T62" fmla="*/ 0 w 500"/>
              <a:gd name="T63" fmla="*/ 2147483647 h 533"/>
              <a:gd name="T64" fmla="*/ 0 w 500"/>
              <a:gd name="T65" fmla="*/ 2147483647 h 533"/>
              <a:gd name="T66" fmla="*/ 2147483647 w 500"/>
              <a:gd name="T67" fmla="*/ 2147483647 h 533"/>
              <a:gd name="T68" fmla="*/ 2147483647 w 500"/>
              <a:gd name="T69" fmla="*/ 2147483647 h 533"/>
              <a:gd name="T70" fmla="*/ 2147483647 w 500"/>
              <a:gd name="T71" fmla="*/ 2147483647 h 533"/>
              <a:gd name="T72" fmla="*/ 2147483647 w 500"/>
              <a:gd name="T73" fmla="*/ 2147483647 h 533"/>
              <a:gd name="T74" fmla="*/ 2147483647 w 500"/>
              <a:gd name="T75" fmla="*/ 2147483647 h 533"/>
              <a:gd name="T76" fmla="*/ 2147483647 w 500"/>
              <a:gd name="T77" fmla="*/ 2147483647 h 533"/>
              <a:gd name="T78" fmla="*/ 2147483647 w 500"/>
              <a:gd name="T79" fmla="*/ 2147483647 h 533"/>
              <a:gd name="T80" fmla="*/ 2147483647 w 500"/>
              <a:gd name="T81" fmla="*/ 2147483647 h 533"/>
              <a:gd name="T82" fmla="*/ 2147483647 w 500"/>
              <a:gd name="T83" fmla="*/ 2147483647 h 533"/>
              <a:gd name="T84" fmla="*/ 2147483647 w 500"/>
              <a:gd name="T85" fmla="*/ 2147483647 h 533"/>
              <a:gd name="T86" fmla="*/ 2147483647 w 500"/>
              <a:gd name="T87" fmla="*/ 2147483647 h 533"/>
              <a:gd name="T88" fmla="*/ 2147483647 w 500"/>
              <a:gd name="T89" fmla="*/ 2147483647 h 533"/>
              <a:gd name="T90" fmla="*/ 2147483647 w 500"/>
              <a:gd name="T91" fmla="*/ 2147483647 h 533"/>
              <a:gd name="T92" fmla="*/ 2147483647 w 500"/>
              <a:gd name="T93" fmla="*/ 2147483647 h 533"/>
              <a:gd name="T94" fmla="*/ 2147483647 w 500"/>
              <a:gd name="T95" fmla="*/ 2147483647 h 533"/>
              <a:gd name="T96" fmla="*/ 2147483647 w 500"/>
              <a:gd name="T97" fmla="*/ 2147483647 h 533"/>
              <a:gd name="T98" fmla="*/ 2147483647 w 500"/>
              <a:gd name="T99" fmla="*/ 2147483647 h 53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00"/>
              <a:gd name="T151" fmla="*/ 0 h 533"/>
              <a:gd name="T152" fmla="*/ 500 w 500"/>
              <a:gd name="T153" fmla="*/ 533 h 533"/>
            </a:gdLst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00" h="533">
                <a:moveTo>
                  <a:pt x="128" y="59"/>
                </a:moveTo>
                <a:cubicBezTo>
                  <a:pt x="128" y="72"/>
                  <a:pt x="138" y="82"/>
                  <a:pt x="150" y="82"/>
                </a:cubicBezTo>
                <a:lnTo>
                  <a:pt x="305" y="82"/>
                </a:lnTo>
                <a:cubicBezTo>
                  <a:pt x="317" y="82"/>
                  <a:pt x="327" y="72"/>
                  <a:pt x="327" y="59"/>
                </a:cubicBezTo>
                <a:cubicBezTo>
                  <a:pt x="327" y="47"/>
                  <a:pt x="317" y="37"/>
                  <a:pt x="305" y="37"/>
                </a:cubicBezTo>
                <a:lnTo>
                  <a:pt x="264" y="37"/>
                </a:lnTo>
                <a:cubicBezTo>
                  <a:pt x="264" y="17"/>
                  <a:pt x="247" y="0"/>
                  <a:pt x="227" y="0"/>
                </a:cubicBezTo>
                <a:cubicBezTo>
                  <a:pt x="207" y="0"/>
                  <a:pt x="191" y="17"/>
                  <a:pt x="191" y="37"/>
                </a:cubicBezTo>
                <a:lnTo>
                  <a:pt x="150" y="37"/>
                </a:lnTo>
                <a:cubicBezTo>
                  <a:pt x="138" y="37"/>
                  <a:pt x="128" y="47"/>
                  <a:pt x="128" y="59"/>
                </a:cubicBezTo>
                <a:close/>
                <a:moveTo>
                  <a:pt x="405" y="459"/>
                </a:moveTo>
                <a:cubicBezTo>
                  <a:pt x="406" y="461"/>
                  <a:pt x="409" y="462"/>
                  <a:pt x="411" y="462"/>
                </a:cubicBezTo>
                <a:cubicBezTo>
                  <a:pt x="414" y="462"/>
                  <a:pt x="416" y="461"/>
                  <a:pt x="418" y="459"/>
                </a:cubicBezTo>
                <a:cubicBezTo>
                  <a:pt x="421" y="456"/>
                  <a:pt x="421" y="450"/>
                  <a:pt x="418" y="446"/>
                </a:cubicBezTo>
                <a:lnTo>
                  <a:pt x="389" y="417"/>
                </a:lnTo>
                <a:lnTo>
                  <a:pt x="389" y="346"/>
                </a:lnTo>
                <a:cubicBezTo>
                  <a:pt x="389" y="341"/>
                  <a:pt x="385" y="337"/>
                  <a:pt x="380" y="337"/>
                </a:cubicBezTo>
                <a:cubicBezTo>
                  <a:pt x="375" y="337"/>
                  <a:pt x="371" y="341"/>
                  <a:pt x="371" y="346"/>
                </a:cubicBezTo>
                <a:lnTo>
                  <a:pt x="371" y="421"/>
                </a:lnTo>
                <a:cubicBezTo>
                  <a:pt x="371" y="422"/>
                  <a:pt x="371" y="423"/>
                  <a:pt x="371" y="423"/>
                </a:cubicBezTo>
                <a:cubicBezTo>
                  <a:pt x="371" y="423"/>
                  <a:pt x="371" y="424"/>
                  <a:pt x="371" y="424"/>
                </a:cubicBezTo>
                <a:cubicBezTo>
                  <a:pt x="371" y="424"/>
                  <a:pt x="371" y="425"/>
                  <a:pt x="371" y="425"/>
                </a:cubicBezTo>
                <a:cubicBezTo>
                  <a:pt x="371" y="425"/>
                  <a:pt x="372" y="425"/>
                  <a:pt x="372" y="426"/>
                </a:cubicBezTo>
                <a:cubicBezTo>
                  <a:pt x="372" y="426"/>
                  <a:pt x="372" y="426"/>
                  <a:pt x="372" y="426"/>
                </a:cubicBezTo>
                <a:cubicBezTo>
                  <a:pt x="372" y="427"/>
                  <a:pt x="373" y="427"/>
                  <a:pt x="373" y="428"/>
                </a:cubicBezTo>
                <a:cubicBezTo>
                  <a:pt x="373" y="428"/>
                  <a:pt x="373" y="428"/>
                  <a:pt x="373" y="428"/>
                </a:cubicBezTo>
                <a:lnTo>
                  <a:pt x="405" y="459"/>
                </a:lnTo>
                <a:close/>
                <a:moveTo>
                  <a:pt x="476" y="352"/>
                </a:moveTo>
                <a:cubicBezTo>
                  <a:pt x="458" y="327"/>
                  <a:pt x="432" y="309"/>
                  <a:pt x="402" y="303"/>
                </a:cubicBezTo>
                <a:cubicBezTo>
                  <a:pt x="394" y="302"/>
                  <a:pt x="387" y="301"/>
                  <a:pt x="380" y="301"/>
                </a:cubicBezTo>
                <a:cubicBezTo>
                  <a:pt x="324" y="301"/>
                  <a:pt x="276" y="341"/>
                  <a:pt x="266" y="396"/>
                </a:cubicBezTo>
                <a:cubicBezTo>
                  <a:pt x="254" y="458"/>
                  <a:pt x="295" y="519"/>
                  <a:pt x="358" y="531"/>
                </a:cubicBezTo>
                <a:cubicBezTo>
                  <a:pt x="365" y="533"/>
                  <a:pt x="373" y="533"/>
                  <a:pt x="380" y="533"/>
                </a:cubicBezTo>
                <a:cubicBezTo>
                  <a:pt x="435" y="533"/>
                  <a:pt x="483" y="494"/>
                  <a:pt x="494" y="439"/>
                </a:cubicBezTo>
                <a:cubicBezTo>
                  <a:pt x="500" y="409"/>
                  <a:pt x="493" y="378"/>
                  <a:pt x="476" y="352"/>
                </a:cubicBezTo>
                <a:close/>
                <a:moveTo>
                  <a:pt x="476" y="436"/>
                </a:moveTo>
                <a:lnTo>
                  <a:pt x="476" y="436"/>
                </a:lnTo>
                <a:cubicBezTo>
                  <a:pt x="467" y="482"/>
                  <a:pt x="427" y="515"/>
                  <a:pt x="380" y="515"/>
                </a:cubicBezTo>
                <a:cubicBezTo>
                  <a:pt x="374" y="515"/>
                  <a:pt x="368" y="515"/>
                  <a:pt x="361" y="514"/>
                </a:cubicBezTo>
                <a:cubicBezTo>
                  <a:pt x="308" y="503"/>
                  <a:pt x="273" y="452"/>
                  <a:pt x="284" y="399"/>
                </a:cubicBezTo>
                <a:cubicBezTo>
                  <a:pt x="292" y="353"/>
                  <a:pt x="333" y="319"/>
                  <a:pt x="380" y="319"/>
                </a:cubicBezTo>
                <a:cubicBezTo>
                  <a:pt x="386" y="319"/>
                  <a:pt x="392" y="320"/>
                  <a:pt x="398" y="321"/>
                </a:cubicBezTo>
                <a:cubicBezTo>
                  <a:pt x="424" y="326"/>
                  <a:pt x="446" y="341"/>
                  <a:pt x="461" y="362"/>
                </a:cubicBezTo>
                <a:cubicBezTo>
                  <a:pt x="476" y="384"/>
                  <a:pt x="481" y="410"/>
                  <a:pt x="476" y="436"/>
                </a:cubicBezTo>
                <a:close/>
                <a:moveTo>
                  <a:pt x="243" y="435"/>
                </a:moveTo>
                <a:lnTo>
                  <a:pt x="167" y="435"/>
                </a:lnTo>
                <a:lnTo>
                  <a:pt x="167" y="317"/>
                </a:lnTo>
                <a:lnTo>
                  <a:pt x="286" y="317"/>
                </a:lnTo>
                <a:cubicBezTo>
                  <a:pt x="293" y="310"/>
                  <a:pt x="302" y="304"/>
                  <a:pt x="311" y="298"/>
                </a:cubicBezTo>
                <a:lnTo>
                  <a:pt x="310" y="298"/>
                </a:lnTo>
                <a:lnTo>
                  <a:pt x="310" y="181"/>
                </a:lnTo>
                <a:lnTo>
                  <a:pt x="431" y="181"/>
                </a:lnTo>
                <a:cubicBezTo>
                  <a:pt x="434" y="181"/>
                  <a:pt x="436" y="183"/>
                  <a:pt x="436" y="186"/>
                </a:cubicBezTo>
                <a:lnTo>
                  <a:pt x="436" y="292"/>
                </a:lnTo>
                <a:cubicBezTo>
                  <a:pt x="443" y="295"/>
                  <a:pt x="449" y="298"/>
                  <a:pt x="455" y="302"/>
                </a:cubicBezTo>
                <a:lnTo>
                  <a:pt x="455" y="298"/>
                </a:lnTo>
                <a:lnTo>
                  <a:pt x="455" y="186"/>
                </a:lnTo>
                <a:lnTo>
                  <a:pt x="455" y="123"/>
                </a:lnTo>
                <a:cubicBezTo>
                  <a:pt x="455" y="110"/>
                  <a:pt x="444" y="99"/>
                  <a:pt x="431" y="99"/>
                </a:cubicBezTo>
                <a:lnTo>
                  <a:pt x="23" y="99"/>
                </a:lnTo>
                <a:cubicBezTo>
                  <a:pt x="10" y="99"/>
                  <a:pt x="0" y="110"/>
                  <a:pt x="0" y="123"/>
                </a:cubicBezTo>
                <a:lnTo>
                  <a:pt x="0" y="186"/>
                </a:lnTo>
                <a:lnTo>
                  <a:pt x="0" y="298"/>
                </a:lnTo>
                <a:lnTo>
                  <a:pt x="0" y="317"/>
                </a:lnTo>
                <a:lnTo>
                  <a:pt x="0" y="430"/>
                </a:lnTo>
                <a:lnTo>
                  <a:pt x="0" y="444"/>
                </a:lnTo>
                <a:cubicBezTo>
                  <a:pt x="0" y="457"/>
                  <a:pt x="10" y="467"/>
                  <a:pt x="23" y="467"/>
                </a:cubicBezTo>
                <a:lnTo>
                  <a:pt x="252" y="467"/>
                </a:lnTo>
                <a:cubicBezTo>
                  <a:pt x="247" y="457"/>
                  <a:pt x="245" y="446"/>
                  <a:pt x="243" y="435"/>
                </a:cubicBezTo>
                <a:close/>
                <a:moveTo>
                  <a:pt x="18" y="186"/>
                </a:moveTo>
                <a:lnTo>
                  <a:pt x="18" y="186"/>
                </a:lnTo>
                <a:cubicBezTo>
                  <a:pt x="18" y="183"/>
                  <a:pt x="21" y="181"/>
                  <a:pt x="23" y="181"/>
                </a:cubicBezTo>
                <a:lnTo>
                  <a:pt x="149" y="181"/>
                </a:lnTo>
                <a:lnTo>
                  <a:pt x="149" y="298"/>
                </a:lnTo>
                <a:lnTo>
                  <a:pt x="18" y="298"/>
                </a:lnTo>
                <a:lnTo>
                  <a:pt x="18" y="186"/>
                </a:lnTo>
                <a:close/>
                <a:moveTo>
                  <a:pt x="149" y="317"/>
                </a:moveTo>
                <a:lnTo>
                  <a:pt x="149" y="317"/>
                </a:lnTo>
                <a:lnTo>
                  <a:pt x="149" y="435"/>
                </a:lnTo>
                <a:lnTo>
                  <a:pt x="23" y="435"/>
                </a:lnTo>
                <a:cubicBezTo>
                  <a:pt x="21" y="435"/>
                  <a:pt x="18" y="432"/>
                  <a:pt x="18" y="430"/>
                </a:cubicBezTo>
                <a:lnTo>
                  <a:pt x="18" y="317"/>
                </a:lnTo>
                <a:lnTo>
                  <a:pt x="149" y="317"/>
                </a:lnTo>
                <a:close/>
                <a:moveTo>
                  <a:pt x="167" y="298"/>
                </a:moveTo>
                <a:lnTo>
                  <a:pt x="167" y="298"/>
                </a:lnTo>
                <a:lnTo>
                  <a:pt x="167" y="181"/>
                </a:lnTo>
                <a:lnTo>
                  <a:pt x="292" y="181"/>
                </a:lnTo>
                <a:lnTo>
                  <a:pt x="292" y="298"/>
                </a:lnTo>
                <a:lnTo>
                  <a:pt x="167" y="298"/>
                </a:lnTo>
                <a:close/>
                <a:moveTo>
                  <a:pt x="301" y="123"/>
                </a:moveTo>
                <a:lnTo>
                  <a:pt x="301" y="123"/>
                </a:lnTo>
                <a:cubicBezTo>
                  <a:pt x="310" y="123"/>
                  <a:pt x="317" y="130"/>
                  <a:pt x="317" y="139"/>
                </a:cubicBezTo>
                <a:cubicBezTo>
                  <a:pt x="317" y="148"/>
                  <a:pt x="310" y="155"/>
                  <a:pt x="301" y="155"/>
                </a:cubicBezTo>
                <a:cubicBezTo>
                  <a:pt x="292" y="155"/>
                  <a:pt x="285" y="148"/>
                  <a:pt x="285" y="139"/>
                </a:cubicBezTo>
                <a:cubicBezTo>
                  <a:pt x="285" y="130"/>
                  <a:pt x="292" y="123"/>
                  <a:pt x="301" y="123"/>
                </a:cubicBezTo>
                <a:close/>
                <a:moveTo>
                  <a:pt x="158" y="123"/>
                </a:moveTo>
                <a:lnTo>
                  <a:pt x="158" y="123"/>
                </a:lnTo>
                <a:cubicBezTo>
                  <a:pt x="167" y="123"/>
                  <a:pt x="174" y="130"/>
                  <a:pt x="174" y="139"/>
                </a:cubicBezTo>
                <a:cubicBezTo>
                  <a:pt x="174" y="148"/>
                  <a:pt x="167" y="155"/>
                  <a:pt x="158" y="155"/>
                </a:cubicBezTo>
                <a:cubicBezTo>
                  <a:pt x="149" y="155"/>
                  <a:pt x="142" y="148"/>
                  <a:pt x="142" y="139"/>
                </a:cubicBezTo>
                <a:cubicBezTo>
                  <a:pt x="142" y="130"/>
                  <a:pt x="149" y="123"/>
                  <a:pt x="158" y="1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9" name="Freeform 36"/>
          <p:cNvSpPr>
            <a:spLocks noEditPoints="1"/>
          </p:cNvSpPr>
          <p:nvPr/>
        </p:nvSpPr>
        <p:spPr bwMode="auto">
          <a:xfrm>
            <a:off x="4732338" y="5202238"/>
            <a:ext cx="874712" cy="738187"/>
          </a:xfrm>
          <a:custGeom>
            <a:gdLst>
              <a:gd name="T0" fmla="*/ 2147483647 w 803"/>
              <a:gd name="T1" fmla="*/ 2147483647 h 678"/>
              <a:gd name="T2" fmla="*/ 2147483647 w 803"/>
              <a:gd name="T3" fmla="*/ 2147483647 h 678"/>
              <a:gd name="T4" fmla="*/ 2147483647 w 803"/>
              <a:gd name="T5" fmla="*/ 2147483647 h 678"/>
              <a:gd name="T6" fmla="*/ 2147483647 w 803"/>
              <a:gd name="T7" fmla="*/ 2147483647 h 678"/>
              <a:gd name="T8" fmla="*/ 2147483647 w 803"/>
              <a:gd name="T9" fmla="*/ 2147483647 h 678"/>
              <a:gd name="T10" fmla="*/ 2147483647 w 803"/>
              <a:gd name="T11" fmla="*/ 2147483647 h 678"/>
              <a:gd name="T12" fmla="*/ 2147483647 w 803"/>
              <a:gd name="T13" fmla="*/ 2147483647 h 678"/>
              <a:gd name="T14" fmla="*/ 2147483647 w 803"/>
              <a:gd name="T15" fmla="*/ 2147483647 h 678"/>
              <a:gd name="T16" fmla="*/ 2147483647 w 803"/>
              <a:gd name="T17" fmla="*/ 2147483647 h 678"/>
              <a:gd name="T18" fmla="*/ 2147483647 w 803"/>
              <a:gd name="T19" fmla="*/ 2147483647 h 678"/>
              <a:gd name="T20" fmla="*/ 2147483647 w 803"/>
              <a:gd name="T21" fmla="*/ 2147483647 h 678"/>
              <a:gd name="T22" fmla="*/ 2147483647 w 803"/>
              <a:gd name="T23" fmla="*/ 2147483647 h 678"/>
              <a:gd name="T24" fmla="*/ 2147483647 w 803"/>
              <a:gd name="T25" fmla="*/ 2147483647 h 678"/>
              <a:gd name="T26" fmla="*/ 2147483647 w 803"/>
              <a:gd name="T27" fmla="*/ 2147483647 h 678"/>
              <a:gd name="T28" fmla="*/ 2147483647 w 803"/>
              <a:gd name="T29" fmla="*/ 2147483647 h 678"/>
              <a:gd name="T30" fmla="*/ 2147483647 w 803"/>
              <a:gd name="T31" fmla="*/ 2147483647 h 678"/>
              <a:gd name="T32" fmla="*/ 2147483647 w 803"/>
              <a:gd name="T33" fmla="*/ 2147483647 h 678"/>
              <a:gd name="T34" fmla="*/ 2147483647 w 803"/>
              <a:gd name="T35" fmla="*/ 2147483647 h 67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03"/>
              <a:gd name="T55" fmla="*/ 0 h 678"/>
              <a:gd name="T56" fmla="*/ 803 w 803"/>
              <a:gd name="T57" fmla="*/ 678 h 678"/>
            </a:gdLst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03" h="678">
                <a:moveTo>
                  <a:pt x="563" y="421"/>
                </a:moveTo>
                <a:lnTo>
                  <a:pt x="445" y="421"/>
                </a:lnTo>
                <a:lnTo>
                  <a:pt x="445" y="540"/>
                </a:lnTo>
                <a:lnTo>
                  <a:pt x="358" y="540"/>
                </a:lnTo>
                <a:lnTo>
                  <a:pt x="358" y="421"/>
                </a:lnTo>
                <a:lnTo>
                  <a:pt x="240" y="421"/>
                </a:lnTo>
                <a:lnTo>
                  <a:pt x="240" y="334"/>
                </a:lnTo>
                <a:lnTo>
                  <a:pt x="358" y="334"/>
                </a:lnTo>
                <a:lnTo>
                  <a:pt x="358" y="215"/>
                </a:lnTo>
                <a:lnTo>
                  <a:pt x="445" y="215"/>
                </a:lnTo>
                <a:lnTo>
                  <a:pt x="445" y="334"/>
                </a:lnTo>
                <a:lnTo>
                  <a:pt x="563" y="334"/>
                </a:lnTo>
                <a:lnTo>
                  <a:pt x="563" y="421"/>
                </a:lnTo>
                <a:close/>
                <a:moveTo>
                  <a:pt x="737" y="218"/>
                </a:moveTo>
                <a:cubicBezTo>
                  <a:pt x="680" y="0"/>
                  <a:pt x="440" y="138"/>
                  <a:pt x="401" y="161"/>
                </a:cubicBezTo>
                <a:cubicBezTo>
                  <a:pt x="360" y="136"/>
                  <a:pt x="123" y="1"/>
                  <a:pt x="66" y="218"/>
                </a:cubicBezTo>
                <a:cubicBezTo>
                  <a:pt x="0" y="469"/>
                  <a:pt x="400" y="676"/>
                  <a:pt x="402" y="678"/>
                </a:cubicBezTo>
                <a:cubicBezTo>
                  <a:pt x="402" y="678"/>
                  <a:pt x="803" y="466"/>
                  <a:pt x="737" y="218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10" name="Freeform 24"/>
          <p:cNvSpPr/>
          <p:nvPr/>
        </p:nvSpPr>
        <p:spPr bwMode="auto">
          <a:xfrm>
            <a:off x="5621338" y="5226050"/>
            <a:ext cx="4483100" cy="714375"/>
          </a:xfrm>
          <a:custGeom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Box 47"/>
          <p:cNvSpPr txBox="1">
            <a:spLocks noChangeArrowheads="1"/>
          </p:cNvSpPr>
          <p:nvPr/>
        </p:nvSpPr>
        <p:spPr bwMode="auto">
          <a:xfrm>
            <a:off x="5773738" y="5248275"/>
            <a:ext cx="3381375" cy="644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3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主要讨论内容</a:t>
            </a:r>
            <a:endParaRPr lang="zh-CN" altLang="en-US" sz="36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26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dur="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2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ur="5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ur="5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ur="5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ur="5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ur="5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ur="5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7" presetID="31" presetClass="entr" presetSubtype="0" dur="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74" presetID="31" presetClass="entr" presetSubtype="0" dur="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5" presetID="31" presetClass="entr" presetSubtype="0" dur="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9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96" presetID="31" presetClass="entr" presetSubtype="0" dur="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103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107" presetID="42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113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18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4" grpId="0"/>
      <p:bldP spid="115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8" grpId="0"/>
      <p:bldP spid="49" grpId="0"/>
      <p:bldP spid="50" grpId="0"/>
      <p:bldP spid="51" grpId="0"/>
      <p:bldP spid="59" grpId="0"/>
      <p:bldP spid="60" grpId="0"/>
      <p:bldP spid="65" grpId="0"/>
      <p:bldP spid="66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Freeform 5"/>
          <p:cNvSpPr>
            <a:spLocks noChangeArrowheads="1"/>
          </p:cNvSpPr>
          <p:nvPr/>
        </p:nvSpPr>
        <p:spPr bwMode="auto">
          <a:xfrm>
            <a:off x="0" y="0"/>
            <a:ext cx="12196763" cy="2608263"/>
          </a:xfrm>
          <a:custGeom>
            <a:gdLst>
              <a:gd name="T0" fmla="*/ 2147483647 w 16000"/>
              <a:gd name="T1" fmla="*/ 2147483647 h 3399"/>
              <a:gd name="T2" fmla="*/ 2147483647 w 16000"/>
              <a:gd name="T3" fmla="*/ 2147483647 h 3399"/>
              <a:gd name="T4" fmla="*/ 2147483647 w 16000"/>
              <a:gd name="T5" fmla="*/ 2147483647 h 3399"/>
              <a:gd name="T6" fmla="*/ 0 w 16000"/>
              <a:gd name="T7" fmla="*/ 2147483647 h 3399"/>
              <a:gd name="T8" fmla="*/ 0 w 16000"/>
              <a:gd name="T9" fmla="*/ 0 h 3399"/>
              <a:gd name="T10" fmla="*/ 2147483647 w 16000"/>
              <a:gd name="T11" fmla="*/ 0 h 3399"/>
              <a:gd name="T12" fmla="*/ 2147483647 w 16000"/>
              <a:gd name="T13" fmla="*/ 2147483647 h 33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000"/>
              <a:gd name="T22" fmla="*/ 0 h 3399"/>
              <a:gd name="T23" fmla="*/ 16000 w 16000"/>
              <a:gd name="T24" fmla="*/ 3399 h 3399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000" h="3399">
                <a:moveTo>
                  <a:pt x="16000" y="1588"/>
                </a:moveTo>
                <a:lnTo>
                  <a:pt x="8927" y="3277"/>
                </a:lnTo>
                <a:cubicBezTo>
                  <a:pt x="8417" y="3399"/>
                  <a:pt x="7583" y="3399"/>
                  <a:pt x="7073" y="3277"/>
                </a:cubicBezTo>
                <a:lnTo>
                  <a:pt x="0" y="1588"/>
                </a:lnTo>
                <a:lnTo>
                  <a:pt x="0" y="0"/>
                </a:lnTo>
                <a:lnTo>
                  <a:pt x="16000" y="0"/>
                </a:lnTo>
                <a:lnTo>
                  <a:pt x="16000" y="158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grpSp>
        <p:nvGrpSpPr>
          <p:cNvPr id="29" name="组合 28"/>
          <p:cNvGrpSpPr/>
          <p:nvPr/>
        </p:nvGrpSpPr>
        <p:grpSpPr>
          <a:xfrm>
            <a:off x="5030788" y="1339850"/>
            <a:ext cx="2135187" cy="2149475"/>
            <a:chOff x="5066242" y="1339442"/>
            <a:chExt cx="2135228" cy="2149410"/>
          </a:xfrm>
        </p:grpSpPr>
        <p:sp>
          <p:nvSpPr>
            <p:cNvPr id="20485" name="Oval 6"/>
            <p:cNvSpPr>
              <a:spLocks noChangeArrowheads="1"/>
            </p:cNvSpPr>
            <p:nvPr/>
          </p:nvSpPr>
          <p:spPr bwMode="auto">
            <a:xfrm>
              <a:off x="5066242" y="1339442"/>
              <a:ext cx="2135228" cy="214941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en-US" sz="1800"/>
            </a:p>
          </p:txBody>
        </p:sp>
        <p:sp>
          <p:nvSpPr>
            <p:cNvPr id="20486" name="Oval 7"/>
            <p:cNvSpPr>
              <a:spLocks noChangeArrowheads="1"/>
            </p:cNvSpPr>
            <p:nvPr/>
          </p:nvSpPr>
          <p:spPr bwMode="auto">
            <a:xfrm>
              <a:off x="5159215" y="1433991"/>
              <a:ext cx="1949282" cy="1960313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en-US" sz="1800"/>
            </a:p>
          </p:txBody>
        </p:sp>
      </p:grp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306638" y="3789363"/>
            <a:ext cx="742950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9600" b="1"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zh-CN" altLang="en-US" sz="9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41"/>
          <p:cNvSpPr>
            <a:spLocks noEditPoints="1"/>
          </p:cNvSpPr>
          <p:nvPr/>
        </p:nvSpPr>
        <p:spPr bwMode="auto">
          <a:xfrm>
            <a:off x="5367338" y="1692275"/>
            <a:ext cx="1462087" cy="1443038"/>
          </a:xfrm>
          <a:custGeom>
            <a:gdLst>
              <a:gd name="T0" fmla="*/ 2147483647 w 549"/>
              <a:gd name="T1" fmla="*/ 2147483647 h 540"/>
              <a:gd name="T2" fmla="*/ 2147483647 w 549"/>
              <a:gd name="T3" fmla="*/ 2147483647 h 540"/>
              <a:gd name="T4" fmla="*/ 0 w 549"/>
              <a:gd name="T5" fmla="*/ 2147483647 h 540"/>
              <a:gd name="T6" fmla="*/ 2147483647 w 549"/>
              <a:gd name="T7" fmla="*/ 2147483647 h 540"/>
              <a:gd name="T8" fmla="*/ 2147483647 w 549"/>
              <a:gd name="T9" fmla="*/ 2147483647 h 540"/>
              <a:gd name="T10" fmla="*/ 2147483647 w 549"/>
              <a:gd name="T11" fmla="*/ 2147483647 h 540"/>
              <a:gd name="T12" fmla="*/ 2147483647 w 549"/>
              <a:gd name="T13" fmla="*/ 2147483647 h 540"/>
              <a:gd name="T14" fmla="*/ 2147483647 w 549"/>
              <a:gd name="T15" fmla="*/ 2147483647 h 540"/>
              <a:gd name="T16" fmla="*/ 2147483647 w 549"/>
              <a:gd name="T17" fmla="*/ 2147483647 h 540"/>
              <a:gd name="T18" fmla="*/ 2147483647 w 549"/>
              <a:gd name="T19" fmla="*/ 2147483647 h 540"/>
              <a:gd name="T20" fmla="*/ 2147483647 w 549"/>
              <a:gd name="T21" fmla="*/ 2147483647 h 540"/>
              <a:gd name="T22" fmla="*/ 2147483647 w 549"/>
              <a:gd name="T23" fmla="*/ 2147483647 h 540"/>
              <a:gd name="T24" fmla="*/ 2147483647 w 549"/>
              <a:gd name="T25" fmla="*/ 2147483647 h 540"/>
              <a:gd name="T26" fmla="*/ 2147483647 w 549"/>
              <a:gd name="T27" fmla="*/ 2147483647 h 540"/>
              <a:gd name="T28" fmla="*/ 2147483647 w 549"/>
              <a:gd name="T29" fmla="*/ 2147483647 h 540"/>
              <a:gd name="T30" fmla="*/ 2147483647 w 549"/>
              <a:gd name="T31" fmla="*/ 2147483647 h 540"/>
              <a:gd name="T32" fmla="*/ 2147483647 w 549"/>
              <a:gd name="T33" fmla="*/ 2147483647 h 540"/>
              <a:gd name="T34" fmla="*/ 2147483647 w 549"/>
              <a:gd name="T35" fmla="*/ 2147483647 h 540"/>
              <a:gd name="T36" fmla="*/ 2147483647 w 549"/>
              <a:gd name="T37" fmla="*/ 2147483647 h 540"/>
              <a:gd name="T38" fmla="*/ 2147483647 w 549"/>
              <a:gd name="T39" fmla="*/ 2147483647 h 540"/>
              <a:gd name="T40" fmla="*/ 2147483647 w 549"/>
              <a:gd name="T41" fmla="*/ 2147483647 h 540"/>
              <a:gd name="T42" fmla="*/ 2147483647 w 549"/>
              <a:gd name="T43" fmla="*/ 2147483647 h 540"/>
              <a:gd name="T44" fmla="*/ 2147483647 w 549"/>
              <a:gd name="T45" fmla="*/ 2147483647 h 540"/>
              <a:gd name="T46" fmla="*/ 2147483647 w 549"/>
              <a:gd name="T47" fmla="*/ 2147483647 h 540"/>
              <a:gd name="T48" fmla="*/ 2147483647 w 549"/>
              <a:gd name="T49" fmla="*/ 2147483647 h 540"/>
              <a:gd name="T50" fmla="*/ 2147483647 w 549"/>
              <a:gd name="T51" fmla="*/ 2147483647 h 540"/>
              <a:gd name="T52" fmla="*/ 2147483647 w 549"/>
              <a:gd name="T53" fmla="*/ 2147483647 h 540"/>
              <a:gd name="T54" fmla="*/ 2147483647 w 549"/>
              <a:gd name="T55" fmla="*/ 2147483647 h 540"/>
              <a:gd name="T56" fmla="*/ 2147483647 w 549"/>
              <a:gd name="T57" fmla="*/ 2147483647 h 540"/>
              <a:gd name="T58" fmla="*/ 2147483647 w 549"/>
              <a:gd name="T59" fmla="*/ 2147483647 h 540"/>
              <a:gd name="T60" fmla="*/ 2147483647 w 549"/>
              <a:gd name="T61" fmla="*/ 2147483647 h 540"/>
              <a:gd name="T62" fmla="*/ 2147483647 w 549"/>
              <a:gd name="T63" fmla="*/ 2147483647 h 540"/>
              <a:gd name="T64" fmla="*/ 2147483647 w 549"/>
              <a:gd name="T65" fmla="*/ 2147483647 h 540"/>
              <a:gd name="T66" fmla="*/ 2147483647 w 549"/>
              <a:gd name="T67" fmla="*/ 2147483647 h 540"/>
              <a:gd name="T68" fmla="*/ 2147483647 w 549"/>
              <a:gd name="T69" fmla="*/ 2147483647 h 540"/>
              <a:gd name="T70" fmla="*/ 2147483647 w 549"/>
              <a:gd name="T71" fmla="*/ 2147483647 h 540"/>
              <a:gd name="T72" fmla="*/ 2147483647 w 549"/>
              <a:gd name="T73" fmla="*/ 2147483647 h 540"/>
              <a:gd name="T74" fmla="*/ 2147483647 w 549"/>
              <a:gd name="T75" fmla="*/ 2147483647 h 540"/>
              <a:gd name="T76" fmla="*/ 2147483647 w 549"/>
              <a:gd name="T77" fmla="*/ 2147483647 h 54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549"/>
              <a:gd name="T118" fmla="*/ 0 h 540"/>
              <a:gd name="T119" fmla="*/ 549 w 549"/>
              <a:gd name="T120" fmla="*/ 540 h 540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549" h="540">
                <a:moveTo>
                  <a:pt x="521" y="520"/>
                </a:moveTo>
                <a:cubicBezTo>
                  <a:pt x="507" y="534"/>
                  <a:pt x="489" y="540"/>
                  <a:pt x="471" y="540"/>
                </a:cubicBezTo>
                <a:cubicBezTo>
                  <a:pt x="452" y="540"/>
                  <a:pt x="434" y="534"/>
                  <a:pt x="420" y="520"/>
                </a:cubicBezTo>
                <a:lnTo>
                  <a:pt x="335" y="436"/>
                </a:lnTo>
                <a:cubicBezTo>
                  <a:pt x="304" y="452"/>
                  <a:pt x="268" y="462"/>
                  <a:pt x="231" y="462"/>
                </a:cubicBezTo>
                <a:cubicBezTo>
                  <a:pt x="103" y="462"/>
                  <a:pt x="0" y="358"/>
                  <a:pt x="0" y="231"/>
                </a:cubicBezTo>
                <a:cubicBezTo>
                  <a:pt x="0" y="103"/>
                  <a:pt x="103" y="0"/>
                  <a:pt x="231" y="0"/>
                </a:cubicBezTo>
                <a:cubicBezTo>
                  <a:pt x="358" y="0"/>
                  <a:pt x="461" y="103"/>
                  <a:pt x="461" y="231"/>
                </a:cubicBezTo>
                <a:cubicBezTo>
                  <a:pt x="461" y="269"/>
                  <a:pt x="452" y="304"/>
                  <a:pt x="436" y="336"/>
                </a:cubicBezTo>
                <a:lnTo>
                  <a:pt x="521" y="419"/>
                </a:lnTo>
                <a:cubicBezTo>
                  <a:pt x="549" y="447"/>
                  <a:pt x="549" y="492"/>
                  <a:pt x="521" y="520"/>
                </a:cubicBezTo>
                <a:close/>
                <a:moveTo>
                  <a:pt x="297" y="262"/>
                </a:moveTo>
                <a:lnTo>
                  <a:pt x="286" y="260"/>
                </a:lnTo>
                <a:cubicBezTo>
                  <a:pt x="285" y="259"/>
                  <a:pt x="285" y="259"/>
                  <a:pt x="284" y="259"/>
                </a:cubicBezTo>
                <a:cubicBezTo>
                  <a:pt x="272" y="258"/>
                  <a:pt x="260" y="267"/>
                  <a:pt x="257" y="281"/>
                </a:cubicBezTo>
                <a:cubicBezTo>
                  <a:pt x="255" y="294"/>
                  <a:pt x="261" y="307"/>
                  <a:pt x="273" y="311"/>
                </a:cubicBezTo>
                <a:cubicBezTo>
                  <a:pt x="273" y="312"/>
                  <a:pt x="274" y="312"/>
                  <a:pt x="274" y="312"/>
                </a:cubicBezTo>
                <a:lnTo>
                  <a:pt x="297" y="318"/>
                </a:lnTo>
                <a:lnTo>
                  <a:pt x="297" y="328"/>
                </a:lnTo>
                <a:cubicBezTo>
                  <a:pt x="297" y="331"/>
                  <a:pt x="295" y="335"/>
                  <a:pt x="291" y="336"/>
                </a:cubicBezTo>
                <a:lnTo>
                  <a:pt x="236" y="351"/>
                </a:lnTo>
                <a:cubicBezTo>
                  <a:pt x="235" y="351"/>
                  <a:pt x="234" y="351"/>
                  <a:pt x="234" y="351"/>
                </a:cubicBezTo>
                <a:cubicBezTo>
                  <a:pt x="233" y="351"/>
                  <a:pt x="232" y="351"/>
                  <a:pt x="231" y="351"/>
                </a:cubicBezTo>
                <a:cubicBezTo>
                  <a:pt x="231" y="351"/>
                  <a:pt x="230" y="351"/>
                  <a:pt x="230" y="350"/>
                </a:cubicBezTo>
                <a:lnTo>
                  <a:pt x="174" y="335"/>
                </a:lnTo>
                <a:cubicBezTo>
                  <a:pt x="171" y="334"/>
                  <a:pt x="168" y="331"/>
                  <a:pt x="168" y="327"/>
                </a:cubicBezTo>
                <a:lnTo>
                  <a:pt x="168" y="318"/>
                </a:lnTo>
                <a:lnTo>
                  <a:pt x="191" y="312"/>
                </a:lnTo>
                <a:cubicBezTo>
                  <a:pt x="192" y="312"/>
                  <a:pt x="192" y="312"/>
                  <a:pt x="193" y="311"/>
                </a:cubicBezTo>
                <a:cubicBezTo>
                  <a:pt x="204" y="307"/>
                  <a:pt x="211" y="294"/>
                  <a:pt x="208" y="281"/>
                </a:cubicBezTo>
                <a:cubicBezTo>
                  <a:pt x="205" y="267"/>
                  <a:pt x="193" y="258"/>
                  <a:pt x="181" y="259"/>
                </a:cubicBezTo>
                <a:cubicBezTo>
                  <a:pt x="181" y="259"/>
                  <a:pt x="180" y="259"/>
                  <a:pt x="180" y="260"/>
                </a:cubicBezTo>
                <a:lnTo>
                  <a:pt x="168" y="262"/>
                </a:lnTo>
                <a:lnTo>
                  <a:pt x="168" y="236"/>
                </a:lnTo>
                <a:cubicBezTo>
                  <a:pt x="168" y="233"/>
                  <a:pt x="169" y="231"/>
                  <a:pt x="171" y="229"/>
                </a:cubicBezTo>
                <a:cubicBezTo>
                  <a:pt x="173" y="228"/>
                  <a:pt x="176" y="227"/>
                  <a:pt x="178" y="228"/>
                </a:cubicBezTo>
                <a:lnTo>
                  <a:pt x="234" y="243"/>
                </a:lnTo>
                <a:lnTo>
                  <a:pt x="288" y="229"/>
                </a:lnTo>
                <a:cubicBezTo>
                  <a:pt x="290" y="228"/>
                  <a:pt x="292" y="228"/>
                  <a:pt x="294" y="230"/>
                </a:cubicBezTo>
                <a:cubicBezTo>
                  <a:pt x="296" y="232"/>
                  <a:pt x="297" y="234"/>
                  <a:pt x="297" y="237"/>
                </a:cubicBezTo>
                <a:lnTo>
                  <a:pt x="297" y="262"/>
                </a:lnTo>
                <a:close/>
                <a:moveTo>
                  <a:pt x="386" y="289"/>
                </a:moveTo>
                <a:cubicBezTo>
                  <a:pt x="385" y="289"/>
                  <a:pt x="385" y="288"/>
                  <a:pt x="385" y="288"/>
                </a:cubicBezTo>
                <a:lnTo>
                  <a:pt x="317" y="215"/>
                </a:lnTo>
                <a:cubicBezTo>
                  <a:pt x="316" y="215"/>
                  <a:pt x="316" y="214"/>
                  <a:pt x="316" y="214"/>
                </a:cubicBezTo>
                <a:cubicBezTo>
                  <a:pt x="313" y="211"/>
                  <a:pt x="309" y="210"/>
                  <a:pt x="306" y="209"/>
                </a:cubicBezTo>
                <a:cubicBezTo>
                  <a:pt x="305" y="208"/>
                  <a:pt x="304" y="208"/>
                  <a:pt x="302" y="208"/>
                </a:cubicBezTo>
                <a:lnTo>
                  <a:pt x="164" y="208"/>
                </a:lnTo>
                <a:cubicBezTo>
                  <a:pt x="163" y="208"/>
                  <a:pt x="163" y="208"/>
                  <a:pt x="163" y="208"/>
                </a:cubicBezTo>
                <a:cubicBezTo>
                  <a:pt x="158" y="209"/>
                  <a:pt x="153" y="211"/>
                  <a:pt x="150" y="214"/>
                </a:cubicBezTo>
                <a:cubicBezTo>
                  <a:pt x="149" y="214"/>
                  <a:pt x="149" y="215"/>
                  <a:pt x="149" y="215"/>
                </a:cubicBezTo>
                <a:lnTo>
                  <a:pt x="81" y="288"/>
                </a:lnTo>
                <a:cubicBezTo>
                  <a:pt x="81" y="288"/>
                  <a:pt x="80" y="289"/>
                  <a:pt x="80" y="289"/>
                </a:cubicBezTo>
                <a:cubicBezTo>
                  <a:pt x="74" y="297"/>
                  <a:pt x="73" y="309"/>
                  <a:pt x="78" y="318"/>
                </a:cubicBezTo>
                <a:cubicBezTo>
                  <a:pt x="82" y="327"/>
                  <a:pt x="90" y="334"/>
                  <a:pt x="99" y="334"/>
                </a:cubicBezTo>
                <a:cubicBezTo>
                  <a:pt x="100" y="334"/>
                  <a:pt x="101" y="334"/>
                  <a:pt x="102" y="333"/>
                </a:cubicBezTo>
                <a:cubicBezTo>
                  <a:pt x="103" y="333"/>
                  <a:pt x="103" y="333"/>
                  <a:pt x="104" y="333"/>
                </a:cubicBezTo>
                <a:lnTo>
                  <a:pt x="156" y="320"/>
                </a:lnTo>
                <a:lnTo>
                  <a:pt x="156" y="361"/>
                </a:lnTo>
                <a:cubicBezTo>
                  <a:pt x="156" y="365"/>
                  <a:pt x="160" y="369"/>
                  <a:pt x="164" y="369"/>
                </a:cubicBezTo>
                <a:lnTo>
                  <a:pt x="302" y="369"/>
                </a:lnTo>
                <a:cubicBezTo>
                  <a:pt x="307" y="369"/>
                  <a:pt x="310" y="365"/>
                  <a:pt x="310" y="361"/>
                </a:cubicBezTo>
                <a:lnTo>
                  <a:pt x="310" y="321"/>
                </a:lnTo>
                <a:lnTo>
                  <a:pt x="362" y="333"/>
                </a:lnTo>
                <a:cubicBezTo>
                  <a:pt x="362" y="333"/>
                  <a:pt x="363" y="333"/>
                  <a:pt x="363" y="333"/>
                </a:cubicBezTo>
                <a:cubicBezTo>
                  <a:pt x="364" y="334"/>
                  <a:pt x="365" y="334"/>
                  <a:pt x="366" y="334"/>
                </a:cubicBezTo>
                <a:cubicBezTo>
                  <a:pt x="374" y="334"/>
                  <a:pt x="381" y="329"/>
                  <a:pt x="386" y="322"/>
                </a:cubicBezTo>
                <a:cubicBezTo>
                  <a:pt x="393" y="312"/>
                  <a:pt x="393" y="299"/>
                  <a:pt x="386" y="289"/>
                </a:cubicBezTo>
                <a:close/>
                <a:moveTo>
                  <a:pt x="233" y="204"/>
                </a:moveTo>
                <a:cubicBezTo>
                  <a:pt x="267" y="204"/>
                  <a:pt x="295" y="174"/>
                  <a:pt x="295" y="138"/>
                </a:cubicBezTo>
                <a:cubicBezTo>
                  <a:pt x="295" y="101"/>
                  <a:pt x="267" y="71"/>
                  <a:pt x="233" y="71"/>
                </a:cubicBezTo>
                <a:cubicBezTo>
                  <a:pt x="198" y="71"/>
                  <a:pt x="171" y="101"/>
                  <a:pt x="171" y="138"/>
                </a:cubicBezTo>
                <a:cubicBezTo>
                  <a:pt x="171" y="174"/>
                  <a:pt x="198" y="204"/>
                  <a:pt x="233" y="204"/>
                </a:cubicBezTo>
                <a:close/>
                <a:moveTo>
                  <a:pt x="231" y="432"/>
                </a:moveTo>
                <a:lnTo>
                  <a:pt x="231" y="432"/>
                </a:lnTo>
                <a:cubicBezTo>
                  <a:pt x="342" y="432"/>
                  <a:pt x="432" y="342"/>
                  <a:pt x="432" y="231"/>
                </a:cubicBezTo>
                <a:cubicBezTo>
                  <a:pt x="432" y="120"/>
                  <a:pt x="342" y="30"/>
                  <a:pt x="231" y="30"/>
                </a:cubicBezTo>
                <a:cubicBezTo>
                  <a:pt x="119" y="30"/>
                  <a:pt x="29" y="120"/>
                  <a:pt x="29" y="231"/>
                </a:cubicBezTo>
                <a:cubicBezTo>
                  <a:pt x="29" y="342"/>
                  <a:pt x="119" y="432"/>
                  <a:pt x="231" y="43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</p:spTree>
  </p:cSld>
  <p:clrMapOvr>
    <a:masterClrMapping/>
  </p:clrMapOvr>
  <p:transition spd="slow" advTm="288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矩形 33"/>
          <p:cNvSpPr/>
          <p:nvPr/>
        </p:nvSpPr>
        <p:spPr>
          <a:xfrm>
            <a:off x="642938" y="69850"/>
            <a:ext cx="2011362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b="1">
                <a:solidFill>
                  <a:schemeClr val="accent2"/>
                </a:solidFill>
                <a:latin typeface="+mj-ea"/>
                <a:ea typeface="+mj-ea"/>
              </a:rPr>
              <a:t>疑难病例讨论</a:t>
            </a:r>
            <a:endParaRPr lang="zh-CN" altLang="en-US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chemeClr val="bg2"/>
              </a:solidFill>
            </a:endParaRPr>
          </a:p>
        </p:txBody>
      </p:sp>
      <p:sp>
        <p:nvSpPr>
          <p:cNvPr id="41" name="Freeform 10"/>
          <p:cNvSpPr>
            <a:spLocks noEditPoints="1"/>
          </p:cNvSpPr>
          <p:nvPr/>
        </p:nvSpPr>
        <p:spPr bwMode="auto">
          <a:xfrm>
            <a:off x="5475288" y="1443038"/>
            <a:ext cx="307975" cy="461962"/>
          </a:xfrm>
          <a:custGeom>
            <a:gdLst>
              <a:gd name="T0" fmla="*/ 0 w 403"/>
              <a:gd name="T1" fmla="*/ 2147483647 h 765"/>
              <a:gd name="T2" fmla="*/ 2147483647 w 403"/>
              <a:gd name="T3" fmla="*/ 2147483647 h 765"/>
              <a:gd name="T4" fmla="*/ 2147483647 w 403"/>
              <a:gd name="T5" fmla="*/ 2147483647 h 765"/>
              <a:gd name="T6" fmla="*/ 2147483647 w 403"/>
              <a:gd name="T7" fmla="*/ 2147483647 h 765"/>
              <a:gd name="T8" fmla="*/ 2147483647 w 403"/>
              <a:gd name="T9" fmla="*/ 0 h 765"/>
              <a:gd name="T10" fmla="*/ 2147483647 w 403"/>
              <a:gd name="T11" fmla="*/ 2147483647 h 765"/>
              <a:gd name="T12" fmla="*/ 0 w 403"/>
              <a:gd name="T13" fmla="*/ 2147483647 h 765"/>
              <a:gd name="T14" fmla="*/ 0 w 403"/>
              <a:gd name="T15" fmla="*/ 2147483647 h 765"/>
              <a:gd name="T16" fmla="*/ 0 w 403"/>
              <a:gd name="T17" fmla="*/ 2147483647 h 7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3"/>
              <a:gd name="T28" fmla="*/ 0 h 765"/>
              <a:gd name="T29" fmla="*/ 403 w 403"/>
              <a:gd name="T30" fmla="*/ 765 h 765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2" h="765">
                <a:moveTo>
                  <a:pt x="0" y="574"/>
                </a:moveTo>
                <a:lnTo>
                  <a:pt x="202" y="574"/>
                </a:lnTo>
                <a:lnTo>
                  <a:pt x="202" y="765"/>
                </a:lnTo>
                <a:lnTo>
                  <a:pt x="403" y="383"/>
                </a:lnTo>
                <a:lnTo>
                  <a:pt x="202" y="0"/>
                </a:lnTo>
                <a:lnTo>
                  <a:pt x="202" y="191"/>
                </a:lnTo>
                <a:lnTo>
                  <a:pt x="0" y="191"/>
                </a:lnTo>
                <a:lnTo>
                  <a:pt x="0" y="574"/>
                </a:lnTo>
                <a:close/>
                <a:moveTo>
                  <a:pt x="0" y="383"/>
                </a:moveTo>
              </a:path>
            </a:pathLst>
          </a:custGeom>
          <a:solidFill>
            <a:srgbClr val="605D5C"/>
          </a:solidFill>
          <a:ln w="9525">
            <a:noFill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42" name="Freeform 11"/>
          <p:cNvSpPr>
            <a:spLocks noEditPoints="1"/>
          </p:cNvSpPr>
          <p:nvPr/>
        </p:nvSpPr>
        <p:spPr bwMode="auto">
          <a:xfrm>
            <a:off x="5475288" y="4164013"/>
            <a:ext cx="307975" cy="461962"/>
          </a:xfrm>
          <a:custGeom>
            <a:gdLst>
              <a:gd name="T0" fmla="*/ 0 w 403"/>
              <a:gd name="T1" fmla="*/ 2147483647 h 765"/>
              <a:gd name="T2" fmla="*/ 2147483647 w 403"/>
              <a:gd name="T3" fmla="*/ 2147483647 h 765"/>
              <a:gd name="T4" fmla="*/ 2147483647 w 403"/>
              <a:gd name="T5" fmla="*/ 2147483647 h 765"/>
              <a:gd name="T6" fmla="*/ 2147483647 w 403"/>
              <a:gd name="T7" fmla="*/ 2147483647 h 765"/>
              <a:gd name="T8" fmla="*/ 2147483647 w 403"/>
              <a:gd name="T9" fmla="*/ 0 h 765"/>
              <a:gd name="T10" fmla="*/ 2147483647 w 403"/>
              <a:gd name="T11" fmla="*/ 2147483647 h 765"/>
              <a:gd name="T12" fmla="*/ 0 w 403"/>
              <a:gd name="T13" fmla="*/ 2147483647 h 765"/>
              <a:gd name="T14" fmla="*/ 0 w 403"/>
              <a:gd name="T15" fmla="*/ 2147483647 h 765"/>
              <a:gd name="T16" fmla="*/ 0 w 403"/>
              <a:gd name="T17" fmla="*/ 2147483647 h 7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3"/>
              <a:gd name="T28" fmla="*/ 0 h 765"/>
              <a:gd name="T29" fmla="*/ 403 w 403"/>
              <a:gd name="T30" fmla="*/ 765 h 765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2" h="765">
                <a:moveTo>
                  <a:pt x="0" y="574"/>
                </a:moveTo>
                <a:lnTo>
                  <a:pt x="202" y="574"/>
                </a:lnTo>
                <a:lnTo>
                  <a:pt x="202" y="765"/>
                </a:lnTo>
                <a:lnTo>
                  <a:pt x="403" y="383"/>
                </a:lnTo>
                <a:lnTo>
                  <a:pt x="202" y="0"/>
                </a:lnTo>
                <a:lnTo>
                  <a:pt x="202" y="191"/>
                </a:lnTo>
                <a:lnTo>
                  <a:pt x="0" y="191"/>
                </a:lnTo>
                <a:lnTo>
                  <a:pt x="0" y="574"/>
                </a:lnTo>
                <a:close/>
                <a:moveTo>
                  <a:pt x="0" y="383"/>
                </a:moveTo>
              </a:path>
            </a:pathLst>
          </a:custGeom>
          <a:solidFill>
            <a:srgbClr val="605D5C"/>
          </a:solidFill>
          <a:ln w="9525">
            <a:noFill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43" name="Freeform 12"/>
          <p:cNvSpPr>
            <a:spLocks noChangeArrowheads="1"/>
          </p:cNvSpPr>
          <p:nvPr/>
        </p:nvSpPr>
        <p:spPr bwMode="auto">
          <a:xfrm>
            <a:off x="768350" y="962025"/>
            <a:ext cx="4622800" cy="4333875"/>
          </a:xfrm>
          <a:custGeom>
            <a:gdLst>
              <a:gd name="T0" fmla="*/ 2147483647 w 5841"/>
              <a:gd name="T1" fmla="*/ 0 h 7293"/>
              <a:gd name="T2" fmla="*/ 2147483647 w 5841"/>
              <a:gd name="T3" fmla="*/ 0 h 7293"/>
              <a:gd name="T4" fmla="*/ 2147483647 w 5841"/>
              <a:gd name="T5" fmla="*/ 2147483647 h 7293"/>
              <a:gd name="T6" fmla="*/ 2147483647 w 5841"/>
              <a:gd name="T7" fmla="*/ 2147483647 h 7293"/>
              <a:gd name="T8" fmla="*/ 2147483647 w 5841"/>
              <a:gd name="T9" fmla="*/ 2147483647 h 7293"/>
              <a:gd name="T10" fmla="*/ 2147483647 w 5841"/>
              <a:gd name="T11" fmla="*/ 2147483647 h 7293"/>
              <a:gd name="T12" fmla="*/ 0 w 5841"/>
              <a:gd name="T13" fmla="*/ 2147483647 h 7293"/>
              <a:gd name="T14" fmla="*/ 0 w 5841"/>
              <a:gd name="T15" fmla="*/ 2147483647 h 7293"/>
              <a:gd name="T16" fmla="*/ 2147483647 w 5841"/>
              <a:gd name="T17" fmla="*/ 0 h 729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41"/>
              <a:gd name="T28" fmla="*/ 0 h 7293"/>
              <a:gd name="T29" fmla="*/ 5841 w 5841"/>
              <a:gd name="T30" fmla="*/ 7293 h 7293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41" h="7293">
                <a:moveTo>
                  <a:pt x="122" y="0"/>
                </a:moveTo>
                <a:lnTo>
                  <a:pt x="5718" y="0"/>
                </a:lnTo>
                <a:cubicBezTo>
                  <a:pt x="5786" y="0"/>
                  <a:pt x="5841" y="55"/>
                  <a:pt x="5841" y="122"/>
                </a:cubicBezTo>
                <a:lnTo>
                  <a:pt x="5841" y="7171"/>
                </a:lnTo>
                <a:cubicBezTo>
                  <a:pt x="5841" y="7238"/>
                  <a:pt x="5786" y="7293"/>
                  <a:pt x="5718" y="7293"/>
                </a:cubicBezTo>
                <a:lnTo>
                  <a:pt x="122" y="7293"/>
                </a:lnTo>
                <a:cubicBezTo>
                  <a:pt x="55" y="7293"/>
                  <a:pt x="0" y="7238"/>
                  <a:pt x="0" y="7171"/>
                </a:cubicBezTo>
                <a:lnTo>
                  <a:pt x="0" y="122"/>
                </a:lnTo>
                <a:cubicBezTo>
                  <a:pt x="0" y="55"/>
                  <a:pt x="55" y="0"/>
                  <a:pt x="122" y="0"/>
                </a:cubicBezTo>
                <a:close/>
              </a:path>
            </a:pathLst>
          </a:custGeom>
          <a:noFill/>
          <a:ln w="12700">
            <a:solidFill>
              <a:srgbClr val="24211D"/>
            </a:solidFill>
            <a:prstDash val="dash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50" name="矩形 49"/>
          <p:cNvSpPr/>
          <p:nvPr/>
        </p:nvSpPr>
        <p:spPr>
          <a:xfrm>
            <a:off x="5883275" y="1473200"/>
            <a:ext cx="5362575" cy="522288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accent2"/>
                </a:solidFill>
                <a:latin typeface="+mj-ea"/>
                <a:ea typeface="+mj-ea"/>
              </a:rPr>
              <a:t>基 本 信 息</a:t>
            </a:r>
            <a:endParaRPr lang="zh-CN" altLang="en-US" sz="28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5881688" y="1973263"/>
            <a:ext cx="4852987" cy="4581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性别：女性</a:t>
            </a:r>
            <a:endParaRPr lang="en-US" altLang="zh-CN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年龄：</a:t>
            </a:r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婚姻：已婚</a:t>
            </a: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职业：农民</a:t>
            </a:r>
            <a:endParaRPr lang="en-US" altLang="zh-CN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入院时间：</a:t>
            </a:r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C:\Users\Administrator\Desktop\2018032015373111387.png2018032015373111387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22338" y="1120775"/>
            <a:ext cx="4316412" cy="39433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2537" name="Rectangle 7"/>
          <p:cNvSpPr>
            <a:spLocks noChangeArrowheads="1"/>
          </p:cNvSpPr>
          <p:nvPr/>
        </p:nvSpPr>
        <p:spPr bwMode="auto">
          <a:xfrm>
            <a:off x="5616575" y="-3175"/>
            <a:ext cx="1312863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22538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22544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915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8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1" presetClass="entr" presetSubtype="1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26" presetID="1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2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1" grpId="0"/>
      <p:bldP spid="42" grpId="0"/>
      <p:bldP spid="43" grpId="0"/>
      <p:bldP spid="50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矩形 33"/>
          <p:cNvSpPr/>
          <p:nvPr/>
        </p:nvSpPr>
        <p:spPr>
          <a:xfrm>
            <a:off x="642938" y="69850"/>
            <a:ext cx="2011362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b="1">
                <a:solidFill>
                  <a:schemeClr val="accent2"/>
                </a:solidFill>
                <a:latin typeface="+mj-ea"/>
                <a:ea typeface="+mj-ea"/>
              </a:rPr>
              <a:t>疑难病例讨论</a:t>
            </a:r>
            <a:endParaRPr lang="zh-CN" altLang="en-US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chemeClr val="bg2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55613" y="923925"/>
            <a:ext cx="4981575" cy="398463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000" b="1">
                <a:solidFill>
                  <a:schemeClr val="accent2"/>
                </a:solidFill>
                <a:latin typeface="+mj-ea"/>
                <a:ea typeface="+mj-ea"/>
              </a:rPr>
              <a:t>主     诉</a:t>
            </a:r>
            <a:endParaRPr lang="zh-CN" altLang="en-US" sz="20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55613" y="1454150"/>
            <a:ext cx="5110162" cy="1463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/>
              <a:t>规律血透</a:t>
            </a:r>
            <a:r>
              <a:rPr lang="en-US" altLang="zh-CN" sz="2000"/>
              <a:t>3</a:t>
            </a:r>
            <a:r>
              <a:rPr lang="zh-CN" altLang="en-US" sz="2000"/>
              <a:t>年，反复发热</a:t>
            </a:r>
            <a:r>
              <a:rPr lang="en-US" altLang="zh-CN" sz="2000"/>
              <a:t>2</a:t>
            </a:r>
            <a:r>
              <a:rPr lang="zh-CN" altLang="en-US" sz="2000"/>
              <a:t>月。</a:t>
            </a:r>
            <a:endParaRPr lang="zh-CN" altLang="en-US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zh-CN" altLang="en-US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zh-CN" altLang="en-US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5616575" y="-3175"/>
            <a:ext cx="1312863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24582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583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5613" y="2189163"/>
            <a:ext cx="4981575" cy="400050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000" b="1">
                <a:solidFill>
                  <a:schemeClr val="accent2"/>
                </a:solidFill>
                <a:latin typeface="+mj-ea"/>
                <a:ea typeface="+mj-ea"/>
              </a:rPr>
              <a:t>现  病  史</a:t>
            </a:r>
            <a:endParaRPr lang="zh-CN" altLang="en-US" sz="20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55613" y="2589213"/>
            <a:ext cx="5160962" cy="3749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/>
              <a:t>患者自述</a:t>
            </a:r>
            <a:r>
              <a:rPr lang="en-US" altLang="zh-CN" sz="2000"/>
              <a:t>10</a:t>
            </a:r>
            <a:r>
              <a:rPr lang="zh-CN" altLang="en-US" sz="2000"/>
              <a:t>余年前发现蛋白尿，至九江市中医院就诊，期间血肌酐进行性升高，</a:t>
            </a:r>
            <a:r>
              <a:rPr lang="en-US" altLang="zh-CN" sz="2000"/>
              <a:t>2018</a:t>
            </a:r>
            <a:r>
              <a:rPr lang="zh-CN" altLang="en-US" sz="2000"/>
              <a:t>年血肌酐升至</a:t>
            </a:r>
            <a:r>
              <a:rPr lang="en-US" altLang="zh-CN" sz="2000"/>
              <a:t>650umol/l</a:t>
            </a:r>
            <a:r>
              <a:rPr lang="zh-CN" altLang="en-US" sz="2000"/>
              <a:t>，开始行血液透析治疗，</a:t>
            </a:r>
            <a:r>
              <a:rPr lang="en-US" altLang="zh-CN" sz="2000"/>
              <a:t>3</a:t>
            </a:r>
            <a:r>
              <a:rPr lang="zh-CN" altLang="en-US" sz="2000"/>
              <a:t>次</a:t>
            </a:r>
            <a:r>
              <a:rPr lang="en-US" altLang="zh-CN" sz="2000"/>
              <a:t>/</a:t>
            </a:r>
            <a:r>
              <a:rPr lang="zh-CN" altLang="en-US" sz="2000"/>
              <a:t>周。</a:t>
            </a:r>
            <a:r>
              <a:rPr lang="en-US" altLang="zh-CN" sz="2000"/>
              <a:t>2</a:t>
            </a:r>
            <a:r>
              <a:rPr lang="zh-CN" altLang="en-US" sz="2000"/>
              <a:t>月前患者反复发热，就诊于我科，考虑感染性心内膜炎性赘生物，予以万古霉素抗感染，于</a:t>
            </a:r>
            <a:r>
              <a:rPr lang="en-US" altLang="zh-CN" sz="2000"/>
              <a:t>10-10</a:t>
            </a:r>
            <a:r>
              <a:rPr lang="zh-CN" altLang="en-US" sz="2000"/>
              <a:t>日出院转南昌大学第二附属医院拟手术治疗，因出现急性左心衰竭暂停手术，病情稳定后转回我院。</a:t>
            </a:r>
            <a:endParaRPr lang="en-US" altLang="zh-CN" sz="2000"/>
          </a:p>
        </p:txBody>
      </p:sp>
      <p:sp>
        <p:nvSpPr>
          <p:cNvPr id="24592" name="Rectangle 24"/>
          <p:cNvSpPr>
            <a:spLocks noChangeArrowheads="1"/>
          </p:cNvSpPr>
          <p:nvPr/>
        </p:nvSpPr>
        <p:spPr bwMode="auto">
          <a:xfrm>
            <a:off x="6026150" y="996950"/>
            <a:ext cx="5521325" cy="2227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/>
              <a:t>此次住院为继续予以抗感染治疗，且伴有胸闷气紧，稍感头晕，有发热，无恶心呕吐，无畏寒等不适，遂由门诊拟“慢性肾脏病</a:t>
            </a:r>
            <a:r>
              <a:rPr lang="en-US" altLang="zh-CN" sz="2000"/>
              <a:t>5</a:t>
            </a:r>
            <a:r>
              <a:rPr lang="zh-CN" altLang="en-US" sz="2000"/>
              <a:t>期”收住院。患者起病来，精神、睡眠、饮食欠佳。大便正常，无尿。近期体重无明显增减。</a:t>
            </a:r>
            <a:endParaRPr lang="zh-CN" altLang="en-US" sz="2000"/>
          </a:p>
        </p:txBody>
      </p:sp>
    </p:spTree>
  </p:cSld>
  <p:clrMapOvr>
    <a:masterClrMapping/>
  </p:clrMapOvr>
  <p:transition spd="slow" advTm="915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8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50" grpId="0"/>
      <p:bldP spid="52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矩形 33"/>
          <p:cNvSpPr/>
          <p:nvPr/>
        </p:nvSpPr>
        <p:spPr>
          <a:xfrm>
            <a:off x="642938" y="69850"/>
            <a:ext cx="2011362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b="1">
                <a:solidFill>
                  <a:schemeClr val="accent2"/>
                </a:solidFill>
                <a:latin typeface="+mj-ea"/>
                <a:ea typeface="+mj-ea"/>
              </a:rPr>
              <a:t>疑难病例讨论</a:t>
            </a:r>
            <a:endParaRPr lang="zh-CN" altLang="en-US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chemeClr val="bg2"/>
              </a:solidFill>
            </a:endParaRPr>
          </a:p>
        </p:txBody>
      </p:sp>
      <p:sp>
        <p:nvSpPr>
          <p:cNvPr id="26627" name="Rectangle 7"/>
          <p:cNvSpPr>
            <a:spLocks noChangeArrowheads="1"/>
          </p:cNvSpPr>
          <p:nvPr/>
        </p:nvSpPr>
        <p:spPr bwMode="auto">
          <a:xfrm>
            <a:off x="5616575" y="-3175"/>
            <a:ext cx="1312863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26628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629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26634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39713" y="1404938"/>
            <a:ext cx="5611812" cy="3749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/>
              <a:t>既往有高血压病史</a:t>
            </a:r>
            <a:r>
              <a:rPr lang="en-US" altLang="zh-CN" sz="2000"/>
              <a:t>10</a:t>
            </a:r>
            <a:r>
              <a:rPr lang="zh-CN" altLang="en-US" sz="2000"/>
              <a:t>余年，目前口服欣然控制血压尚可；有脑梗死病史，目前口服波立维、阿托伐他汀二级预防；有慢性胃炎病史，否认以往有冠心病、糖尿病等慢性疾病史</a:t>
            </a:r>
            <a:r>
              <a:rPr lang="en-US" altLang="zh-CN" sz="2000"/>
              <a:t>},{</a:t>
            </a:r>
            <a:r>
              <a:rPr lang="zh-CN" altLang="en-US" sz="2000"/>
              <a:t>否认有病毒性肝炎、肺结核、伤寒等传染性疾病史</a:t>
            </a:r>
            <a:r>
              <a:rPr lang="en-US" altLang="zh-CN" sz="2000"/>
              <a:t>},{</a:t>
            </a:r>
            <a:r>
              <a:rPr lang="zh-CN" altLang="en-US" sz="2000"/>
              <a:t>无药物及食物过敏史</a:t>
            </a:r>
            <a:r>
              <a:rPr lang="en-US" altLang="zh-CN" sz="2000"/>
              <a:t>},</a:t>
            </a:r>
            <a:r>
              <a:rPr lang="zh-CN" altLang="en-US" sz="2000"/>
              <a:t>有右膝关节手术史；</a:t>
            </a:r>
            <a:r>
              <a:rPr lang="en-US" altLang="zh-CN" sz="2000"/>
              <a:t>{</a:t>
            </a:r>
            <a:r>
              <a:rPr lang="zh-CN" altLang="en-US" sz="2000"/>
              <a:t>有输血病史，无输血反应</a:t>
            </a:r>
            <a:r>
              <a:rPr lang="en-US" altLang="zh-CN" sz="2000"/>
              <a:t>},{</a:t>
            </a:r>
            <a:r>
              <a:rPr lang="zh-CN" altLang="en-US" sz="2000"/>
              <a:t>预防接种史不详</a:t>
            </a:r>
            <a:r>
              <a:rPr lang="en-US" altLang="zh-CN" sz="2000"/>
              <a:t>} ,</a:t>
            </a:r>
            <a:r>
              <a:rPr lang="zh-CN" altLang="en-US" sz="2000"/>
              <a:t>其它系统回顾未见异常。</a:t>
            </a:r>
            <a:endParaRPr lang="zh-CN" altLang="en-US" sz="2000"/>
          </a:p>
        </p:txBody>
      </p:sp>
      <p:sp>
        <p:nvSpPr>
          <p:cNvPr id="15" name="矩形 14"/>
          <p:cNvSpPr/>
          <p:nvPr/>
        </p:nvSpPr>
        <p:spPr>
          <a:xfrm>
            <a:off x="239713" y="923925"/>
            <a:ext cx="5611812" cy="398463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000" b="1">
                <a:solidFill>
                  <a:schemeClr val="accent2"/>
                </a:solidFill>
                <a:latin typeface="+mj-ea"/>
                <a:ea typeface="+mj-ea"/>
              </a:rPr>
              <a:t>既  往  史</a:t>
            </a:r>
            <a:endParaRPr lang="zh-CN" altLang="en-US" sz="20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62675" y="923925"/>
            <a:ext cx="5610225" cy="398463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000" b="1">
                <a:solidFill>
                  <a:schemeClr val="accent2"/>
                </a:solidFill>
                <a:latin typeface="+mj-ea"/>
                <a:ea typeface="+mj-ea"/>
              </a:rPr>
              <a:t>婚  育  史</a:t>
            </a:r>
            <a:endParaRPr lang="zh-CN" altLang="en-US" sz="20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159500" y="1404938"/>
            <a:ext cx="5613400" cy="549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/>
              <a:t>已婚，配偶及子女均体健</a:t>
            </a:r>
            <a:endParaRPr lang="zh-CN" altLang="en-US" sz="2000"/>
          </a:p>
        </p:txBody>
      </p:sp>
      <p:sp>
        <p:nvSpPr>
          <p:cNvPr id="19" name="矩形 18"/>
          <p:cNvSpPr/>
          <p:nvPr/>
        </p:nvSpPr>
        <p:spPr>
          <a:xfrm>
            <a:off x="6159500" y="2276475"/>
            <a:ext cx="5613400" cy="396875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000" b="1">
                <a:solidFill>
                  <a:schemeClr val="accent2"/>
                </a:solidFill>
                <a:latin typeface="+mj-ea"/>
                <a:ea typeface="+mj-ea"/>
              </a:rPr>
              <a:t>家  族  史</a:t>
            </a:r>
            <a:endParaRPr lang="zh-CN" altLang="en-US" sz="20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162675" y="2852738"/>
            <a:ext cx="5613400" cy="1463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/>
              <a:t>否认有家族性遗传性疾病史，否认家族中有急慢性传染性疾病患者。</a:t>
            </a:r>
            <a:endParaRPr lang="zh-CN" altLang="en-US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zh-CN" altLang="en-US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915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0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47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矩形 33"/>
          <p:cNvSpPr/>
          <p:nvPr/>
        </p:nvSpPr>
        <p:spPr>
          <a:xfrm>
            <a:off x="642938" y="69850"/>
            <a:ext cx="2011362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b="1">
                <a:solidFill>
                  <a:schemeClr val="accent2"/>
                </a:solidFill>
                <a:latin typeface="+mj-ea"/>
                <a:ea typeface="+mj-ea"/>
              </a:rPr>
              <a:t>疑难病例讨论</a:t>
            </a:r>
            <a:endParaRPr lang="zh-CN" altLang="en-US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chemeClr val="bg2"/>
              </a:solidFill>
            </a:endParaRPr>
          </a:p>
        </p:txBody>
      </p:sp>
      <p:sp>
        <p:nvSpPr>
          <p:cNvPr id="41" name="Freeform 10"/>
          <p:cNvSpPr>
            <a:spLocks noEditPoints="1"/>
          </p:cNvSpPr>
          <p:nvPr/>
        </p:nvSpPr>
        <p:spPr bwMode="auto">
          <a:xfrm>
            <a:off x="5475288" y="1443038"/>
            <a:ext cx="307975" cy="461962"/>
          </a:xfrm>
          <a:custGeom>
            <a:gdLst>
              <a:gd name="T0" fmla="*/ 0 w 403"/>
              <a:gd name="T1" fmla="*/ 2147483647 h 765"/>
              <a:gd name="T2" fmla="*/ 2147483647 w 403"/>
              <a:gd name="T3" fmla="*/ 2147483647 h 765"/>
              <a:gd name="T4" fmla="*/ 2147483647 w 403"/>
              <a:gd name="T5" fmla="*/ 2147483647 h 765"/>
              <a:gd name="T6" fmla="*/ 2147483647 w 403"/>
              <a:gd name="T7" fmla="*/ 2147483647 h 765"/>
              <a:gd name="T8" fmla="*/ 2147483647 w 403"/>
              <a:gd name="T9" fmla="*/ 0 h 765"/>
              <a:gd name="T10" fmla="*/ 2147483647 w 403"/>
              <a:gd name="T11" fmla="*/ 2147483647 h 765"/>
              <a:gd name="T12" fmla="*/ 0 w 403"/>
              <a:gd name="T13" fmla="*/ 2147483647 h 765"/>
              <a:gd name="T14" fmla="*/ 0 w 403"/>
              <a:gd name="T15" fmla="*/ 2147483647 h 765"/>
              <a:gd name="T16" fmla="*/ 0 w 403"/>
              <a:gd name="T17" fmla="*/ 2147483647 h 7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3"/>
              <a:gd name="T28" fmla="*/ 0 h 765"/>
              <a:gd name="T29" fmla="*/ 403 w 403"/>
              <a:gd name="T30" fmla="*/ 765 h 765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2" h="765">
                <a:moveTo>
                  <a:pt x="0" y="574"/>
                </a:moveTo>
                <a:lnTo>
                  <a:pt x="202" y="574"/>
                </a:lnTo>
                <a:lnTo>
                  <a:pt x="202" y="765"/>
                </a:lnTo>
                <a:lnTo>
                  <a:pt x="403" y="383"/>
                </a:lnTo>
                <a:lnTo>
                  <a:pt x="202" y="0"/>
                </a:lnTo>
                <a:lnTo>
                  <a:pt x="202" y="191"/>
                </a:lnTo>
                <a:lnTo>
                  <a:pt x="0" y="191"/>
                </a:lnTo>
                <a:lnTo>
                  <a:pt x="0" y="574"/>
                </a:lnTo>
                <a:close/>
                <a:moveTo>
                  <a:pt x="0" y="383"/>
                </a:moveTo>
              </a:path>
            </a:pathLst>
          </a:custGeom>
          <a:solidFill>
            <a:srgbClr val="605D5C"/>
          </a:solidFill>
          <a:ln w="9525">
            <a:noFill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42" name="Freeform 11"/>
          <p:cNvSpPr>
            <a:spLocks noEditPoints="1"/>
          </p:cNvSpPr>
          <p:nvPr/>
        </p:nvSpPr>
        <p:spPr bwMode="auto">
          <a:xfrm>
            <a:off x="5475288" y="4164013"/>
            <a:ext cx="307975" cy="461962"/>
          </a:xfrm>
          <a:custGeom>
            <a:gdLst>
              <a:gd name="T0" fmla="*/ 0 w 403"/>
              <a:gd name="T1" fmla="*/ 2147483647 h 765"/>
              <a:gd name="T2" fmla="*/ 2147483647 w 403"/>
              <a:gd name="T3" fmla="*/ 2147483647 h 765"/>
              <a:gd name="T4" fmla="*/ 2147483647 w 403"/>
              <a:gd name="T5" fmla="*/ 2147483647 h 765"/>
              <a:gd name="T6" fmla="*/ 2147483647 w 403"/>
              <a:gd name="T7" fmla="*/ 2147483647 h 765"/>
              <a:gd name="T8" fmla="*/ 2147483647 w 403"/>
              <a:gd name="T9" fmla="*/ 0 h 765"/>
              <a:gd name="T10" fmla="*/ 2147483647 w 403"/>
              <a:gd name="T11" fmla="*/ 2147483647 h 765"/>
              <a:gd name="T12" fmla="*/ 0 w 403"/>
              <a:gd name="T13" fmla="*/ 2147483647 h 765"/>
              <a:gd name="T14" fmla="*/ 0 w 403"/>
              <a:gd name="T15" fmla="*/ 2147483647 h 765"/>
              <a:gd name="T16" fmla="*/ 0 w 403"/>
              <a:gd name="T17" fmla="*/ 2147483647 h 7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3"/>
              <a:gd name="T28" fmla="*/ 0 h 765"/>
              <a:gd name="T29" fmla="*/ 403 w 403"/>
              <a:gd name="T30" fmla="*/ 765 h 765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2" h="765">
                <a:moveTo>
                  <a:pt x="0" y="574"/>
                </a:moveTo>
                <a:lnTo>
                  <a:pt x="202" y="574"/>
                </a:lnTo>
                <a:lnTo>
                  <a:pt x="202" y="765"/>
                </a:lnTo>
                <a:lnTo>
                  <a:pt x="403" y="383"/>
                </a:lnTo>
                <a:lnTo>
                  <a:pt x="202" y="0"/>
                </a:lnTo>
                <a:lnTo>
                  <a:pt x="202" y="191"/>
                </a:lnTo>
                <a:lnTo>
                  <a:pt x="0" y="191"/>
                </a:lnTo>
                <a:lnTo>
                  <a:pt x="0" y="574"/>
                </a:lnTo>
                <a:close/>
                <a:moveTo>
                  <a:pt x="0" y="383"/>
                </a:moveTo>
              </a:path>
            </a:pathLst>
          </a:custGeom>
          <a:solidFill>
            <a:srgbClr val="605D5C"/>
          </a:solidFill>
          <a:ln w="9525">
            <a:noFill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43" name="Freeform 12"/>
          <p:cNvSpPr>
            <a:spLocks noChangeArrowheads="1"/>
          </p:cNvSpPr>
          <p:nvPr/>
        </p:nvSpPr>
        <p:spPr bwMode="auto">
          <a:xfrm>
            <a:off x="768350" y="962025"/>
            <a:ext cx="4622800" cy="4333875"/>
          </a:xfrm>
          <a:custGeom>
            <a:gdLst>
              <a:gd name="T0" fmla="*/ 2147483647 w 5841"/>
              <a:gd name="T1" fmla="*/ 0 h 7293"/>
              <a:gd name="T2" fmla="*/ 2147483647 w 5841"/>
              <a:gd name="T3" fmla="*/ 0 h 7293"/>
              <a:gd name="T4" fmla="*/ 2147483647 w 5841"/>
              <a:gd name="T5" fmla="*/ 2147483647 h 7293"/>
              <a:gd name="T6" fmla="*/ 2147483647 w 5841"/>
              <a:gd name="T7" fmla="*/ 2147483647 h 7293"/>
              <a:gd name="T8" fmla="*/ 2147483647 w 5841"/>
              <a:gd name="T9" fmla="*/ 2147483647 h 7293"/>
              <a:gd name="T10" fmla="*/ 2147483647 w 5841"/>
              <a:gd name="T11" fmla="*/ 2147483647 h 7293"/>
              <a:gd name="T12" fmla="*/ 0 w 5841"/>
              <a:gd name="T13" fmla="*/ 2147483647 h 7293"/>
              <a:gd name="T14" fmla="*/ 0 w 5841"/>
              <a:gd name="T15" fmla="*/ 2147483647 h 7293"/>
              <a:gd name="T16" fmla="*/ 2147483647 w 5841"/>
              <a:gd name="T17" fmla="*/ 0 h 729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41"/>
              <a:gd name="T28" fmla="*/ 0 h 7293"/>
              <a:gd name="T29" fmla="*/ 5841 w 5841"/>
              <a:gd name="T30" fmla="*/ 7293 h 7293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41" h="7293">
                <a:moveTo>
                  <a:pt x="122" y="0"/>
                </a:moveTo>
                <a:lnTo>
                  <a:pt x="5718" y="0"/>
                </a:lnTo>
                <a:cubicBezTo>
                  <a:pt x="5786" y="0"/>
                  <a:pt x="5841" y="55"/>
                  <a:pt x="5841" y="122"/>
                </a:cubicBezTo>
                <a:lnTo>
                  <a:pt x="5841" y="7171"/>
                </a:lnTo>
                <a:cubicBezTo>
                  <a:pt x="5841" y="7238"/>
                  <a:pt x="5786" y="7293"/>
                  <a:pt x="5718" y="7293"/>
                </a:cubicBezTo>
                <a:lnTo>
                  <a:pt x="122" y="7293"/>
                </a:lnTo>
                <a:cubicBezTo>
                  <a:pt x="55" y="7293"/>
                  <a:pt x="0" y="7238"/>
                  <a:pt x="0" y="7171"/>
                </a:cubicBezTo>
                <a:lnTo>
                  <a:pt x="0" y="122"/>
                </a:lnTo>
                <a:cubicBezTo>
                  <a:pt x="0" y="55"/>
                  <a:pt x="55" y="0"/>
                  <a:pt x="122" y="0"/>
                </a:cubicBezTo>
                <a:close/>
              </a:path>
            </a:pathLst>
          </a:custGeom>
          <a:noFill/>
          <a:ln w="12700">
            <a:solidFill>
              <a:srgbClr val="24211D"/>
            </a:solidFill>
            <a:prstDash val="dash"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50" name="矩形 49"/>
          <p:cNvSpPr/>
          <p:nvPr/>
        </p:nvSpPr>
        <p:spPr>
          <a:xfrm>
            <a:off x="5883275" y="1382713"/>
            <a:ext cx="5362575" cy="522287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accent2"/>
                </a:solidFill>
                <a:latin typeface="+mj-ea"/>
                <a:ea typeface="+mj-ea"/>
              </a:rPr>
              <a:t>入 院 查 体</a:t>
            </a:r>
            <a:endParaRPr lang="zh-CN" altLang="en-US" sz="28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5883275" y="1905000"/>
            <a:ext cx="5484813" cy="4848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2000"/>
              <a:t>T37.7℃,P89</a:t>
            </a:r>
            <a:r>
              <a:rPr lang="zh-CN" altLang="en-US" sz="2000"/>
              <a:t>次</a:t>
            </a:r>
            <a:r>
              <a:rPr lang="en-US" altLang="zh-CN" sz="2000"/>
              <a:t>/</a:t>
            </a:r>
            <a:r>
              <a:rPr lang="zh-CN" altLang="en-US" sz="2000"/>
              <a:t>分</a:t>
            </a:r>
            <a:r>
              <a:rPr lang="en-US" altLang="zh-CN" sz="2000"/>
              <a:t>,R24</a:t>
            </a:r>
            <a:r>
              <a:rPr lang="zh-CN" altLang="en-US" sz="2000"/>
              <a:t>次</a:t>
            </a:r>
            <a:r>
              <a:rPr lang="en-US" altLang="zh-CN" sz="2000"/>
              <a:t>/</a:t>
            </a:r>
            <a:r>
              <a:rPr lang="zh-CN" altLang="en-US" sz="2000"/>
              <a:t>分</a:t>
            </a:r>
            <a:r>
              <a:rPr lang="en-US" altLang="zh-CN" sz="2000"/>
              <a:t>,Bp162∕62mmHg</a:t>
            </a:r>
            <a:r>
              <a:rPr lang="zh-CN" altLang="en-US" sz="2000"/>
              <a:t>。体重轮椅</a:t>
            </a:r>
            <a:r>
              <a:rPr lang="en-US" altLang="zh-CN" sz="2000"/>
              <a:t>Kg,</a:t>
            </a:r>
            <a:r>
              <a:rPr lang="zh-CN" altLang="en-US" sz="2000"/>
              <a:t>身高</a:t>
            </a:r>
            <a:r>
              <a:rPr lang="en-US" altLang="zh-CN" sz="2000"/>
              <a:t>158cm</a:t>
            </a:r>
            <a:r>
              <a:rPr lang="zh-CN" altLang="en-US" sz="2000"/>
              <a:t>，神志</a:t>
            </a:r>
            <a:r>
              <a:rPr lang="en-US" altLang="zh-CN" sz="2000"/>
              <a:t>{</a:t>
            </a:r>
            <a:r>
              <a:rPr lang="zh-CN" altLang="en-US" sz="2000"/>
              <a:t>清楚</a:t>
            </a:r>
            <a:r>
              <a:rPr lang="en-US" altLang="zh-CN" sz="2000"/>
              <a:t>},</a:t>
            </a:r>
            <a:r>
              <a:rPr lang="zh-CN" altLang="en-US" sz="2000"/>
              <a:t>慢性病面容，贫血貌，</a:t>
            </a:r>
            <a:r>
              <a:rPr lang="en-US" altLang="zh-CN" sz="2000"/>
              <a:t>{</a:t>
            </a:r>
            <a:r>
              <a:rPr lang="zh-CN" altLang="en-US" sz="2000"/>
              <a:t>两肺呼吸音粗，未闻及干、湿性啰音</a:t>
            </a:r>
            <a:r>
              <a:rPr lang="en-US" altLang="zh-CN" sz="2000"/>
              <a:t>}</a:t>
            </a:r>
            <a:r>
              <a:rPr lang="zh-CN" altLang="en-US" sz="2000"/>
              <a:t>。心率</a:t>
            </a:r>
            <a:r>
              <a:rPr lang="en-US" altLang="zh-CN" sz="2000"/>
              <a:t>99</a:t>
            </a:r>
            <a:r>
              <a:rPr lang="zh-CN" altLang="en-US" sz="2000"/>
              <a:t>次</a:t>
            </a:r>
            <a:r>
              <a:rPr lang="en-US" altLang="zh-CN" sz="2000"/>
              <a:t>/</a:t>
            </a:r>
            <a:r>
              <a:rPr lang="zh-CN" altLang="en-US" sz="2000"/>
              <a:t>分</a:t>
            </a:r>
            <a:r>
              <a:rPr lang="en-US" altLang="zh-CN" sz="2000"/>
              <a:t>,{</a:t>
            </a:r>
            <a:r>
              <a:rPr lang="zh-CN" altLang="en-US" sz="2000"/>
              <a:t>心律不齐</a:t>
            </a:r>
            <a:r>
              <a:rPr lang="en-US" altLang="zh-CN" sz="2000"/>
              <a:t>},{</a:t>
            </a:r>
            <a:r>
              <a:rPr lang="zh-CN" altLang="en-US" sz="2000"/>
              <a:t>第一心音强弱不等</a:t>
            </a:r>
            <a:r>
              <a:rPr lang="en-US" altLang="zh-CN" sz="2000"/>
              <a:t>},{</a:t>
            </a:r>
            <a:r>
              <a:rPr lang="zh-CN" altLang="en-US" sz="2000"/>
              <a:t>主动脉瓣区可闻及</a:t>
            </a:r>
            <a:r>
              <a:rPr lang="en-US" altLang="zh-CN" sz="2000"/>
              <a:t>3/6</a:t>
            </a:r>
            <a:r>
              <a:rPr lang="zh-CN" altLang="en-US" sz="2000"/>
              <a:t>级收缩期喷射样杂音及舒张期叹气样杂音，心尖部可闻及</a:t>
            </a:r>
            <a:r>
              <a:rPr lang="en-US" altLang="zh-CN" sz="2000"/>
              <a:t>2/6</a:t>
            </a:r>
            <a:r>
              <a:rPr lang="zh-CN" altLang="en-US" sz="2000"/>
              <a:t>级收缩期吹风样杂音，向左下腋传导</a:t>
            </a:r>
            <a:r>
              <a:rPr lang="en-US" altLang="zh-CN" sz="2000"/>
              <a:t>}</a:t>
            </a:r>
            <a:r>
              <a:rPr lang="zh-CN" altLang="en-US" sz="2000"/>
              <a:t>。</a:t>
            </a:r>
            <a:r>
              <a:rPr lang="en-US" altLang="zh-CN" sz="2000"/>
              <a:t>{</a:t>
            </a:r>
            <a:r>
              <a:rPr lang="zh-CN" altLang="en-US" sz="2000"/>
              <a:t>腹部平坦</a:t>
            </a:r>
            <a:r>
              <a:rPr lang="en-US" altLang="zh-CN" sz="2000"/>
              <a:t>},</a:t>
            </a:r>
            <a:r>
              <a:rPr lang="zh-CN" altLang="en-US" sz="2000"/>
              <a:t>肝脾肋缘下</a:t>
            </a:r>
            <a:r>
              <a:rPr lang="en-US" altLang="zh-CN" sz="2000"/>
              <a:t>{</a:t>
            </a:r>
            <a:r>
              <a:rPr lang="zh-CN" altLang="en-US" sz="2000"/>
              <a:t>未触及肿大</a:t>
            </a:r>
            <a:r>
              <a:rPr lang="en-US" altLang="zh-CN" sz="2000"/>
              <a:t>},{</a:t>
            </a:r>
            <a:r>
              <a:rPr lang="zh-CN" altLang="en-US" sz="2000"/>
              <a:t>无压痛及反跳痛</a:t>
            </a:r>
            <a:r>
              <a:rPr lang="en-US" altLang="zh-CN" sz="2000"/>
              <a:t>},</a:t>
            </a:r>
            <a:r>
              <a:rPr lang="zh-CN" altLang="en-US" sz="2000"/>
              <a:t>移动性浊音</a:t>
            </a:r>
            <a:r>
              <a:rPr lang="en-US" altLang="zh-CN" sz="2000"/>
              <a:t>{</a:t>
            </a:r>
            <a:r>
              <a:rPr lang="zh-CN" altLang="en-US" sz="2000"/>
              <a:t>阴性</a:t>
            </a:r>
            <a:r>
              <a:rPr lang="en-US" altLang="zh-CN" sz="2000"/>
              <a:t>},{</a:t>
            </a:r>
            <a:r>
              <a:rPr lang="zh-CN" altLang="en-US" sz="2000"/>
              <a:t>肠鸣音正常</a:t>
            </a:r>
            <a:r>
              <a:rPr lang="en-US" altLang="zh-CN" sz="2000"/>
              <a:t>}</a:t>
            </a:r>
            <a:r>
              <a:rPr lang="zh-CN" altLang="en-US" sz="2000"/>
              <a:t>。双下肢</a:t>
            </a:r>
            <a:r>
              <a:rPr lang="en-US" altLang="zh-CN" sz="2000"/>
              <a:t>{</a:t>
            </a:r>
            <a:r>
              <a:rPr lang="zh-CN" altLang="en-US" sz="2000"/>
              <a:t>无水肿</a:t>
            </a:r>
            <a:r>
              <a:rPr lang="en-US" altLang="zh-CN" sz="2000"/>
              <a:t>}</a:t>
            </a:r>
            <a:r>
              <a:rPr lang="zh-CN" altLang="en-US" sz="2000"/>
              <a:t>。</a:t>
            </a: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endParaRPr lang="zh-CN" altLang="en-US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C:\Users\Administrator\Desktop\212203dmexnsme3ekiyf2m.jpg212203dmexnsme3ekiyf2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68350" y="962025"/>
            <a:ext cx="4622800" cy="41989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8681" name="Rectangle 7"/>
          <p:cNvSpPr>
            <a:spLocks noChangeArrowheads="1"/>
          </p:cNvSpPr>
          <p:nvPr/>
        </p:nvSpPr>
        <p:spPr bwMode="auto">
          <a:xfrm>
            <a:off x="5616575" y="-3175"/>
            <a:ext cx="1312863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28682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83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28688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915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8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1" presetClass="entr" presetSubtype="1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26" presetID="1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2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1" grpId="0"/>
      <p:bldP spid="42" grpId="0"/>
      <p:bldP spid="43" grpId="0"/>
      <p:bldP spid="50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Freeform 5"/>
          <p:cNvSpPr>
            <a:spLocks noChangeArrowheads="1"/>
          </p:cNvSpPr>
          <p:nvPr/>
        </p:nvSpPr>
        <p:spPr bwMode="auto">
          <a:xfrm>
            <a:off x="0" y="-15875"/>
            <a:ext cx="12196763" cy="2608263"/>
          </a:xfrm>
          <a:custGeom>
            <a:gdLst>
              <a:gd name="T0" fmla="*/ 2147483647 w 16000"/>
              <a:gd name="T1" fmla="*/ 2147483647 h 3399"/>
              <a:gd name="T2" fmla="*/ 2147483647 w 16000"/>
              <a:gd name="T3" fmla="*/ 2147483647 h 3399"/>
              <a:gd name="T4" fmla="*/ 2147483647 w 16000"/>
              <a:gd name="T5" fmla="*/ 2147483647 h 3399"/>
              <a:gd name="T6" fmla="*/ 0 w 16000"/>
              <a:gd name="T7" fmla="*/ 2147483647 h 3399"/>
              <a:gd name="T8" fmla="*/ 0 w 16000"/>
              <a:gd name="T9" fmla="*/ 0 h 3399"/>
              <a:gd name="T10" fmla="*/ 2147483647 w 16000"/>
              <a:gd name="T11" fmla="*/ 0 h 3399"/>
              <a:gd name="T12" fmla="*/ 2147483647 w 16000"/>
              <a:gd name="T13" fmla="*/ 2147483647 h 33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000"/>
              <a:gd name="T22" fmla="*/ 0 h 3399"/>
              <a:gd name="T23" fmla="*/ 16000 w 16000"/>
              <a:gd name="T24" fmla="*/ 3399 h 3399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000" h="3399">
                <a:moveTo>
                  <a:pt x="16000" y="1588"/>
                </a:moveTo>
                <a:lnTo>
                  <a:pt x="8927" y="3277"/>
                </a:lnTo>
                <a:cubicBezTo>
                  <a:pt x="8417" y="3399"/>
                  <a:pt x="7583" y="3399"/>
                  <a:pt x="7073" y="3277"/>
                </a:cubicBezTo>
                <a:lnTo>
                  <a:pt x="0" y="1588"/>
                </a:lnTo>
                <a:lnTo>
                  <a:pt x="0" y="0"/>
                </a:lnTo>
                <a:lnTo>
                  <a:pt x="16000" y="0"/>
                </a:lnTo>
                <a:lnTo>
                  <a:pt x="16000" y="158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rgbClr val="294A5A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030788" y="1339850"/>
            <a:ext cx="2135187" cy="2149475"/>
            <a:chOff x="5066242" y="1339442"/>
            <a:chExt cx="2135228" cy="2149410"/>
          </a:xfrm>
        </p:grpSpPr>
        <p:sp>
          <p:nvSpPr>
            <p:cNvPr id="30725" name="Oval 6"/>
            <p:cNvSpPr>
              <a:spLocks noChangeArrowheads="1"/>
            </p:cNvSpPr>
            <p:nvPr/>
          </p:nvSpPr>
          <p:spPr bwMode="auto">
            <a:xfrm>
              <a:off x="5066242" y="1339442"/>
              <a:ext cx="2135228" cy="214941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en-US" sz="1800">
                <a:solidFill>
                  <a:srgbClr val="294A5A"/>
                </a:solidFill>
              </a:endParaRPr>
            </a:p>
          </p:txBody>
        </p:sp>
        <p:sp>
          <p:nvSpPr>
            <p:cNvPr id="30726" name="Oval 7"/>
            <p:cNvSpPr>
              <a:spLocks noChangeArrowheads="1"/>
            </p:cNvSpPr>
            <p:nvPr/>
          </p:nvSpPr>
          <p:spPr bwMode="auto">
            <a:xfrm>
              <a:off x="5159215" y="1433991"/>
              <a:ext cx="1949282" cy="1960313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en-US" sz="1800">
                <a:solidFill>
                  <a:srgbClr val="294A5A"/>
                </a:solidFill>
              </a:endParaRPr>
            </a:p>
          </p:txBody>
        </p:sp>
      </p:grp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292350" y="3789363"/>
            <a:ext cx="7427913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9600" b="1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辅助检查</a:t>
            </a:r>
            <a:endParaRPr lang="zh-CN" altLang="en-US" sz="9600" b="1">
              <a:solidFill>
                <a:srgbClr val="294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47"/>
          <p:cNvSpPr>
            <a:spLocks noEditPoints="1"/>
          </p:cNvSpPr>
          <p:nvPr/>
        </p:nvSpPr>
        <p:spPr bwMode="auto">
          <a:xfrm>
            <a:off x="5594350" y="1711325"/>
            <a:ext cx="1203325" cy="1362075"/>
          </a:xfrm>
          <a:custGeom>
            <a:gdLst>
              <a:gd name="T0" fmla="*/ 2147483647 w 467"/>
              <a:gd name="T1" fmla="*/ 2147483647 h 528"/>
              <a:gd name="T2" fmla="*/ 2147483647 w 467"/>
              <a:gd name="T3" fmla="*/ 2147483647 h 528"/>
              <a:gd name="T4" fmla="*/ 2147483647 w 467"/>
              <a:gd name="T5" fmla="*/ 2147483647 h 528"/>
              <a:gd name="T6" fmla="*/ 2147483647 w 467"/>
              <a:gd name="T7" fmla="*/ 2147483647 h 528"/>
              <a:gd name="T8" fmla="*/ 2147483647 w 467"/>
              <a:gd name="T9" fmla="*/ 0 h 528"/>
              <a:gd name="T10" fmla="*/ 2147483647 w 467"/>
              <a:gd name="T11" fmla="*/ 0 h 528"/>
              <a:gd name="T12" fmla="*/ 2147483647 w 467"/>
              <a:gd name="T13" fmla="*/ 2147483647 h 528"/>
              <a:gd name="T14" fmla="*/ 2147483647 w 467"/>
              <a:gd name="T15" fmla="*/ 2147483647 h 528"/>
              <a:gd name="T16" fmla="*/ 2147483647 w 467"/>
              <a:gd name="T17" fmla="*/ 2147483647 h 528"/>
              <a:gd name="T18" fmla="*/ 2147483647 w 467"/>
              <a:gd name="T19" fmla="*/ 2147483647 h 528"/>
              <a:gd name="T20" fmla="*/ 2147483647 w 467"/>
              <a:gd name="T21" fmla="*/ 2147483647 h 528"/>
              <a:gd name="T22" fmla="*/ 2147483647 w 467"/>
              <a:gd name="T23" fmla="*/ 2147483647 h 528"/>
              <a:gd name="T24" fmla="*/ 2147483647 w 467"/>
              <a:gd name="T25" fmla="*/ 2147483647 h 528"/>
              <a:gd name="T26" fmla="*/ 0 w 467"/>
              <a:gd name="T27" fmla="*/ 2147483647 h 528"/>
              <a:gd name="T28" fmla="*/ 0 w 467"/>
              <a:gd name="T29" fmla="*/ 2147483647 h 528"/>
              <a:gd name="T30" fmla="*/ 2147483647 w 467"/>
              <a:gd name="T31" fmla="*/ 2147483647 h 528"/>
              <a:gd name="T32" fmla="*/ 2147483647 w 467"/>
              <a:gd name="T33" fmla="*/ 2147483647 h 528"/>
              <a:gd name="T34" fmla="*/ 2147483647 w 467"/>
              <a:gd name="T35" fmla="*/ 2147483647 h 528"/>
              <a:gd name="T36" fmla="*/ 2147483647 w 467"/>
              <a:gd name="T37" fmla="*/ 2147483647 h 528"/>
              <a:gd name="T38" fmla="*/ 2147483647 w 467"/>
              <a:gd name="T39" fmla="*/ 2147483647 h 528"/>
              <a:gd name="T40" fmla="*/ 2147483647 w 467"/>
              <a:gd name="T41" fmla="*/ 2147483647 h 528"/>
              <a:gd name="T42" fmla="*/ 2147483647 w 467"/>
              <a:gd name="T43" fmla="*/ 2147483647 h 528"/>
              <a:gd name="T44" fmla="*/ 2147483647 w 467"/>
              <a:gd name="T45" fmla="*/ 2147483647 h 528"/>
              <a:gd name="T46" fmla="*/ 2147483647 w 467"/>
              <a:gd name="T47" fmla="*/ 2147483647 h 528"/>
              <a:gd name="T48" fmla="*/ 2147483647 w 467"/>
              <a:gd name="T49" fmla="*/ 2147483647 h 528"/>
              <a:gd name="T50" fmla="*/ 2147483647 w 467"/>
              <a:gd name="T51" fmla="*/ 2147483647 h 528"/>
              <a:gd name="T52" fmla="*/ 2147483647 w 467"/>
              <a:gd name="T53" fmla="*/ 2147483647 h 528"/>
              <a:gd name="T54" fmla="*/ 2147483647 w 467"/>
              <a:gd name="T55" fmla="*/ 2147483647 h 528"/>
              <a:gd name="T56" fmla="*/ 2147483647 w 467"/>
              <a:gd name="T57" fmla="*/ 2147483647 h 528"/>
              <a:gd name="T58" fmla="*/ 2147483647 w 467"/>
              <a:gd name="T59" fmla="*/ 2147483647 h 528"/>
              <a:gd name="T60" fmla="*/ 2147483647 w 467"/>
              <a:gd name="T61" fmla="*/ 2147483647 h 528"/>
              <a:gd name="T62" fmla="*/ 2147483647 w 467"/>
              <a:gd name="T63" fmla="*/ 2147483647 h 528"/>
              <a:gd name="T64" fmla="*/ 2147483647 w 467"/>
              <a:gd name="T65" fmla="*/ 2147483647 h 528"/>
              <a:gd name="T66" fmla="*/ 2147483647 w 467"/>
              <a:gd name="T67" fmla="*/ 2147483647 h 528"/>
              <a:gd name="T68" fmla="*/ 2147483647 w 467"/>
              <a:gd name="T69" fmla="*/ 2147483647 h 528"/>
              <a:gd name="T70" fmla="*/ 2147483647 w 467"/>
              <a:gd name="T71" fmla="*/ 2147483647 h 528"/>
              <a:gd name="T72" fmla="*/ 2147483647 w 467"/>
              <a:gd name="T73" fmla="*/ 2147483647 h 528"/>
              <a:gd name="T74" fmla="*/ 2147483647 w 467"/>
              <a:gd name="T75" fmla="*/ 2147483647 h 528"/>
              <a:gd name="T76" fmla="*/ 2147483647 w 467"/>
              <a:gd name="T77" fmla="*/ 2147483647 h 528"/>
              <a:gd name="T78" fmla="*/ 2147483647 w 467"/>
              <a:gd name="T79" fmla="*/ 2147483647 h 528"/>
              <a:gd name="T80" fmla="*/ 2147483647 w 467"/>
              <a:gd name="T81" fmla="*/ 2147483647 h 528"/>
              <a:gd name="T82" fmla="*/ 2147483647 w 467"/>
              <a:gd name="T83" fmla="*/ 2147483647 h 528"/>
              <a:gd name="T84" fmla="*/ 2147483647 w 467"/>
              <a:gd name="T85" fmla="*/ 2147483647 h 528"/>
              <a:gd name="T86" fmla="*/ 2147483647 w 467"/>
              <a:gd name="T87" fmla="*/ 2147483647 h 528"/>
              <a:gd name="T88" fmla="*/ 2147483647 w 467"/>
              <a:gd name="T89" fmla="*/ 2147483647 h 528"/>
              <a:gd name="T90" fmla="*/ 2147483647 w 467"/>
              <a:gd name="T91" fmla="*/ 2147483647 h 528"/>
              <a:gd name="T92" fmla="*/ 2147483647 w 467"/>
              <a:gd name="T93" fmla="*/ 2147483647 h 528"/>
              <a:gd name="T94" fmla="*/ 2147483647 w 467"/>
              <a:gd name="T95" fmla="*/ 2147483647 h 528"/>
              <a:gd name="T96" fmla="*/ 2147483647 w 467"/>
              <a:gd name="T97" fmla="*/ 2147483647 h 528"/>
              <a:gd name="T98" fmla="*/ 2147483647 w 467"/>
              <a:gd name="T99" fmla="*/ 2147483647 h 528"/>
              <a:gd name="T100" fmla="*/ 2147483647 w 467"/>
              <a:gd name="T101" fmla="*/ 2147483647 h 528"/>
              <a:gd name="T102" fmla="*/ 2147483647 w 467"/>
              <a:gd name="T103" fmla="*/ 2147483647 h 528"/>
              <a:gd name="T104" fmla="*/ 2147483647 w 467"/>
              <a:gd name="T105" fmla="*/ 2147483647 h 528"/>
              <a:gd name="T106" fmla="*/ 2147483647 w 467"/>
              <a:gd name="T107" fmla="*/ 2147483647 h 528"/>
              <a:gd name="T108" fmla="*/ 2147483647 w 467"/>
              <a:gd name="T109" fmla="*/ 2147483647 h 528"/>
              <a:gd name="T110" fmla="*/ 2147483647 w 467"/>
              <a:gd name="T111" fmla="*/ 2147483647 h 528"/>
              <a:gd name="T112" fmla="*/ 2147483647 w 467"/>
              <a:gd name="T113" fmla="*/ 2147483647 h 528"/>
              <a:gd name="T114" fmla="*/ 2147483647 w 467"/>
              <a:gd name="T115" fmla="*/ 2147483647 h 52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67"/>
              <a:gd name="T175" fmla="*/ 0 h 528"/>
              <a:gd name="T176" fmla="*/ 467 w 467"/>
              <a:gd name="T177" fmla="*/ 528 h 528"/>
            </a:gdLst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67" h="528">
                <a:moveTo>
                  <a:pt x="298" y="66"/>
                </a:moveTo>
                <a:cubicBezTo>
                  <a:pt x="298" y="103"/>
                  <a:pt x="268" y="132"/>
                  <a:pt x="232" y="132"/>
                </a:cubicBezTo>
                <a:lnTo>
                  <a:pt x="166" y="132"/>
                </a:lnTo>
                <a:cubicBezTo>
                  <a:pt x="129" y="132"/>
                  <a:pt x="100" y="103"/>
                  <a:pt x="100" y="66"/>
                </a:cubicBezTo>
                <a:cubicBezTo>
                  <a:pt x="100" y="29"/>
                  <a:pt x="129" y="0"/>
                  <a:pt x="166" y="0"/>
                </a:cubicBezTo>
                <a:lnTo>
                  <a:pt x="232" y="0"/>
                </a:lnTo>
                <a:cubicBezTo>
                  <a:pt x="268" y="0"/>
                  <a:pt x="298" y="29"/>
                  <a:pt x="298" y="66"/>
                </a:cubicBezTo>
                <a:close/>
                <a:moveTo>
                  <a:pt x="330" y="66"/>
                </a:moveTo>
                <a:cubicBezTo>
                  <a:pt x="331" y="71"/>
                  <a:pt x="331" y="76"/>
                  <a:pt x="331" y="81"/>
                </a:cubicBezTo>
                <a:cubicBezTo>
                  <a:pt x="331" y="127"/>
                  <a:pt x="294" y="164"/>
                  <a:pt x="248" y="164"/>
                </a:cubicBezTo>
                <a:lnTo>
                  <a:pt x="149" y="164"/>
                </a:lnTo>
                <a:cubicBezTo>
                  <a:pt x="103" y="164"/>
                  <a:pt x="66" y="127"/>
                  <a:pt x="66" y="81"/>
                </a:cubicBezTo>
                <a:cubicBezTo>
                  <a:pt x="66" y="76"/>
                  <a:pt x="67" y="71"/>
                  <a:pt x="68" y="66"/>
                </a:cubicBezTo>
                <a:cubicBezTo>
                  <a:pt x="29" y="73"/>
                  <a:pt x="0" y="107"/>
                  <a:pt x="0" y="147"/>
                </a:cubicBezTo>
                <a:lnTo>
                  <a:pt x="0" y="445"/>
                </a:lnTo>
                <a:cubicBezTo>
                  <a:pt x="0" y="491"/>
                  <a:pt x="37" y="528"/>
                  <a:pt x="83" y="528"/>
                </a:cubicBezTo>
                <a:lnTo>
                  <a:pt x="303" y="528"/>
                </a:lnTo>
                <a:cubicBezTo>
                  <a:pt x="250" y="505"/>
                  <a:pt x="213" y="453"/>
                  <a:pt x="213" y="392"/>
                </a:cubicBezTo>
                <a:cubicBezTo>
                  <a:pt x="213" y="310"/>
                  <a:pt x="279" y="244"/>
                  <a:pt x="361" y="244"/>
                </a:cubicBezTo>
                <a:cubicBezTo>
                  <a:pt x="374" y="244"/>
                  <a:pt x="386" y="245"/>
                  <a:pt x="397" y="248"/>
                </a:cubicBezTo>
                <a:lnTo>
                  <a:pt x="397" y="147"/>
                </a:lnTo>
                <a:cubicBezTo>
                  <a:pt x="397" y="107"/>
                  <a:pt x="368" y="73"/>
                  <a:pt x="330" y="66"/>
                </a:cubicBezTo>
                <a:close/>
                <a:moveTo>
                  <a:pt x="186" y="331"/>
                </a:moveTo>
                <a:lnTo>
                  <a:pt x="186" y="331"/>
                </a:lnTo>
                <a:lnTo>
                  <a:pt x="83" y="331"/>
                </a:lnTo>
                <a:cubicBezTo>
                  <a:pt x="74" y="331"/>
                  <a:pt x="66" y="323"/>
                  <a:pt x="66" y="314"/>
                </a:cubicBezTo>
                <a:cubicBezTo>
                  <a:pt x="66" y="305"/>
                  <a:pt x="74" y="298"/>
                  <a:pt x="83" y="298"/>
                </a:cubicBezTo>
                <a:lnTo>
                  <a:pt x="186" y="298"/>
                </a:lnTo>
                <a:cubicBezTo>
                  <a:pt x="195" y="298"/>
                  <a:pt x="203" y="305"/>
                  <a:pt x="203" y="314"/>
                </a:cubicBezTo>
                <a:cubicBezTo>
                  <a:pt x="203" y="323"/>
                  <a:pt x="195" y="331"/>
                  <a:pt x="186" y="331"/>
                </a:cubicBezTo>
                <a:close/>
                <a:moveTo>
                  <a:pt x="219" y="264"/>
                </a:moveTo>
                <a:lnTo>
                  <a:pt x="219" y="264"/>
                </a:lnTo>
                <a:lnTo>
                  <a:pt x="83" y="264"/>
                </a:lnTo>
                <a:cubicBezTo>
                  <a:pt x="74" y="264"/>
                  <a:pt x="66" y="257"/>
                  <a:pt x="66" y="248"/>
                </a:cubicBezTo>
                <a:cubicBezTo>
                  <a:pt x="66" y="239"/>
                  <a:pt x="74" y="231"/>
                  <a:pt x="83" y="231"/>
                </a:cubicBezTo>
                <a:lnTo>
                  <a:pt x="219" y="231"/>
                </a:lnTo>
                <a:cubicBezTo>
                  <a:pt x="229" y="231"/>
                  <a:pt x="236" y="239"/>
                  <a:pt x="236" y="248"/>
                </a:cubicBezTo>
                <a:cubicBezTo>
                  <a:pt x="236" y="257"/>
                  <a:pt x="229" y="264"/>
                  <a:pt x="219" y="264"/>
                </a:cubicBezTo>
                <a:close/>
                <a:moveTo>
                  <a:pt x="388" y="289"/>
                </a:moveTo>
                <a:cubicBezTo>
                  <a:pt x="380" y="287"/>
                  <a:pt x="371" y="286"/>
                  <a:pt x="362" y="286"/>
                </a:cubicBezTo>
                <a:cubicBezTo>
                  <a:pt x="304" y="286"/>
                  <a:pt x="257" y="333"/>
                  <a:pt x="257" y="391"/>
                </a:cubicBezTo>
                <a:cubicBezTo>
                  <a:pt x="257" y="442"/>
                  <a:pt x="292" y="484"/>
                  <a:pt x="340" y="494"/>
                </a:cubicBezTo>
                <a:cubicBezTo>
                  <a:pt x="347" y="496"/>
                  <a:pt x="354" y="497"/>
                  <a:pt x="362" y="497"/>
                </a:cubicBezTo>
                <a:cubicBezTo>
                  <a:pt x="420" y="497"/>
                  <a:pt x="467" y="449"/>
                  <a:pt x="467" y="391"/>
                </a:cubicBezTo>
                <a:cubicBezTo>
                  <a:pt x="467" y="342"/>
                  <a:pt x="434" y="301"/>
                  <a:pt x="388" y="289"/>
                </a:cubicBezTo>
                <a:close/>
                <a:moveTo>
                  <a:pt x="422" y="376"/>
                </a:moveTo>
                <a:lnTo>
                  <a:pt x="422" y="376"/>
                </a:lnTo>
                <a:lnTo>
                  <a:pt x="388" y="410"/>
                </a:lnTo>
                <a:lnTo>
                  <a:pt x="362" y="436"/>
                </a:lnTo>
                <a:cubicBezTo>
                  <a:pt x="354" y="444"/>
                  <a:pt x="340" y="444"/>
                  <a:pt x="332" y="436"/>
                </a:cubicBezTo>
                <a:lnTo>
                  <a:pt x="302" y="406"/>
                </a:lnTo>
                <a:cubicBezTo>
                  <a:pt x="294" y="398"/>
                  <a:pt x="294" y="384"/>
                  <a:pt x="302" y="376"/>
                </a:cubicBezTo>
                <a:cubicBezTo>
                  <a:pt x="311" y="368"/>
                  <a:pt x="324" y="368"/>
                  <a:pt x="332" y="376"/>
                </a:cubicBezTo>
                <a:lnTo>
                  <a:pt x="347" y="391"/>
                </a:lnTo>
                <a:lnTo>
                  <a:pt x="388" y="350"/>
                </a:lnTo>
                <a:lnTo>
                  <a:pt x="392" y="346"/>
                </a:lnTo>
                <a:cubicBezTo>
                  <a:pt x="400" y="338"/>
                  <a:pt x="413" y="338"/>
                  <a:pt x="422" y="346"/>
                </a:cubicBezTo>
                <a:cubicBezTo>
                  <a:pt x="430" y="355"/>
                  <a:pt x="430" y="368"/>
                  <a:pt x="422" y="37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</p:spTree>
  </p:cSld>
  <p:clrMapOvr>
    <a:masterClrMapping/>
  </p:clrMapOvr>
  <p:transition spd="slow" advTm="324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7538" y="981075"/>
            <a:ext cx="1041241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实验室检查</a:t>
            </a:r>
            <a:endParaRPr lang="zh-CN" altLang="en-US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96900" y="1773238"/>
            <a:ext cx="10412413" cy="4824412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17538" y="1773238"/>
            <a:ext cx="10412412" cy="4359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/>
              <a:t>21-10-14 </a:t>
            </a:r>
            <a:endParaRPr lang="en-US" altLang="zh-CN" sz="2000"/>
          </a:p>
          <a:p>
            <a:r>
              <a:rPr lang="zh-CN" altLang="en-US" sz="2000"/>
              <a:t>急诊血常规静脉：白细胞数目</a:t>
            </a:r>
            <a:r>
              <a:rPr lang="en-US" altLang="zh-CN" sz="2000"/>
              <a:t>8.15×109/L</a:t>
            </a:r>
            <a:r>
              <a:rPr lang="zh-CN" altLang="en-US" sz="2000"/>
              <a:t>、红细胞数目</a:t>
            </a:r>
            <a:r>
              <a:rPr lang="en-US" altLang="zh-CN" sz="2000">
                <a:solidFill>
                  <a:schemeClr val="bg2"/>
                </a:solidFill>
              </a:rPr>
              <a:t>2.49×1012/L↓</a:t>
            </a:r>
            <a:r>
              <a:rPr lang="zh-CN" altLang="en-US" sz="2000"/>
              <a:t>、血红蛋白浓度</a:t>
            </a:r>
            <a:r>
              <a:rPr lang="en-US" altLang="zh-CN" sz="2000">
                <a:solidFill>
                  <a:schemeClr val="bg2"/>
                </a:solidFill>
              </a:rPr>
              <a:t>74.00g/L↓</a:t>
            </a:r>
            <a:r>
              <a:rPr lang="zh-CN" altLang="en-US" sz="2000"/>
              <a:t>、红细胞压积</a:t>
            </a:r>
            <a:r>
              <a:rPr lang="en-US" altLang="zh-CN" sz="2000">
                <a:solidFill>
                  <a:schemeClr val="bg2"/>
                </a:solidFill>
              </a:rPr>
              <a:t>23.40%↓</a:t>
            </a:r>
            <a:r>
              <a:rPr lang="zh-CN" altLang="en-US" sz="2000"/>
              <a:t>、血小板数目</a:t>
            </a:r>
            <a:r>
              <a:rPr lang="en-US" altLang="zh-CN" sz="2000">
                <a:solidFill>
                  <a:schemeClr val="bg2"/>
                </a:solidFill>
              </a:rPr>
              <a:t>47.00×109/L↓</a:t>
            </a:r>
            <a:r>
              <a:rPr lang="zh-CN" altLang="en-US" sz="2000"/>
              <a:t>、血小板压积</a:t>
            </a:r>
            <a:r>
              <a:rPr lang="en-US" altLang="zh-CN" sz="2000">
                <a:solidFill>
                  <a:schemeClr val="bg2"/>
                </a:solidFill>
              </a:rPr>
              <a:t>0.055↓</a:t>
            </a:r>
            <a:r>
              <a:rPr lang="zh-CN" altLang="en-US" sz="2000"/>
              <a:t>、中性粒细胞百分比</a:t>
            </a:r>
            <a:r>
              <a:rPr lang="en-US" altLang="zh-CN" sz="2000">
                <a:solidFill>
                  <a:schemeClr val="bg2"/>
                </a:solidFill>
              </a:rPr>
              <a:t>86.00%↑</a:t>
            </a:r>
            <a:r>
              <a:rPr lang="en-US" altLang="zh-CN" sz="2000"/>
              <a:t>;</a:t>
            </a:r>
            <a:endParaRPr lang="en-US" altLang="zh-CN" sz="2000"/>
          </a:p>
          <a:p>
            <a:r>
              <a:rPr lang="zh-CN" altLang="en-US" sz="2000"/>
              <a:t>急诊血型：</a:t>
            </a:r>
            <a:r>
              <a:rPr lang="en-US" altLang="zh-CN" sz="2000"/>
              <a:t>ABO</a:t>
            </a:r>
            <a:r>
              <a:rPr lang="zh-CN" altLang="en-US" sz="2000"/>
              <a:t>血型</a:t>
            </a:r>
            <a:r>
              <a:rPr lang="en-US" altLang="zh-CN" sz="2000"/>
              <a:t>(ABO)(ABO)A</a:t>
            </a:r>
            <a:r>
              <a:rPr lang="zh-CN" altLang="en-US" sz="2000"/>
              <a:t>型、</a:t>
            </a:r>
            <a:r>
              <a:rPr lang="en-US" altLang="zh-CN" sz="2000"/>
              <a:t>RH(D)</a:t>
            </a:r>
            <a:r>
              <a:rPr lang="zh-CN" altLang="en-US" sz="2000"/>
              <a:t>血型</a:t>
            </a:r>
            <a:r>
              <a:rPr lang="en-US" altLang="zh-CN" sz="2000"/>
              <a:t>(RH)</a:t>
            </a:r>
            <a:r>
              <a:rPr lang="zh-CN" altLang="en-US" sz="2000"/>
              <a:t>阳性</a:t>
            </a:r>
            <a:r>
              <a:rPr lang="en-US" altLang="zh-CN" sz="2000"/>
              <a:t>(+);</a:t>
            </a:r>
            <a:endParaRPr lang="en-US" altLang="zh-CN" sz="2000"/>
          </a:p>
          <a:p>
            <a:r>
              <a:rPr lang="zh-CN" altLang="en-US" sz="2000"/>
              <a:t>急诊</a:t>
            </a:r>
            <a:r>
              <a:rPr lang="en-US" altLang="zh-CN" sz="2000"/>
              <a:t>C</a:t>
            </a:r>
            <a:r>
              <a:rPr lang="zh-CN" altLang="en-US" sz="2000"/>
              <a:t>反应蛋白测定（静脉）：</a:t>
            </a:r>
            <a:r>
              <a:rPr lang="en-US" altLang="zh-CN" sz="2000">
                <a:solidFill>
                  <a:schemeClr val="bg2"/>
                </a:solidFill>
              </a:rPr>
              <a:t>CRP84.92mg/L↑</a:t>
            </a:r>
            <a:r>
              <a:rPr lang="zh-CN" altLang="en-US" sz="2000"/>
              <a:t>、超敏</a:t>
            </a:r>
            <a:r>
              <a:rPr lang="en-US" altLang="zh-CN" sz="2000"/>
              <a:t>C</a:t>
            </a:r>
            <a:r>
              <a:rPr lang="zh-CN" altLang="en-US" sz="2000"/>
              <a:t>反应蛋白</a:t>
            </a:r>
            <a:r>
              <a:rPr lang="en-US" altLang="zh-CN" sz="2000"/>
              <a:t>&gt;0.20mg/L;</a:t>
            </a:r>
            <a:endParaRPr lang="en-US" altLang="zh-CN" sz="2000"/>
          </a:p>
          <a:p>
            <a:r>
              <a:rPr lang="zh-CN" altLang="en-US" sz="2000"/>
              <a:t>末端</a:t>
            </a:r>
            <a:r>
              <a:rPr lang="en-US" altLang="zh-CN" sz="2000"/>
              <a:t>B</a:t>
            </a:r>
            <a:r>
              <a:rPr lang="zh-CN" altLang="en-US" sz="2000"/>
              <a:t>型脑钠肽前体测定（</a:t>
            </a:r>
            <a:r>
              <a:rPr lang="en-US" altLang="zh-CN" sz="2000"/>
              <a:t>NT-proBNP</a:t>
            </a:r>
            <a:r>
              <a:rPr lang="zh-CN" altLang="en-US" sz="2000"/>
              <a:t>）：末端</a:t>
            </a:r>
            <a:r>
              <a:rPr lang="en-US" altLang="zh-CN" sz="2000"/>
              <a:t>B</a:t>
            </a:r>
            <a:r>
              <a:rPr lang="zh-CN" altLang="en-US" sz="2000"/>
              <a:t>型脑钠肽前体测定</a:t>
            </a:r>
            <a:r>
              <a:rPr lang="en-US" altLang="zh-CN" sz="2000"/>
              <a:t>35000.00ng/l↑;</a:t>
            </a:r>
            <a:endParaRPr lang="en-US" altLang="zh-CN" sz="2000"/>
          </a:p>
          <a:p>
            <a:r>
              <a:rPr lang="zh-CN" altLang="en-US" sz="2000"/>
              <a:t>急诊生化全套：总蛋白</a:t>
            </a:r>
            <a:r>
              <a:rPr lang="en-US" altLang="zh-CN" sz="2000">
                <a:solidFill>
                  <a:schemeClr val="bg2"/>
                </a:solidFill>
              </a:rPr>
              <a:t>58.76g/L↓</a:t>
            </a:r>
            <a:r>
              <a:rPr lang="zh-CN" altLang="en-US" sz="2000"/>
              <a:t>、白蛋白</a:t>
            </a:r>
            <a:r>
              <a:rPr lang="en-US" altLang="zh-CN" sz="2000">
                <a:solidFill>
                  <a:schemeClr val="bg2"/>
                </a:solidFill>
              </a:rPr>
              <a:t>30.24g/L↓</a:t>
            </a:r>
            <a:r>
              <a:rPr lang="zh-CN" altLang="en-US" sz="2000"/>
              <a:t>、丙氨酸氨基转移酶</a:t>
            </a:r>
            <a:r>
              <a:rPr lang="en-US" altLang="zh-CN" sz="2000"/>
              <a:t>14.67U/L</a:t>
            </a:r>
            <a:r>
              <a:rPr lang="zh-CN" altLang="en-US" sz="2000"/>
              <a:t>、天门冬氨酸氨基转移酶</a:t>
            </a:r>
            <a:r>
              <a:rPr lang="en-US" altLang="zh-CN" sz="2000"/>
              <a:t>29.54U/L</a:t>
            </a:r>
            <a:r>
              <a:rPr lang="zh-CN" altLang="en-US" sz="2000"/>
              <a:t>、</a:t>
            </a:r>
            <a:r>
              <a:rPr lang="en-US" altLang="zh-CN" sz="2000"/>
              <a:t>α-</a:t>
            </a:r>
            <a:r>
              <a:rPr lang="zh-CN" altLang="en-US" sz="2000"/>
              <a:t>羟丁酸脱氢酶</a:t>
            </a:r>
            <a:r>
              <a:rPr lang="en-US" altLang="zh-CN" sz="2000">
                <a:solidFill>
                  <a:schemeClr val="bg2"/>
                </a:solidFill>
              </a:rPr>
              <a:t>348.40U/L↑</a:t>
            </a:r>
            <a:r>
              <a:rPr lang="zh-CN" altLang="en-US" sz="2000"/>
              <a:t>、肌酸激酶</a:t>
            </a:r>
            <a:r>
              <a:rPr lang="en-US" altLang="zh-CN" sz="2000">
                <a:solidFill>
                  <a:schemeClr val="bg2"/>
                </a:solidFill>
              </a:rPr>
              <a:t>204.7U/L↑</a:t>
            </a:r>
            <a:r>
              <a:rPr lang="zh-CN" altLang="en-US" sz="2000"/>
              <a:t>、肌酸激酶同工酶</a:t>
            </a:r>
            <a:r>
              <a:rPr lang="en-US" altLang="zh-CN" sz="2000"/>
              <a:t>9.5U/L</a:t>
            </a:r>
            <a:r>
              <a:rPr lang="zh-CN" altLang="en-US" sz="2000"/>
              <a:t>、尿素氮</a:t>
            </a:r>
            <a:r>
              <a:rPr lang="en-US" altLang="zh-CN" sz="2000">
                <a:solidFill>
                  <a:schemeClr val="bg2"/>
                </a:solidFill>
              </a:rPr>
              <a:t>13.9mmol/L↑</a:t>
            </a:r>
            <a:r>
              <a:rPr lang="zh-CN" altLang="en-US" sz="2000"/>
              <a:t>、肌酐</a:t>
            </a:r>
            <a:r>
              <a:rPr lang="en-US" altLang="zh-CN" sz="2000">
                <a:solidFill>
                  <a:schemeClr val="bg2"/>
                </a:solidFill>
              </a:rPr>
              <a:t>323.1umol/L↑</a:t>
            </a:r>
            <a:r>
              <a:rPr lang="zh-CN" altLang="en-US" sz="2000"/>
              <a:t>、尿酸</a:t>
            </a:r>
            <a:r>
              <a:rPr lang="en-US" altLang="zh-CN" sz="2000"/>
              <a:t>204.0umol/L</a:t>
            </a:r>
            <a:r>
              <a:rPr lang="zh-CN" altLang="en-US" sz="2000"/>
              <a:t>、钾</a:t>
            </a:r>
            <a:r>
              <a:rPr lang="en-US" altLang="zh-CN" sz="2000"/>
              <a:t>3.90mmol/L</a:t>
            </a:r>
            <a:r>
              <a:rPr lang="zh-CN" altLang="en-US" sz="2000"/>
              <a:t>、钙</a:t>
            </a:r>
            <a:r>
              <a:rPr lang="en-US" altLang="zh-CN" sz="2000"/>
              <a:t>2.41mmol/L</a:t>
            </a:r>
            <a:r>
              <a:rPr lang="zh-CN" altLang="en-US" sz="2000"/>
              <a:t>、磷</a:t>
            </a:r>
            <a:r>
              <a:rPr lang="en-US" altLang="zh-CN" sz="2000">
                <a:solidFill>
                  <a:schemeClr val="bg2"/>
                </a:solidFill>
              </a:rPr>
              <a:t>0.49mmol/L↓</a:t>
            </a:r>
            <a:r>
              <a:rPr lang="en-US" altLang="zh-CN" sz="2000"/>
              <a:t>;</a:t>
            </a:r>
            <a:endParaRPr lang="en-US" altLang="zh-CN" sz="2000"/>
          </a:p>
          <a:p>
            <a:r>
              <a:rPr lang="zh-CN" altLang="en-US" sz="2000"/>
              <a:t>急诊降钙素原：降钙素原</a:t>
            </a:r>
            <a:r>
              <a:rPr lang="en-US" altLang="zh-CN" sz="2000">
                <a:solidFill>
                  <a:schemeClr val="bg2"/>
                </a:solidFill>
              </a:rPr>
              <a:t>2.70ng/ml↑</a:t>
            </a:r>
            <a:r>
              <a:rPr lang="en-US" altLang="zh-CN" sz="2000"/>
              <a:t>;</a:t>
            </a:r>
            <a:endParaRPr lang="en-US" altLang="zh-CN" sz="2000"/>
          </a:p>
          <a:p>
            <a:r>
              <a:rPr lang="zh-CN" altLang="en-US" sz="2000"/>
              <a:t>新型冠状病毒核酸检测：阴性（</a:t>
            </a:r>
            <a:r>
              <a:rPr lang="en-US" altLang="zh-CN" sz="2000"/>
              <a:t>-</a:t>
            </a:r>
            <a:r>
              <a:rPr lang="zh-CN" altLang="en-US" sz="2000"/>
              <a:t>）。</a:t>
            </a:r>
            <a:endParaRPr lang="zh-CN" altLang="en-US"/>
          </a:p>
          <a:p>
            <a:r>
              <a:rPr lang="zh-CN" altLang="en-US" sz="2000"/>
              <a:t>感染四项、乙肝六项、血培养未见明显异常。</a:t>
            </a:r>
            <a:endParaRPr lang="zh-CN" altLang="en-US" sz="2000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7538" y="69850"/>
            <a:ext cx="201136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疑难病例讨论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rgbClr val="ED5A00"/>
              </a:solidFill>
            </a:endParaRPr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6913563" y="-19050"/>
            <a:ext cx="1312862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32775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776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32783" name="Line 16"/>
          <p:cNvSpPr>
            <a:spLocks noChangeShapeType="1"/>
          </p:cNvSpPr>
          <p:nvPr/>
        </p:nvSpPr>
        <p:spPr bwMode="auto">
          <a:xfrm flipH="1" flipV="1">
            <a:off x="4873625" y="35004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 spd="slow" advTm="1197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2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7538" y="981075"/>
            <a:ext cx="1041241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实验室检查</a:t>
            </a:r>
            <a:endParaRPr lang="zh-CN" altLang="en-US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96900" y="1773238"/>
            <a:ext cx="10412413" cy="467995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/>
              <a:t>21-10-21 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血常规住院：白细胞</a:t>
            </a:r>
            <a:r>
              <a:rPr lang="en-US" altLang="zh-CN" sz="2000"/>
              <a:t>4.67×109/L</a:t>
            </a:r>
            <a:r>
              <a:rPr lang="zh-CN" altLang="en-US" sz="2000"/>
              <a:t>、红细胞</a:t>
            </a:r>
            <a:r>
              <a:rPr lang="en-US" altLang="zh-CN" sz="2000">
                <a:solidFill>
                  <a:schemeClr val="bg2"/>
                </a:solidFill>
              </a:rPr>
              <a:t>2.40×1012/L↓</a:t>
            </a:r>
            <a:r>
              <a:rPr lang="zh-CN" altLang="en-US" sz="2000"/>
              <a:t>、血红蛋白</a:t>
            </a:r>
            <a:r>
              <a:rPr lang="en-US" altLang="zh-CN" sz="2000">
                <a:solidFill>
                  <a:schemeClr val="bg2"/>
                </a:solidFill>
              </a:rPr>
              <a:t>74g/L↓</a:t>
            </a:r>
            <a:r>
              <a:rPr lang="zh-CN" altLang="en-US" sz="2000"/>
              <a:t>、红细胞压积</a:t>
            </a:r>
            <a:r>
              <a:rPr lang="en-US" altLang="zh-CN" sz="2000">
                <a:solidFill>
                  <a:schemeClr val="bg2"/>
                </a:solidFill>
              </a:rPr>
              <a:t>22.8%↓</a:t>
            </a:r>
            <a:r>
              <a:rPr lang="zh-CN" altLang="en-US" sz="2000"/>
              <a:t>、血小板</a:t>
            </a:r>
            <a:r>
              <a:rPr lang="en-US" altLang="zh-CN" sz="2000">
                <a:solidFill>
                  <a:schemeClr val="bg2"/>
                </a:solidFill>
              </a:rPr>
              <a:t>78×109/L↓</a:t>
            </a:r>
            <a:r>
              <a:rPr lang="zh-CN" altLang="en-US" sz="2000"/>
              <a:t>、血小板压积</a:t>
            </a:r>
            <a:r>
              <a:rPr lang="en-US" altLang="zh-CN" sz="2000">
                <a:solidFill>
                  <a:schemeClr val="bg2"/>
                </a:solidFill>
              </a:rPr>
              <a:t>0.105↓</a:t>
            </a:r>
            <a:r>
              <a:rPr lang="zh-CN" altLang="en-US" sz="2000"/>
              <a:t>、中性粒细胞百分比</a:t>
            </a:r>
            <a:r>
              <a:rPr lang="en-US" altLang="zh-CN" sz="2000">
                <a:solidFill>
                  <a:schemeClr val="bg2"/>
                </a:solidFill>
              </a:rPr>
              <a:t>83.30%↑</a:t>
            </a:r>
            <a:r>
              <a:rPr lang="en-US" altLang="zh-CN" sz="2000"/>
              <a:t>;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en-US" altLang="zh-CN" sz="2000"/>
              <a:t>C</a:t>
            </a:r>
            <a:r>
              <a:rPr lang="zh-CN" altLang="en-US" sz="2000"/>
              <a:t>反应蛋白</a:t>
            </a:r>
            <a:r>
              <a:rPr lang="en-US" altLang="zh-CN" sz="2000"/>
              <a:t>(</a:t>
            </a:r>
            <a:r>
              <a:rPr lang="zh-CN" altLang="en-US" sz="2000"/>
              <a:t>静脉</a:t>
            </a:r>
            <a:r>
              <a:rPr lang="en-US" altLang="zh-CN" sz="2000"/>
              <a:t>)</a:t>
            </a:r>
            <a:r>
              <a:rPr lang="zh-CN" altLang="en-US" sz="2000"/>
              <a:t>：</a:t>
            </a:r>
            <a:r>
              <a:rPr lang="en-US" altLang="zh-CN" sz="2000"/>
              <a:t>C-</a:t>
            </a:r>
            <a:r>
              <a:rPr lang="zh-CN" altLang="en-US" sz="2000"/>
              <a:t>反应蛋白</a:t>
            </a:r>
            <a:r>
              <a:rPr lang="en-US" altLang="zh-CN" sz="2000">
                <a:solidFill>
                  <a:schemeClr val="bg2"/>
                </a:solidFill>
              </a:rPr>
              <a:t>10.3mq/L↑</a:t>
            </a:r>
            <a:r>
              <a:rPr lang="zh-CN" altLang="en-US" sz="2000"/>
              <a:t>、超敏</a:t>
            </a:r>
            <a:r>
              <a:rPr lang="en-US" altLang="zh-CN" sz="2000"/>
              <a:t>C</a:t>
            </a:r>
            <a:r>
              <a:rPr lang="zh-CN" altLang="en-US" sz="2000"/>
              <a:t>反应蛋白</a:t>
            </a:r>
            <a:r>
              <a:rPr lang="en-US" altLang="zh-CN" sz="2000"/>
              <a:t>&gt; </a:t>
            </a:r>
            <a:r>
              <a:rPr lang="en-US" altLang="zh-CN" sz="2000">
                <a:solidFill>
                  <a:schemeClr val="bg2"/>
                </a:solidFill>
              </a:rPr>
              <a:t>10.00mg/L↑</a:t>
            </a:r>
            <a:r>
              <a:rPr lang="en-US" altLang="zh-CN" sz="2000"/>
              <a:t>;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降钙素原：</a:t>
            </a:r>
            <a:r>
              <a:rPr lang="en-US" altLang="zh-CN" sz="2000">
                <a:solidFill>
                  <a:schemeClr val="bg2"/>
                </a:solidFill>
              </a:rPr>
              <a:t>0.6ng/ml↑</a:t>
            </a:r>
            <a:r>
              <a:rPr lang="en-US" altLang="zh-CN" sz="2000"/>
              <a:t>;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小生化：总胆红素</a:t>
            </a:r>
            <a:r>
              <a:rPr lang="en-US" altLang="zh-CN" sz="2000">
                <a:solidFill>
                  <a:schemeClr val="bg2"/>
                </a:solidFill>
              </a:rPr>
              <a:t>21.10umol/L↑</a:t>
            </a:r>
            <a:r>
              <a:rPr lang="zh-CN" altLang="en-US" sz="2000"/>
              <a:t>、总蛋白</a:t>
            </a:r>
            <a:r>
              <a:rPr lang="en-US" altLang="zh-CN" sz="2000"/>
              <a:t>60.90g/L</a:t>
            </a:r>
            <a:r>
              <a:rPr lang="zh-CN" altLang="en-US" sz="2000"/>
              <a:t>、白蛋白</a:t>
            </a:r>
            <a:r>
              <a:rPr lang="en-US" altLang="zh-CN" sz="2000"/>
              <a:t>36.40g/L</a:t>
            </a:r>
            <a:r>
              <a:rPr lang="zh-CN" altLang="en-US" sz="2000"/>
              <a:t>、尿素氮</a:t>
            </a:r>
            <a:r>
              <a:rPr lang="en-US" altLang="zh-CN" sz="2000">
                <a:solidFill>
                  <a:schemeClr val="bg2"/>
                </a:solidFill>
              </a:rPr>
              <a:t>8.50mmol/L↑</a:t>
            </a:r>
            <a:r>
              <a:rPr lang="zh-CN" altLang="en-US" sz="2000"/>
              <a:t>、肌酐</a:t>
            </a:r>
            <a:r>
              <a:rPr lang="en-US" altLang="zh-CN" sz="2000">
                <a:solidFill>
                  <a:schemeClr val="bg2"/>
                </a:solidFill>
              </a:rPr>
              <a:t>272.00umol/L↑</a:t>
            </a:r>
            <a:r>
              <a:rPr lang="zh-CN" altLang="en-US" sz="2000"/>
              <a:t>、胱抑素</a:t>
            </a:r>
            <a:r>
              <a:rPr lang="en-US" altLang="zh-CN" sz="2000">
                <a:solidFill>
                  <a:schemeClr val="bg2"/>
                </a:solidFill>
              </a:rPr>
              <a:t>C6.16mg/L↑</a:t>
            </a:r>
            <a:r>
              <a:rPr lang="zh-CN" altLang="en-US" sz="2000"/>
              <a:t>、钾</a:t>
            </a:r>
            <a:r>
              <a:rPr lang="en-US" altLang="zh-CN" sz="2000"/>
              <a:t>3.77mmol/L</a:t>
            </a:r>
            <a:r>
              <a:rPr lang="zh-CN" altLang="en-US" sz="2000"/>
              <a:t>、钙</a:t>
            </a:r>
            <a:r>
              <a:rPr lang="en-US" altLang="zh-CN" sz="2000"/>
              <a:t>2.39mmol/L</a:t>
            </a:r>
            <a:r>
              <a:rPr lang="zh-CN" altLang="en-US" sz="2000"/>
              <a:t>。</a:t>
            </a:r>
            <a:endParaRPr lang="zh-CN" altLang="en-US" sz="2000"/>
          </a:p>
          <a:p>
            <a:pPr>
              <a:buFont typeface="Arial" pitchFamily="34" charset="0"/>
              <a:buNone/>
            </a:pPr>
            <a:r>
              <a:rPr lang="en-US" altLang="zh-CN" sz="2000"/>
              <a:t>21-10-27 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血常规住院：白细胞</a:t>
            </a:r>
            <a:r>
              <a:rPr lang="en-US" altLang="zh-CN" sz="2000"/>
              <a:t>5.82×109/L</a:t>
            </a:r>
            <a:r>
              <a:rPr lang="zh-CN" altLang="en-US" sz="2000"/>
              <a:t>、红细胞</a:t>
            </a:r>
            <a:r>
              <a:rPr lang="en-US" altLang="zh-CN" sz="2000">
                <a:solidFill>
                  <a:schemeClr val="bg2"/>
                </a:solidFill>
              </a:rPr>
              <a:t>2.37×1012/L↓</a:t>
            </a:r>
            <a:r>
              <a:rPr lang="zh-CN" altLang="en-US" sz="2000"/>
              <a:t>、血红蛋白</a:t>
            </a:r>
            <a:r>
              <a:rPr lang="en-US" altLang="zh-CN" sz="2000">
                <a:solidFill>
                  <a:schemeClr val="bg2"/>
                </a:solidFill>
              </a:rPr>
              <a:t>76g/L↓</a:t>
            </a:r>
            <a:r>
              <a:rPr lang="zh-CN" altLang="en-US" sz="2000"/>
              <a:t>、红细胞压积</a:t>
            </a:r>
            <a:r>
              <a:rPr lang="en-US" altLang="zh-CN" sz="2000">
                <a:solidFill>
                  <a:schemeClr val="bg2"/>
                </a:solidFill>
              </a:rPr>
              <a:t>23.1%↓</a:t>
            </a:r>
            <a:r>
              <a:rPr lang="zh-CN" altLang="en-US" sz="2000"/>
              <a:t>、血小板</a:t>
            </a:r>
            <a:r>
              <a:rPr lang="en-US" altLang="zh-CN" sz="2000">
                <a:solidFill>
                  <a:schemeClr val="bg2"/>
                </a:solidFill>
              </a:rPr>
              <a:t>82×109/L↓</a:t>
            </a:r>
            <a:r>
              <a:rPr lang="zh-CN" altLang="en-US" sz="2000"/>
              <a:t>、中性粒细胞百分比</a:t>
            </a:r>
            <a:r>
              <a:rPr lang="en-US" altLang="zh-CN" sz="2000">
                <a:solidFill>
                  <a:schemeClr val="bg2"/>
                </a:solidFill>
              </a:rPr>
              <a:t>81.80%↑</a:t>
            </a:r>
            <a:r>
              <a:rPr lang="zh-CN" altLang="en-US" sz="2000"/>
              <a:t>、淋巴细胞百分比</a:t>
            </a:r>
            <a:r>
              <a:rPr lang="en-US" altLang="zh-CN" sz="2000">
                <a:solidFill>
                  <a:schemeClr val="bg2"/>
                </a:solidFill>
              </a:rPr>
              <a:t>12.00%↓</a:t>
            </a:r>
            <a:r>
              <a:rPr lang="en-US" altLang="zh-CN" sz="2000"/>
              <a:t>;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en-US" altLang="zh-CN" sz="2000"/>
              <a:t>C</a:t>
            </a:r>
            <a:r>
              <a:rPr lang="zh-CN" altLang="en-US" sz="2000"/>
              <a:t>反应蛋白</a:t>
            </a:r>
            <a:r>
              <a:rPr lang="en-US" altLang="zh-CN" sz="2000"/>
              <a:t>(</a:t>
            </a:r>
            <a:r>
              <a:rPr lang="zh-CN" altLang="en-US" sz="2000"/>
              <a:t>静脉</a:t>
            </a:r>
            <a:r>
              <a:rPr lang="en-US" altLang="zh-CN" sz="2000"/>
              <a:t>)</a:t>
            </a:r>
            <a:r>
              <a:rPr lang="zh-CN" altLang="en-US" sz="2000"/>
              <a:t>：</a:t>
            </a:r>
            <a:r>
              <a:rPr lang="en-US" altLang="zh-CN" sz="2000"/>
              <a:t>C-</a:t>
            </a:r>
            <a:r>
              <a:rPr lang="zh-CN" altLang="en-US" sz="2000"/>
              <a:t>反应蛋白</a:t>
            </a:r>
            <a:r>
              <a:rPr lang="en-US" altLang="zh-CN" sz="2000"/>
              <a:t>&lt; </a:t>
            </a:r>
            <a:r>
              <a:rPr lang="en-US" altLang="zh-CN" sz="2000">
                <a:solidFill>
                  <a:schemeClr val="bg2"/>
                </a:solidFill>
              </a:rPr>
              <a:t>10.00mq/L↑</a:t>
            </a:r>
            <a:r>
              <a:rPr lang="zh-CN" altLang="en-US" sz="2000"/>
              <a:t>、超敏</a:t>
            </a:r>
            <a:r>
              <a:rPr lang="en-US" altLang="zh-CN" sz="2000"/>
              <a:t>C</a:t>
            </a:r>
            <a:r>
              <a:rPr lang="zh-CN" altLang="en-US" sz="2000"/>
              <a:t>反应蛋白</a:t>
            </a:r>
            <a:r>
              <a:rPr lang="en-US" altLang="zh-CN" sz="2000">
                <a:solidFill>
                  <a:schemeClr val="bg2"/>
                </a:solidFill>
              </a:rPr>
              <a:t>4.55mg/L↑</a:t>
            </a:r>
            <a:r>
              <a:rPr lang="en-US" altLang="zh-CN" sz="2000"/>
              <a:t>;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小生化：总胆红素</a:t>
            </a:r>
            <a:r>
              <a:rPr lang="en-US" altLang="zh-CN" sz="2000"/>
              <a:t>16.20umol/L</a:t>
            </a:r>
            <a:r>
              <a:rPr lang="zh-CN" altLang="en-US" sz="2000"/>
              <a:t>、总蛋白</a:t>
            </a:r>
            <a:r>
              <a:rPr lang="en-US" altLang="zh-CN" sz="2000"/>
              <a:t>63.80g/L</a:t>
            </a:r>
            <a:r>
              <a:rPr lang="zh-CN" altLang="en-US" sz="2000"/>
              <a:t>、白蛋白</a:t>
            </a:r>
            <a:r>
              <a:rPr lang="en-US" altLang="zh-CN" sz="2000"/>
              <a:t>36.70g/L</a:t>
            </a:r>
            <a:r>
              <a:rPr lang="zh-CN" altLang="en-US" sz="2000"/>
              <a:t>、尿素氮</a:t>
            </a:r>
            <a:r>
              <a:rPr lang="en-US" altLang="zh-CN" sz="2000">
                <a:solidFill>
                  <a:schemeClr val="bg2"/>
                </a:solidFill>
              </a:rPr>
              <a:t>8.05mmol/L↑</a:t>
            </a:r>
            <a:r>
              <a:rPr lang="zh-CN" altLang="en-US" sz="2000"/>
              <a:t>、肌酐</a:t>
            </a:r>
            <a:r>
              <a:rPr lang="en-US" altLang="zh-CN" sz="2000">
                <a:solidFill>
                  <a:schemeClr val="bg2"/>
                </a:solidFill>
              </a:rPr>
              <a:t>333.00umol/L↑</a:t>
            </a:r>
            <a:r>
              <a:rPr lang="zh-CN" altLang="en-US" sz="2000"/>
              <a:t>、胱抑素</a:t>
            </a:r>
            <a:r>
              <a:rPr lang="en-US" altLang="zh-CN" sz="2000">
                <a:solidFill>
                  <a:schemeClr val="bg2"/>
                </a:solidFill>
              </a:rPr>
              <a:t>C4.20mg/L↑</a:t>
            </a:r>
            <a:r>
              <a:rPr lang="zh-CN" altLang="en-US" sz="2000"/>
              <a:t>、钾</a:t>
            </a:r>
            <a:r>
              <a:rPr lang="en-US" altLang="zh-CN" sz="2000">
                <a:solidFill>
                  <a:schemeClr val="bg2"/>
                </a:solidFill>
              </a:rPr>
              <a:t>3.20mmol/L↓</a:t>
            </a:r>
            <a:r>
              <a:rPr lang="zh-CN" altLang="en-US" sz="2000"/>
              <a:t>、钙</a:t>
            </a:r>
            <a:r>
              <a:rPr lang="en-US" altLang="zh-CN" sz="2000"/>
              <a:t>2.32mmol/L</a:t>
            </a:r>
            <a:r>
              <a:rPr lang="zh-CN" altLang="en-US" sz="2000"/>
              <a:t>。</a:t>
            </a:r>
            <a:endParaRPr lang="zh-CN" altLang="en-US" sz="2000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7538" y="69850"/>
            <a:ext cx="201136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疑难病例讨论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rgbClr val="ED5A00"/>
              </a:solidFill>
            </a:endParaRPr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6913563" y="-19050"/>
            <a:ext cx="1312862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34823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824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34829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1197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9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7538" y="981075"/>
            <a:ext cx="1041241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影像学检查</a:t>
            </a:r>
            <a:endParaRPr lang="zh-CN" altLang="en-US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7538" y="1773238"/>
            <a:ext cx="10412412" cy="467995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altLang="zh-CN" sz="2000"/>
              <a:t>2021-10-14 16:00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心电图：</a:t>
            </a:r>
            <a:r>
              <a:rPr lang="en-US" altLang="zh-CN" sz="2000"/>
              <a:t>1.</a:t>
            </a:r>
            <a:r>
              <a:rPr lang="zh-CN" altLang="en-US" sz="2000"/>
              <a:t>窦性心律 </a:t>
            </a:r>
            <a:r>
              <a:rPr lang="en-US" altLang="zh-CN" sz="2000"/>
              <a:t>2.</a:t>
            </a:r>
            <a:r>
              <a:rPr lang="zh-CN" altLang="en-US" sz="2000"/>
              <a:t>左心室高电压 </a:t>
            </a:r>
            <a:r>
              <a:rPr lang="en-US" altLang="zh-CN" sz="2000"/>
              <a:t>3.ST</a:t>
            </a:r>
            <a:r>
              <a:rPr lang="zh-CN" altLang="en-US" sz="2000"/>
              <a:t>段改变 </a:t>
            </a:r>
            <a:endParaRPr lang="zh-CN" altLang="en-US" sz="2000"/>
          </a:p>
          <a:p>
            <a:pPr>
              <a:buFont typeface="Arial" pitchFamily="34" charset="0"/>
              <a:buNone/>
            </a:pPr>
            <a:r>
              <a:rPr lang="en-US" altLang="zh-CN" sz="2000"/>
              <a:t>2021-10-14 20:00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心衰发作时复查心电图：异位心律</a:t>
            </a:r>
            <a:r>
              <a:rPr lang="en-US" altLang="zh-CN" sz="2000"/>
              <a:t>-</a:t>
            </a:r>
            <a:r>
              <a:rPr lang="zh-CN" altLang="en-US" sz="2000"/>
              <a:t>快心室率心房纤颤</a:t>
            </a:r>
            <a:endParaRPr lang="zh-CN" altLang="en-US" sz="2000"/>
          </a:p>
          <a:p>
            <a:pPr>
              <a:buFont typeface="Arial" pitchFamily="34" charset="0"/>
              <a:buNone/>
            </a:pP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en-US" altLang="zh-CN" sz="2000"/>
              <a:t>2021-09-29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心脏彩超：</a:t>
            </a:r>
            <a:r>
              <a:rPr lang="en-US" altLang="zh-CN" sz="2000"/>
              <a:t>EF64%</a:t>
            </a:r>
            <a:r>
              <a:rPr lang="zh-CN" altLang="en-US" sz="2000"/>
              <a:t>，主动脉瓣钙化伴赘生物（大小约</a:t>
            </a:r>
            <a:r>
              <a:rPr lang="en-US" altLang="zh-CN" sz="2000"/>
              <a:t>23x10mm</a:t>
            </a:r>
            <a:r>
              <a:rPr lang="zh-CN" altLang="en-US" sz="2000"/>
              <a:t>）形成并中度狭窄并中重度反流。左房增大伴中重度二尖瓣反流。右房增大伴中度三尖瓣反流。中度肺动脉高压。</a:t>
            </a:r>
            <a:endParaRPr lang="zh-CN" altLang="en-US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胸部</a:t>
            </a:r>
            <a:r>
              <a:rPr lang="en-US" altLang="zh-CN" sz="2000"/>
              <a:t>CT</a:t>
            </a:r>
            <a:r>
              <a:rPr lang="zh-CN" altLang="en-US" sz="2000"/>
              <a:t>：</a:t>
            </a:r>
            <a:r>
              <a:rPr lang="en-US" altLang="zh-CN" sz="2000"/>
              <a:t>1</a:t>
            </a:r>
            <a:r>
              <a:rPr lang="zh-CN" altLang="en-US" sz="2000"/>
              <a:t>、两下肺感染； </a:t>
            </a:r>
            <a:r>
              <a:rPr lang="en-US" altLang="zh-CN" sz="2000"/>
              <a:t>2</a:t>
            </a:r>
            <a:r>
              <a:rPr lang="zh-CN" altLang="en-US" sz="2000"/>
              <a:t>、心脏增大； </a:t>
            </a:r>
            <a:r>
              <a:rPr lang="en-US" altLang="zh-CN" sz="2000"/>
              <a:t>3</a:t>
            </a:r>
            <a:r>
              <a:rPr lang="zh-CN" altLang="en-US" sz="2000"/>
              <a:t>、双侧胸腔少量积液。</a:t>
            </a:r>
            <a:endParaRPr lang="zh-CN" altLang="en-US" sz="2000"/>
          </a:p>
          <a:p>
            <a:pPr>
              <a:buFont typeface="Arial" pitchFamily="34" charset="0"/>
              <a:buNone/>
            </a:pPr>
            <a:r>
              <a:rPr lang="en-US" altLang="zh-CN" sz="2000"/>
              <a:t>2021-10-24</a:t>
            </a:r>
            <a:endParaRPr lang="en-US" altLang="zh-CN" sz="2000"/>
          </a:p>
          <a:p>
            <a:pPr>
              <a:buFont typeface="Arial" pitchFamily="34" charset="0"/>
              <a:buNone/>
            </a:pPr>
            <a:r>
              <a:rPr lang="zh-CN" altLang="en-US" sz="2000"/>
              <a:t>心脏彩超：</a:t>
            </a:r>
            <a:r>
              <a:rPr lang="en-US" altLang="zh-CN" sz="2000"/>
              <a:t>EF57%</a:t>
            </a:r>
            <a:r>
              <a:rPr lang="zh-CN" altLang="en-US" sz="2000"/>
              <a:t>，主动脉瓣钙化伴赘生物（大小约</a:t>
            </a:r>
            <a:r>
              <a:rPr lang="en-US" altLang="zh-CN" sz="2000"/>
              <a:t>25x12mm</a:t>
            </a:r>
            <a:r>
              <a:rPr lang="zh-CN" altLang="en-US" sz="2000"/>
              <a:t>）形成并中度狭窄并中重度反流。左心增大伴重度二尖瓣反流。右房增大伴中度三尖瓣反流。轻度肺动脉高压。</a:t>
            </a:r>
            <a:endParaRPr lang="zh-CN" altLang="en-US" sz="2000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7538" y="69850"/>
            <a:ext cx="201136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疑难病例讨论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>
            <a:spLocks noEditPoints="1"/>
          </p:cNvSpPr>
          <p:nvPr/>
        </p:nvSpPr>
        <p:spPr bwMode="auto">
          <a:xfrm>
            <a:off x="239713" y="95250"/>
            <a:ext cx="374650" cy="374650"/>
          </a:xfrm>
          <a:custGeom>
            <a:gdLst>
              <a:gd name="T0" fmla="*/ 2147483647 w 1029"/>
              <a:gd name="T1" fmla="*/ 0 h 1029"/>
              <a:gd name="T2" fmla="*/ 2147483647 w 1029"/>
              <a:gd name="T3" fmla="*/ 2147483647 h 1029"/>
              <a:gd name="T4" fmla="*/ 2147483647 w 1029"/>
              <a:gd name="T5" fmla="*/ 2147483647 h 1029"/>
              <a:gd name="T6" fmla="*/ 0 w 1029"/>
              <a:gd name="T7" fmla="*/ 2147483647 h 1029"/>
              <a:gd name="T8" fmla="*/ 2147483647 w 1029"/>
              <a:gd name="T9" fmla="*/ 0 h 1029"/>
              <a:gd name="T10" fmla="*/ 2147483647 w 1029"/>
              <a:gd name="T11" fmla="*/ 2147483647 h 1029"/>
              <a:gd name="T12" fmla="*/ 2147483647 w 1029"/>
              <a:gd name="T13" fmla="*/ 2147483647 h 1029"/>
              <a:gd name="T14" fmla="*/ 2147483647 w 1029"/>
              <a:gd name="T15" fmla="*/ 2147483647 h 1029"/>
              <a:gd name="T16" fmla="*/ 2147483647 w 1029"/>
              <a:gd name="T17" fmla="*/ 2147483647 h 1029"/>
              <a:gd name="T18" fmla="*/ 2147483647 w 1029"/>
              <a:gd name="T19" fmla="*/ 2147483647 h 1029"/>
              <a:gd name="T20" fmla="*/ 2147483647 w 1029"/>
              <a:gd name="T21" fmla="*/ 2147483647 h 1029"/>
              <a:gd name="T22" fmla="*/ 2147483647 w 1029"/>
              <a:gd name="T23" fmla="*/ 2147483647 h 1029"/>
              <a:gd name="T24" fmla="*/ 2147483647 w 1029"/>
              <a:gd name="T25" fmla="*/ 2147483647 h 1029"/>
              <a:gd name="T26" fmla="*/ 2147483647 w 1029"/>
              <a:gd name="T27" fmla="*/ 2147483647 h 1029"/>
              <a:gd name="T28" fmla="*/ 2147483647 w 1029"/>
              <a:gd name="T29" fmla="*/ 2147483647 h 1029"/>
              <a:gd name="T30" fmla="*/ 2147483647 w 1029"/>
              <a:gd name="T31" fmla="*/ 2147483647 h 1029"/>
              <a:gd name="T32" fmla="*/ 2147483647 w 1029"/>
              <a:gd name="T33" fmla="*/ 2147483647 h 1029"/>
              <a:gd name="T34" fmla="*/ 2147483647 w 1029"/>
              <a:gd name="T35" fmla="*/ 2147483647 h 1029"/>
              <a:gd name="T36" fmla="*/ 2147483647 w 1029"/>
              <a:gd name="T37" fmla="*/ 2147483647 h 1029"/>
              <a:gd name="T38" fmla="*/ 2147483647 w 1029"/>
              <a:gd name="T39" fmla="*/ 2147483647 h 1029"/>
              <a:gd name="T40" fmla="*/ 2147483647 w 1029"/>
              <a:gd name="T41" fmla="*/ 2147483647 h 1029"/>
              <a:gd name="T42" fmla="*/ 2147483647 w 1029"/>
              <a:gd name="T43" fmla="*/ 2147483647 h 1029"/>
              <a:gd name="T44" fmla="*/ 2147483647 w 1029"/>
              <a:gd name="T45" fmla="*/ 2147483647 h 1029"/>
              <a:gd name="T46" fmla="*/ 2147483647 w 1029"/>
              <a:gd name="T47" fmla="*/ 2147483647 h 1029"/>
              <a:gd name="T48" fmla="*/ 2147483647 w 1029"/>
              <a:gd name="T49" fmla="*/ 2147483647 h 1029"/>
              <a:gd name="T50" fmla="*/ 2147483647 w 1029"/>
              <a:gd name="T51" fmla="*/ 2147483647 h 1029"/>
              <a:gd name="T52" fmla="*/ 2147483647 w 1029"/>
              <a:gd name="T53" fmla="*/ 2147483647 h 1029"/>
              <a:gd name="T54" fmla="*/ 2147483647 w 1029"/>
              <a:gd name="T55" fmla="*/ 2147483647 h 1029"/>
              <a:gd name="T56" fmla="*/ 2147483647 w 1029"/>
              <a:gd name="T57" fmla="*/ 2147483647 h 1029"/>
              <a:gd name="T58" fmla="*/ 2147483647 w 1029"/>
              <a:gd name="T59" fmla="*/ 2147483647 h 1029"/>
              <a:gd name="T60" fmla="*/ 2147483647 w 1029"/>
              <a:gd name="T61" fmla="*/ 2147483647 h 1029"/>
              <a:gd name="T62" fmla="*/ 2147483647 w 1029"/>
              <a:gd name="T63" fmla="*/ 2147483647 h 1029"/>
              <a:gd name="T64" fmla="*/ 2147483647 w 1029"/>
              <a:gd name="T65" fmla="*/ 2147483647 h 1029"/>
              <a:gd name="T66" fmla="*/ 2147483647 w 1029"/>
              <a:gd name="T67" fmla="*/ 2147483647 h 1029"/>
              <a:gd name="T68" fmla="*/ 2147483647 w 1029"/>
              <a:gd name="T69" fmla="*/ 2147483647 h 1029"/>
              <a:gd name="T70" fmla="*/ 2147483647 w 1029"/>
              <a:gd name="T71" fmla="*/ 2147483647 h 1029"/>
              <a:gd name="T72" fmla="*/ 2147483647 w 1029"/>
              <a:gd name="T73" fmla="*/ 2147483647 h 1029"/>
              <a:gd name="T74" fmla="*/ 2147483647 w 1029"/>
              <a:gd name="T75" fmla="*/ 2147483647 h 1029"/>
              <a:gd name="T76" fmla="*/ 2147483647 w 1029"/>
              <a:gd name="T77" fmla="*/ 2147483647 h 102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29"/>
              <a:gd name="T118" fmla="*/ 0 h 1029"/>
              <a:gd name="T119" fmla="*/ 1029 w 1029"/>
              <a:gd name="T120" fmla="*/ 1029 h 1029"/>
            </a:gdLst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29" h="1029">
                <a:moveTo>
                  <a:pt x="514" y="0"/>
                </a:moveTo>
                <a:cubicBezTo>
                  <a:pt x="798" y="0"/>
                  <a:pt x="1029" y="230"/>
                  <a:pt x="1029" y="514"/>
                </a:cubicBezTo>
                <a:cubicBezTo>
                  <a:pt x="1029" y="798"/>
                  <a:pt x="798" y="1029"/>
                  <a:pt x="514" y="1029"/>
                </a:cubicBezTo>
                <a:cubicBezTo>
                  <a:pt x="230" y="1029"/>
                  <a:pt x="0" y="798"/>
                  <a:pt x="0" y="514"/>
                </a:cubicBezTo>
                <a:cubicBezTo>
                  <a:pt x="0" y="230"/>
                  <a:pt x="230" y="0"/>
                  <a:pt x="514" y="0"/>
                </a:cubicBezTo>
                <a:close/>
                <a:moveTo>
                  <a:pt x="380" y="856"/>
                </a:moveTo>
                <a:lnTo>
                  <a:pt x="715" y="856"/>
                </a:lnTo>
                <a:cubicBezTo>
                  <a:pt x="724" y="856"/>
                  <a:pt x="732" y="864"/>
                  <a:pt x="732" y="873"/>
                </a:cubicBezTo>
                <a:cubicBezTo>
                  <a:pt x="732" y="883"/>
                  <a:pt x="724" y="890"/>
                  <a:pt x="715" y="890"/>
                </a:cubicBezTo>
                <a:lnTo>
                  <a:pt x="380" y="890"/>
                </a:lnTo>
                <a:cubicBezTo>
                  <a:pt x="371" y="890"/>
                  <a:pt x="363" y="883"/>
                  <a:pt x="363" y="873"/>
                </a:cubicBezTo>
                <a:cubicBezTo>
                  <a:pt x="363" y="864"/>
                  <a:pt x="371" y="856"/>
                  <a:pt x="380" y="856"/>
                </a:cubicBezTo>
                <a:close/>
                <a:moveTo>
                  <a:pt x="388" y="691"/>
                </a:moveTo>
                <a:lnTo>
                  <a:pt x="571" y="389"/>
                </a:lnTo>
                <a:lnTo>
                  <a:pt x="636" y="428"/>
                </a:lnTo>
                <a:lnTo>
                  <a:pt x="452" y="730"/>
                </a:lnTo>
                <a:lnTo>
                  <a:pt x="388" y="691"/>
                </a:lnTo>
                <a:close/>
                <a:moveTo>
                  <a:pt x="258" y="612"/>
                </a:moveTo>
                <a:lnTo>
                  <a:pt x="442" y="310"/>
                </a:lnTo>
                <a:lnTo>
                  <a:pt x="507" y="349"/>
                </a:lnTo>
                <a:lnTo>
                  <a:pt x="323" y="652"/>
                </a:lnTo>
                <a:lnTo>
                  <a:pt x="258" y="612"/>
                </a:lnTo>
                <a:close/>
                <a:moveTo>
                  <a:pt x="230" y="857"/>
                </a:moveTo>
                <a:lnTo>
                  <a:pt x="247" y="707"/>
                </a:lnTo>
                <a:lnTo>
                  <a:pt x="373" y="783"/>
                </a:lnTo>
                <a:lnTo>
                  <a:pt x="248" y="869"/>
                </a:lnTo>
                <a:cubicBezTo>
                  <a:pt x="235" y="878"/>
                  <a:pt x="227" y="873"/>
                  <a:pt x="230" y="857"/>
                </a:cubicBezTo>
                <a:close/>
                <a:moveTo>
                  <a:pt x="492" y="226"/>
                </a:moveTo>
                <a:lnTo>
                  <a:pt x="465" y="270"/>
                </a:lnTo>
                <a:lnTo>
                  <a:pt x="659" y="388"/>
                </a:lnTo>
                <a:lnTo>
                  <a:pt x="686" y="344"/>
                </a:lnTo>
                <a:lnTo>
                  <a:pt x="492" y="226"/>
                </a:lnTo>
                <a:close/>
                <a:moveTo>
                  <a:pt x="533" y="159"/>
                </a:moveTo>
                <a:cubicBezTo>
                  <a:pt x="546" y="139"/>
                  <a:pt x="572" y="132"/>
                  <a:pt x="592" y="144"/>
                </a:cubicBezTo>
                <a:lnTo>
                  <a:pt x="713" y="218"/>
                </a:lnTo>
                <a:cubicBezTo>
                  <a:pt x="733" y="230"/>
                  <a:pt x="740" y="256"/>
                  <a:pt x="727" y="277"/>
                </a:cubicBezTo>
                <a:lnTo>
                  <a:pt x="711" y="304"/>
                </a:lnTo>
                <a:lnTo>
                  <a:pt x="517" y="186"/>
                </a:lnTo>
                <a:lnTo>
                  <a:pt x="533" y="1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rgbClr val="ED5A00"/>
              </a:solidFill>
            </a:endParaRPr>
          </a:p>
        </p:txBody>
      </p:sp>
      <p:sp>
        <p:nvSpPr>
          <p:cNvPr id="62470" name="Rectangle 7"/>
          <p:cNvSpPr>
            <a:spLocks noChangeArrowheads="1"/>
          </p:cNvSpPr>
          <p:nvPr/>
        </p:nvSpPr>
        <p:spPr bwMode="auto">
          <a:xfrm>
            <a:off x="6913563" y="-19050"/>
            <a:ext cx="1312862" cy="5953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  <p:sp>
        <p:nvSpPr>
          <p:cNvPr id="62471" name="Line 11"/>
          <p:cNvSpPr>
            <a:spLocks noChangeShapeType="1"/>
          </p:cNvSpPr>
          <p:nvPr/>
        </p:nvSpPr>
        <p:spPr bwMode="auto">
          <a:xfrm flipH="1">
            <a:off x="8226425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2472" name="Line 12"/>
          <p:cNvSpPr>
            <a:spLocks noChangeShapeType="1"/>
          </p:cNvSpPr>
          <p:nvPr/>
        </p:nvSpPr>
        <p:spPr bwMode="auto">
          <a:xfrm flipH="1">
            <a:off x="9567863" y="17463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7034213" y="146050"/>
            <a:ext cx="1138237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chemeClr val="accent2"/>
                </a:solidFill>
                <a:latin typeface="+mj-ea"/>
                <a:ea typeface="+mj-ea"/>
                <a:cs typeface="宋体" panose="02010600030101010101" pitchFamily="2" charset="-122"/>
              </a:rPr>
              <a:t>辅助检查</a:t>
            </a:r>
            <a:endParaRPr lang="zh-CN" sz="2000">
              <a:solidFill>
                <a:schemeClr val="accent2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8370888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诊断鉴别</a:t>
            </a:r>
            <a:endParaRPr lang="zh-CN" altLang="en-US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9699625" y="146050"/>
            <a:ext cx="1016000" cy="3079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住院诊疗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5803900" y="146050"/>
            <a:ext cx="1123950" cy="307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基本信息</a:t>
            </a:r>
            <a:endParaRPr 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62477" name="Line 12"/>
          <p:cNvSpPr>
            <a:spLocks noChangeShapeType="1"/>
          </p:cNvSpPr>
          <p:nvPr/>
        </p:nvSpPr>
        <p:spPr bwMode="auto">
          <a:xfrm flipH="1">
            <a:off x="10899775" y="33338"/>
            <a:ext cx="0" cy="522287"/>
          </a:xfrm>
          <a:prstGeom prst="line">
            <a:avLst/>
          </a:prstGeom>
          <a:noFill/>
          <a:ln w="10">
            <a:solidFill>
              <a:srgbClr val="FFFF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1029950" y="161925"/>
            <a:ext cx="1016000" cy="306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zh-CN" altLang="zh-CN" sz="2000">
                <a:solidFill>
                  <a:srgbClr val="FFFFFF"/>
                </a:solidFill>
                <a:latin typeface="+mj-ea"/>
                <a:ea typeface="+mj-ea"/>
                <a:cs typeface="宋体" panose="02010600030101010101" pitchFamily="2" charset="-122"/>
              </a:rPr>
              <a:t>讨论内容</a:t>
            </a:r>
            <a:endParaRPr lang="zh-CN" altLang="zh-CN" sz="2000">
              <a:solidFill>
                <a:srgbClr val="FFFFFF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1197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9" presetID="56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Freeform 5"/>
          <p:cNvSpPr>
            <a:spLocks noChangeArrowheads="1"/>
          </p:cNvSpPr>
          <p:nvPr/>
        </p:nvSpPr>
        <p:spPr bwMode="auto">
          <a:xfrm>
            <a:off x="0" y="0"/>
            <a:ext cx="12196763" cy="2608263"/>
          </a:xfrm>
          <a:custGeom>
            <a:gdLst>
              <a:gd name="T0" fmla="*/ 2147483647 w 16000"/>
              <a:gd name="T1" fmla="*/ 2147483647 h 3399"/>
              <a:gd name="T2" fmla="*/ 2147483647 w 16000"/>
              <a:gd name="T3" fmla="*/ 2147483647 h 3399"/>
              <a:gd name="T4" fmla="*/ 2147483647 w 16000"/>
              <a:gd name="T5" fmla="*/ 2147483647 h 3399"/>
              <a:gd name="T6" fmla="*/ 0 w 16000"/>
              <a:gd name="T7" fmla="*/ 2147483647 h 3399"/>
              <a:gd name="T8" fmla="*/ 0 w 16000"/>
              <a:gd name="T9" fmla="*/ 0 h 3399"/>
              <a:gd name="T10" fmla="*/ 2147483647 w 16000"/>
              <a:gd name="T11" fmla="*/ 0 h 3399"/>
              <a:gd name="T12" fmla="*/ 2147483647 w 16000"/>
              <a:gd name="T13" fmla="*/ 2147483647 h 33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000"/>
              <a:gd name="T22" fmla="*/ 0 h 3399"/>
              <a:gd name="T23" fmla="*/ 16000 w 16000"/>
              <a:gd name="T24" fmla="*/ 3399 h 3399"/>
            </a:gdLst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000" h="3399">
                <a:moveTo>
                  <a:pt x="16000" y="1588"/>
                </a:moveTo>
                <a:lnTo>
                  <a:pt x="8927" y="3277"/>
                </a:lnTo>
                <a:cubicBezTo>
                  <a:pt x="8417" y="3399"/>
                  <a:pt x="7583" y="3399"/>
                  <a:pt x="7073" y="3277"/>
                </a:cubicBezTo>
                <a:lnTo>
                  <a:pt x="0" y="1588"/>
                </a:lnTo>
                <a:lnTo>
                  <a:pt x="0" y="0"/>
                </a:lnTo>
                <a:lnTo>
                  <a:pt x="16000" y="0"/>
                </a:lnTo>
                <a:lnTo>
                  <a:pt x="16000" y="158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>
              <a:solidFill>
                <a:srgbClr val="294A5A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030788" y="1339850"/>
            <a:ext cx="2135187" cy="2149475"/>
            <a:chOff x="5066242" y="1339442"/>
            <a:chExt cx="2135228" cy="2149410"/>
          </a:xfrm>
        </p:grpSpPr>
        <p:sp>
          <p:nvSpPr>
            <p:cNvPr id="36869" name="Oval 6"/>
            <p:cNvSpPr>
              <a:spLocks noChangeArrowheads="1"/>
            </p:cNvSpPr>
            <p:nvPr/>
          </p:nvSpPr>
          <p:spPr bwMode="auto">
            <a:xfrm>
              <a:off x="5066242" y="1339442"/>
              <a:ext cx="2135228" cy="214941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en-US" sz="1800">
                <a:solidFill>
                  <a:srgbClr val="294A5A"/>
                </a:solidFill>
              </a:endParaRPr>
            </a:p>
          </p:txBody>
        </p:sp>
        <p:sp>
          <p:nvSpPr>
            <p:cNvPr id="36870" name="Oval 7"/>
            <p:cNvSpPr>
              <a:spLocks noChangeArrowheads="1"/>
            </p:cNvSpPr>
            <p:nvPr/>
          </p:nvSpPr>
          <p:spPr bwMode="auto">
            <a:xfrm>
              <a:off x="5159215" y="1433991"/>
              <a:ext cx="1949282" cy="1960313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itchFamily="34" charset="0"/>
                <a:buNone/>
              </a:pPr>
              <a:endParaRPr lang="zh-CN" altLang="en-US" sz="1800">
                <a:solidFill>
                  <a:srgbClr val="294A5A"/>
                </a:solidFill>
              </a:endParaRPr>
            </a:p>
          </p:txBody>
        </p:sp>
      </p:grp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306638" y="3789363"/>
            <a:ext cx="742950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9600" b="1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诊断与鉴别</a:t>
            </a:r>
            <a:endParaRPr lang="zh-CN" altLang="en-US" sz="9600" b="1">
              <a:solidFill>
                <a:srgbClr val="294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49"/>
          <p:cNvSpPr>
            <a:spLocks noEditPoints="1"/>
          </p:cNvSpPr>
          <p:nvPr/>
        </p:nvSpPr>
        <p:spPr bwMode="auto">
          <a:xfrm>
            <a:off x="5553075" y="1828800"/>
            <a:ext cx="1092200" cy="1169988"/>
          </a:xfrm>
          <a:custGeom>
            <a:gdLst>
              <a:gd name="T0" fmla="*/ 2147483647 w 500"/>
              <a:gd name="T1" fmla="*/ 2147483647 h 533"/>
              <a:gd name="T2" fmla="*/ 2147483647 w 500"/>
              <a:gd name="T3" fmla="*/ 2147483647 h 533"/>
              <a:gd name="T4" fmla="*/ 2147483647 w 500"/>
              <a:gd name="T5" fmla="*/ 2147483647 h 533"/>
              <a:gd name="T6" fmla="*/ 2147483647 w 500"/>
              <a:gd name="T7" fmla="*/ 2147483647 h 533"/>
              <a:gd name="T8" fmla="*/ 2147483647 w 500"/>
              <a:gd name="T9" fmla="*/ 2147483647 h 533"/>
              <a:gd name="T10" fmla="*/ 2147483647 w 500"/>
              <a:gd name="T11" fmla="*/ 2147483647 h 533"/>
              <a:gd name="T12" fmla="*/ 2147483647 w 500"/>
              <a:gd name="T13" fmla="*/ 2147483647 h 533"/>
              <a:gd name="T14" fmla="*/ 2147483647 w 500"/>
              <a:gd name="T15" fmla="*/ 2147483647 h 533"/>
              <a:gd name="T16" fmla="*/ 2147483647 w 500"/>
              <a:gd name="T17" fmla="*/ 2147483647 h 533"/>
              <a:gd name="T18" fmla="*/ 2147483647 w 500"/>
              <a:gd name="T19" fmla="*/ 2147483647 h 533"/>
              <a:gd name="T20" fmla="*/ 2147483647 w 500"/>
              <a:gd name="T21" fmla="*/ 2147483647 h 533"/>
              <a:gd name="T22" fmla="*/ 2147483647 w 500"/>
              <a:gd name="T23" fmla="*/ 2147483647 h 533"/>
              <a:gd name="T24" fmla="*/ 2147483647 w 500"/>
              <a:gd name="T25" fmla="*/ 2147483647 h 533"/>
              <a:gd name="T26" fmla="*/ 2147483647 w 500"/>
              <a:gd name="T27" fmla="*/ 2147483647 h 533"/>
              <a:gd name="T28" fmla="*/ 2147483647 w 500"/>
              <a:gd name="T29" fmla="*/ 2147483647 h 533"/>
              <a:gd name="T30" fmla="*/ 2147483647 w 500"/>
              <a:gd name="T31" fmla="*/ 2147483647 h 533"/>
              <a:gd name="T32" fmla="*/ 2147483647 w 500"/>
              <a:gd name="T33" fmla="*/ 2147483647 h 533"/>
              <a:gd name="T34" fmla="*/ 2147483647 w 500"/>
              <a:gd name="T35" fmla="*/ 2147483647 h 533"/>
              <a:gd name="T36" fmla="*/ 2147483647 w 500"/>
              <a:gd name="T37" fmla="*/ 2147483647 h 533"/>
              <a:gd name="T38" fmla="*/ 2147483647 w 500"/>
              <a:gd name="T39" fmla="*/ 2147483647 h 533"/>
              <a:gd name="T40" fmla="*/ 2147483647 w 500"/>
              <a:gd name="T41" fmla="*/ 2147483647 h 533"/>
              <a:gd name="T42" fmla="*/ 2147483647 w 500"/>
              <a:gd name="T43" fmla="*/ 2147483647 h 533"/>
              <a:gd name="T44" fmla="*/ 2147483647 w 500"/>
              <a:gd name="T45" fmla="*/ 2147483647 h 533"/>
              <a:gd name="T46" fmla="*/ 2147483647 w 500"/>
              <a:gd name="T47" fmla="*/ 2147483647 h 533"/>
              <a:gd name="T48" fmla="*/ 2147483647 w 500"/>
              <a:gd name="T49" fmla="*/ 2147483647 h 533"/>
              <a:gd name="T50" fmla="*/ 2147483647 w 500"/>
              <a:gd name="T51" fmla="*/ 2147483647 h 533"/>
              <a:gd name="T52" fmla="*/ 2147483647 w 500"/>
              <a:gd name="T53" fmla="*/ 2147483647 h 533"/>
              <a:gd name="T54" fmla="*/ 2147483647 w 500"/>
              <a:gd name="T55" fmla="*/ 2147483647 h 533"/>
              <a:gd name="T56" fmla="*/ 2147483647 w 500"/>
              <a:gd name="T57" fmla="*/ 2147483647 h 533"/>
              <a:gd name="T58" fmla="*/ 2147483647 w 500"/>
              <a:gd name="T59" fmla="*/ 2147483647 h 533"/>
              <a:gd name="T60" fmla="*/ 0 w 500"/>
              <a:gd name="T61" fmla="*/ 2147483647 h 533"/>
              <a:gd name="T62" fmla="*/ 0 w 500"/>
              <a:gd name="T63" fmla="*/ 2147483647 h 533"/>
              <a:gd name="T64" fmla="*/ 0 w 500"/>
              <a:gd name="T65" fmla="*/ 2147483647 h 533"/>
              <a:gd name="T66" fmla="*/ 2147483647 w 500"/>
              <a:gd name="T67" fmla="*/ 2147483647 h 533"/>
              <a:gd name="T68" fmla="*/ 2147483647 w 500"/>
              <a:gd name="T69" fmla="*/ 2147483647 h 533"/>
              <a:gd name="T70" fmla="*/ 2147483647 w 500"/>
              <a:gd name="T71" fmla="*/ 2147483647 h 533"/>
              <a:gd name="T72" fmla="*/ 2147483647 w 500"/>
              <a:gd name="T73" fmla="*/ 2147483647 h 533"/>
              <a:gd name="T74" fmla="*/ 2147483647 w 500"/>
              <a:gd name="T75" fmla="*/ 2147483647 h 533"/>
              <a:gd name="T76" fmla="*/ 2147483647 w 500"/>
              <a:gd name="T77" fmla="*/ 2147483647 h 533"/>
              <a:gd name="T78" fmla="*/ 2147483647 w 500"/>
              <a:gd name="T79" fmla="*/ 2147483647 h 533"/>
              <a:gd name="T80" fmla="*/ 2147483647 w 500"/>
              <a:gd name="T81" fmla="*/ 2147483647 h 533"/>
              <a:gd name="T82" fmla="*/ 2147483647 w 500"/>
              <a:gd name="T83" fmla="*/ 2147483647 h 533"/>
              <a:gd name="T84" fmla="*/ 2147483647 w 500"/>
              <a:gd name="T85" fmla="*/ 2147483647 h 533"/>
              <a:gd name="T86" fmla="*/ 2147483647 w 500"/>
              <a:gd name="T87" fmla="*/ 2147483647 h 533"/>
              <a:gd name="T88" fmla="*/ 2147483647 w 500"/>
              <a:gd name="T89" fmla="*/ 2147483647 h 533"/>
              <a:gd name="T90" fmla="*/ 2147483647 w 500"/>
              <a:gd name="T91" fmla="*/ 2147483647 h 533"/>
              <a:gd name="T92" fmla="*/ 2147483647 w 500"/>
              <a:gd name="T93" fmla="*/ 2147483647 h 533"/>
              <a:gd name="T94" fmla="*/ 2147483647 w 500"/>
              <a:gd name="T95" fmla="*/ 2147483647 h 533"/>
              <a:gd name="T96" fmla="*/ 2147483647 w 500"/>
              <a:gd name="T97" fmla="*/ 2147483647 h 533"/>
              <a:gd name="T98" fmla="*/ 2147483647 w 500"/>
              <a:gd name="T99" fmla="*/ 2147483647 h 53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00"/>
              <a:gd name="T151" fmla="*/ 0 h 533"/>
              <a:gd name="T152" fmla="*/ 500 w 500"/>
              <a:gd name="T153" fmla="*/ 533 h 533"/>
            </a:gdLst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00" h="533">
                <a:moveTo>
                  <a:pt x="128" y="59"/>
                </a:moveTo>
                <a:cubicBezTo>
                  <a:pt x="128" y="72"/>
                  <a:pt x="138" y="82"/>
                  <a:pt x="150" y="82"/>
                </a:cubicBezTo>
                <a:lnTo>
                  <a:pt x="305" y="82"/>
                </a:lnTo>
                <a:cubicBezTo>
                  <a:pt x="317" y="82"/>
                  <a:pt x="327" y="72"/>
                  <a:pt x="327" y="59"/>
                </a:cubicBezTo>
                <a:cubicBezTo>
                  <a:pt x="327" y="47"/>
                  <a:pt x="317" y="37"/>
                  <a:pt x="305" y="37"/>
                </a:cubicBezTo>
                <a:lnTo>
                  <a:pt x="264" y="37"/>
                </a:lnTo>
                <a:cubicBezTo>
                  <a:pt x="264" y="17"/>
                  <a:pt x="247" y="0"/>
                  <a:pt x="227" y="0"/>
                </a:cubicBezTo>
                <a:cubicBezTo>
                  <a:pt x="207" y="0"/>
                  <a:pt x="191" y="17"/>
                  <a:pt x="191" y="37"/>
                </a:cubicBezTo>
                <a:lnTo>
                  <a:pt x="150" y="37"/>
                </a:lnTo>
                <a:cubicBezTo>
                  <a:pt x="138" y="37"/>
                  <a:pt x="128" y="47"/>
                  <a:pt x="128" y="59"/>
                </a:cubicBezTo>
                <a:close/>
                <a:moveTo>
                  <a:pt x="405" y="459"/>
                </a:moveTo>
                <a:cubicBezTo>
                  <a:pt x="406" y="461"/>
                  <a:pt x="409" y="462"/>
                  <a:pt x="411" y="462"/>
                </a:cubicBezTo>
                <a:cubicBezTo>
                  <a:pt x="414" y="462"/>
                  <a:pt x="416" y="461"/>
                  <a:pt x="418" y="459"/>
                </a:cubicBezTo>
                <a:cubicBezTo>
                  <a:pt x="421" y="456"/>
                  <a:pt x="421" y="450"/>
                  <a:pt x="418" y="446"/>
                </a:cubicBezTo>
                <a:lnTo>
                  <a:pt x="389" y="417"/>
                </a:lnTo>
                <a:lnTo>
                  <a:pt x="389" y="346"/>
                </a:lnTo>
                <a:cubicBezTo>
                  <a:pt x="389" y="341"/>
                  <a:pt x="385" y="337"/>
                  <a:pt x="380" y="337"/>
                </a:cubicBezTo>
                <a:cubicBezTo>
                  <a:pt x="375" y="337"/>
                  <a:pt x="371" y="341"/>
                  <a:pt x="371" y="346"/>
                </a:cubicBezTo>
                <a:lnTo>
                  <a:pt x="371" y="421"/>
                </a:lnTo>
                <a:cubicBezTo>
                  <a:pt x="371" y="422"/>
                  <a:pt x="371" y="423"/>
                  <a:pt x="371" y="423"/>
                </a:cubicBezTo>
                <a:cubicBezTo>
                  <a:pt x="371" y="423"/>
                  <a:pt x="371" y="424"/>
                  <a:pt x="371" y="424"/>
                </a:cubicBezTo>
                <a:cubicBezTo>
                  <a:pt x="371" y="424"/>
                  <a:pt x="371" y="425"/>
                  <a:pt x="371" y="425"/>
                </a:cubicBezTo>
                <a:cubicBezTo>
                  <a:pt x="371" y="425"/>
                  <a:pt x="372" y="425"/>
                  <a:pt x="372" y="426"/>
                </a:cubicBezTo>
                <a:cubicBezTo>
                  <a:pt x="372" y="426"/>
                  <a:pt x="372" y="426"/>
                  <a:pt x="372" y="426"/>
                </a:cubicBezTo>
                <a:cubicBezTo>
                  <a:pt x="372" y="427"/>
                  <a:pt x="373" y="427"/>
                  <a:pt x="373" y="428"/>
                </a:cubicBezTo>
                <a:cubicBezTo>
                  <a:pt x="373" y="428"/>
                  <a:pt x="373" y="428"/>
                  <a:pt x="373" y="428"/>
                </a:cubicBezTo>
                <a:lnTo>
                  <a:pt x="405" y="459"/>
                </a:lnTo>
                <a:close/>
                <a:moveTo>
                  <a:pt x="476" y="352"/>
                </a:moveTo>
                <a:cubicBezTo>
                  <a:pt x="458" y="327"/>
                  <a:pt x="432" y="309"/>
                  <a:pt x="402" y="303"/>
                </a:cubicBezTo>
                <a:cubicBezTo>
                  <a:pt x="394" y="302"/>
                  <a:pt x="387" y="301"/>
                  <a:pt x="380" y="301"/>
                </a:cubicBezTo>
                <a:cubicBezTo>
                  <a:pt x="324" y="301"/>
                  <a:pt x="276" y="341"/>
                  <a:pt x="266" y="396"/>
                </a:cubicBezTo>
                <a:cubicBezTo>
                  <a:pt x="254" y="458"/>
                  <a:pt x="295" y="519"/>
                  <a:pt x="358" y="531"/>
                </a:cubicBezTo>
                <a:cubicBezTo>
                  <a:pt x="365" y="533"/>
                  <a:pt x="373" y="533"/>
                  <a:pt x="380" y="533"/>
                </a:cubicBezTo>
                <a:cubicBezTo>
                  <a:pt x="435" y="533"/>
                  <a:pt x="483" y="494"/>
                  <a:pt x="494" y="439"/>
                </a:cubicBezTo>
                <a:cubicBezTo>
                  <a:pt x="500" y="409"/>
                  <a:pt x="493" y="378"/>
                  <a:pt x="476" y="352"/>
                </a:cubicBezTo>
                <a:close/>
                <a:moveTo>
                  <a:pt x="476" y="436"/>
                </a:moveTo>
                <a:lnTo>
                  <a:pt x="476" y="436"/>
                </a:lnTo>
                <a:cubicBezTo>
                  <a:pt x="467" y="482"/>
                  <a:pt x="427" y="515"/>
                  <a:pt x="380" y="515"/>
                </a:cubicBezTo>
                <a:cubicBezTo>
                  <a:pt x="374" y="515"/>
                  <a:pt x="368" y="515"/>
                  <a:pt x="361" y="514"/>
                </a:cubicBezTo>
                <a:cubicBezTo>
                  <a:pt x="308" y="503"/>
                  <a:pt x="273" y="452"/>
                  <a:pt x="284" y="399"/>
                </a:cubicBezTo>
                <a:cubicBezTo>
                  <a:pt x="292" y="353"/>
                  <a:pt x="333" y="319"/>
                  <a:pt x="380" y="319"/>
                </a:cubicBezTo>
                <a:cubicBezTo>
                  <a:pt x="386" y="319"/>
                  <a:pt x="392" y="320"/>
                  <a:pt x="398" y="321"/>
                </a:cubicBezTo>
                <a:cubicBezTo>
                  <a:pt x="424" y="326"/>
                  <a:pt x="446" y="341"/>
                  <a:pt x="461" y="362"/>
                </a:cubicBezTo>
                <a:cubicBezTo>
                  <a:pt x="476" y="384"/>
                  <a:pt x="481" y="410"/>
                  <a:pt x="476" y="436"/>
                </a:cubicBezTo>
                <a:close/>
                <a:moveTo>
                  <a:pt x="243" y="435"/>
                </a:moveTo>
                <a:lnTo>
                  <a:pt x="167" y="435"/>
                </a:lnTo>
                <a:lnTo>
                  <a:pt x="167" y="317"/>
                </a:lnTo>
                <a:lnTo>
                  <a:pt x="286" y="317"/>
                </a:lnTo>
                <a:cubicBezTo>
                  <a:pt x="293" y="310"/>
                  <a:pt x="302" y="304"/>
                  <a:pt x="311" y="298"/>
                </a:cubicBezTo>
                <a:lnTo>
                  <a:pt x="310" y="298"/>
                </a:lnTo>
                <a:lnTo>
                  <a:pt x="310" y="181"/>
                </a:lnTo>
                <a:lnTo>
                  <a:pt x="431" y="181"/>
                </a:lnTo>
                <a:cubicBezTo>
                  <a:pt x="434" y="181"/>
                  <a:pt x="436" y="183"/>
                  <a:pt x="436" y="186"/>
                </a:cubicBezTo>
                <a:lnTo>
                  <a:pt x="436" y="292"/>
                </a:lnTo>
                <a:cubicBezTo>
                  <a:pt x="443" y="295"/>
                  <a:pt x="449" y="298"/>
                  <a:pt x="455" y="302"/>
                </a:cubicBezTo>
                <a:lnTo>
                  <a:pt x="455" y="298"/>
                </a:lnTo>
                <a:lnTo>
                  <a:pt x="455" y="186"/>
                </a:lnTo>
                <a:lnTo>
                  <a:pt x="455" y="123"/>
                </a:lnTo>
                <a:cubicBezTo>
                  <a:pt x="455" y="110"/>
                  <a:pt x="444" y="99"/>
                  <a:pt x="431" y="99"/>
                </a:cubicBezTo>
                <a:lnTo>
                  <a:pt x="23" y="99"/>
                </a:lnTo>
                <a:cubicBezTo>
                  <a:pt x="10" y="99"/>
                  <a:pt x="0" y="110"/>
                  <a:pt x="0" y="123"/>
                </a:cubicBezTo>
                <a:lnTo>
                  <a:pt x="0" y="186"/>
                </a:lnTo>
                <a:lnTo>
                  <a:pt x="0" y="298"/>
                </a:lnTo>
                <a:lnTo>
                  <a:pt x="0" y="317"/>
                </a:lnTo>
                <a:lnTo>
                  <a:pt x="0" y="430"/>
                </a:lnTo>
                <a:lnTo>
                  <a:pt x="0" y="444"/>
                </a:lnTo>
                <a:cubicBezTo>
                  <a:pt x="0" y="457"/>
                  <a:pt x="10" y="467"/>
                  <a:pt x="23" y="467"/>
                </a:cubicBezTo>
                <a:lnTo>
                  <a:pt x="252" y="467"/>
                </a:lnTo>
                <a:cubicBezTo>
                  <a:pt x="247" y="457"/>
                  <a:pt x="245" y="446"/>
                  <a:pt x="243" y="435"/>
                </a:cubicBezTo>
                <a:close/>
                <a:moveTo>
                  <a:pt x="18" y="186"/>
                </a:moveTo>
                <a:lnTo>
                  <a:pt x="18" y="186"/>
                </a:lnTo>
                <a:cubicBezTo>
                  <a:pt x="18" y="183"/>
                  <a:pt x="21" y="181"/>
                  <a:pt x="23" y="181"/>
                </a:cubicBezTo>
                <a:lnTo>
                  <a:pt x="149" y="181"/>
                </a:lnTo>
                <a:lnTo>
                  <a:pt x="149" y="298"/>
                </a:lnTo>
                <a:lnTo>
                  <a:pt x="18" y="298"/>
                </a:lnTo>
                <a:lnTo>
                  <a:pt x="18" y="186"/>
                </a:lnTo>
                <a:close/>
                <a:moveTo>
                  <a:pt x="149" y="317"/>
                </a:moveTo>
                <a:lnTo>
                  <a:pt x="149" y="317"/>
                </a:lnTo>
                <a:lnTo>
                  <a:pt x="149" y="435"/>
                </a:lnTo>
                <a:lnTo>
                  <a:pt x="23" y="435"/>
                </a:lnTo>
                <a:cubicBezTo>
                  <a:pt x="21" y="435"/>
                  <a:pt x="18" y="432"/>
                  <a:pt x="18" y="430"/>
                </a:cubicBezTo>
                <a:lnTo>
                  <a:pt x="18" y="317"/>
                </a:lnTo>
                <a:lnTo>
                  <a:pt x="149" y="317"/>
                </a:lnTo>
                <a:close/>
                <a:moveTo>
                  <a:pt x="167" y="298"/>
                </a:moveTo>
                <a:lnTo>
                  <a:pt x="167" y="298"/>
                </a:lnTo>
                <a:lnTo>
                  <a:pt x="167" y="181"/>
                </a:lnTo>
                <a:lnTo>
                  <a:pt x="292" y="181"/>
                </a:lnTo>
                <a:lnTo>
                  <a:pt x="292" y="298"/>
                </a:lnTo>
                <a:lnTo>
                  <a:pt x="167" y="298"/>
                </a:lnTo>
                <a:close/>
                <a:moveTo>
                  <a:pt x="301" y="123"/>
                </a:moveTo>
                <a:lnTo>
                  <a:pt x="301" y="123"/>
                </a:lnTo>
                <a:cubicBezTo>
                  <a:pt x="310" y="123"/>
                  <a:pt x="317" y="130"/>
                  <a:pt x="317" y="139"/>
                </a:cubicBezTo>
                <a:cubicBezTo>
                  <a:pt x="317" y="148"/>
                  <a:pt x="310" y="155"/>
                  <a:pt x="301" y="155"/>
                </a:cubicBezTo>
                <a:cubicBezTo>
                  <a:pt x="292" y="155"/>
                  <a:pt x="285" y="148"/>
                  <a:pt x="285" y="139"/>
                </a:cubicBezTo>
                <a:cubicBezTo>
                  <a:pt x="285" y="130"/>
                  <a:pt x="292" y="123"/>
                  <a:pt x="301" y="123"/>
                </a:cubicBezTo>
                <a:close/>
                <a:moveTo>
                  <a:pt x="158" y="123"/>
                </a:moveTo>
                <a:lnTo>
                  <a:pt x="158" y="123"/>
                </a:lnTo>
                <a:cubicBezTo>
                  <a:pt x="167" y="123"/>
                  <a:pt x="174" y="130"/>
                  <a:pt x="174" y="139"/>
                </a:cubicBezTo>
                <a:cubicBezTo>
                  <a:pt x="174" y="148"/>
                  <a:pt x="167" y="155"/>
                  <a:pt x="158" y="155"/>
                </a:cubicBezTo>
                <a:cubicBezTo>
                  <a:pt x="149" y="155"/>
                  <a:pt x="142" y="148"/>
                  <a:pt x="142" y="139"/>
                </a:cubicBezTo>
                <a:cubicBezTo>
                  <a:pt x="142" y="130"/>
                  <a:pt x="149" y="123"/>
                  <a:pt x="158" y="1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zh-CN" altLang="en-US" sz="1800"/>
          </a:p>
        </p:txBody>
      </p:sp>
    </p:spTree>
  </p:cSld>
  <p:clrMapOvr>
    <a:masterClrMapping/>
  </p:clrMapOvr>
  <p:transition spd="slow" advTm="279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6445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https://d.book118.com/868051070121006042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默认设计模板">
  <a:themeElements>
    <a:clrScheme name="155">
      <a:dk1>
        <a:srgbClr val="294A5A"/>
      </a:dk1>
      <a:lt1>
        <a:srgbClr val="99CC39"/>
      </a:lt1>
      <a:dk2>
        <a:srgbClr val="F9C900"/>
      </a:dk2>
      <a:lt2>
        <a:srgbClr val="ED5A00"/>
      </a:lt2>
      <a:accent1>
        <a:srgbClr val="484849"/>
      </a:accent1>
      <a:accent2>
        <a:srgbClr val="FFFFFF"/>
      </a:accent2>
      <a:accent3>
        <a:srgbClr val="969696"/>
      </a:accent3>
      <a:accent4>
        <a:srgbClr val="00AAA2"/>
      </a:accent4>
      <a:accent5>
        <a:srgbClr val="99CC39"/>
      </a:accent5>
      <a:accent6>
        <a:srgbClr val="F9C900"/>
      </a:accent6>
      <a:hlink>
        <a:srgbClr val="ED5A00"/>
      </a:hlink>
      <a:folHlink>
        <a:srgbClr val="484849"/>
      </a:folHlink>
    </a:clrScheme>
    <a:fontScheme name="默认设计模板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13</Slides>
  <Notes>12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仿宋_GB2312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2024-09-22T01:43:59.455</cp:lastPrinted>
  <dcterms:created xsi:type="dcterms:W3CDTF">2024-09-21T17:43:59Z</dcterms:created>
  <dcterms:modified xsi:type="dcterms:W3CDTF">2024-09-21T17:44:01Z</dcterms:modified>
</cp:coreProperties>
</file>