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D13CD-13A8-4850-95D9-34FACC3F2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A809C5-F9FA-44DF-9952-B04D8AF00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4DB2D-44A9-4DB0-B8BD-8A731D36E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19B87-A8C3-4DC3-9833-421ACD24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F2D9F-042B-48BC-93AF-CF6AA4141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9E791-6D76-42EB-BA5B-D1B3DF555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6E437F-3547-4F4A-ACC8-9C175CDF6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55F07-2F1E-4927-A63A-79CCB3051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11B21-85C2-411A-B548-29FD28FD9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0ECFD-1B88-4E7D-8C8C-61F0CC11B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662E8C-50BD-4AE3-86B1-763EB709B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414923" y="1742132"/>
            <a:ext cx="10777077" cy="5115868"/>
          </a:xfrm>
          <a:prstGeom prst="rect">
            <a:avLst/>
          </a:prstGeom>
        </p:spPr>
      </p:pic>
      <p:sp>
        <p:nvSpPr>
          <p:cNvPr id="1048664" name="标题 1"/>
          <p:cNvSpPr>
            <a:spLocks noGrp="1"/>
          </p:cNvSpPr>
          <p:nvPr userDrawn="1">
            <p:ph type="ctrTitle"/>
            <p:custDataLst>
              <p:tags r:id="rId3"/>
            </p:custDataLst>
          </p:nvPr>
        </p:nvSpPr>
        <p:spPr>
          <a:xfrm>
            <a:off x="694800" y="1955258"/>
            <a:ext cx="6094615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署名占位符 10"/>
          <p:cNvSpPr>
            <a:spLocks noGrp="1"/>
          </p:cNvSpPr>
          <p:nvPr userDrawn="1"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551882"/>
            <a:ext cx="7341844" cy="4302942"/>
          </a:xfrm>
          <a:prstGeom prst="rect">
            <a:avLst/>
          </a:prstGeom>
        </p:spPr>
      </p:pic>
      <p:sp>
        <p:nvSpPr>
          <p:cNvPr id="104868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2114416" y="1303507"/>
            <a:ext cx="2880000" cy="2346658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987730" y="1496287"/>
            <a:ext cx="9204270" cy="5358465"/>
          </a:xfrm>
          <a:prstGeom prst="rect">
            <a:avLst/>
          </a:prstGeom>
        </p:spPr>
      </p:pic>
      <p:sp>
        <p:nvSpPr>
          <p:cNvPr id="1048692" name="标题 1"/>
          <p:cNvSpPr>
            <a:spLocks noGrp="1"/>
          </p:cNvSpPr>
          <p:nvPr userDrawn="1">
            <p:ph type="title"/>
            <p:custDataLst>
              <p:tags r:id="rId3"/>
            </p:custDataLst>
          </p:nvPr>
        </p:nvSpPr>
        <p:spPr>
          <a:xfrm>
            <a:off x="1322070" y="3168015"/>
            <a:ext cx="8319770" cy="2193925"/>
          </a:xfrm>
        </p:spPr>
        <p:txBody>
          <a:bodyPr anchor="t">
            <a:normAutofit/>
          </a:bodyPr>
          <a:lstStyle>
            <a:lvl1pPr algn="l">
              <a:defRPr sz="4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节编号 3"/>
          <p:cNvSpPr>
            <a:spLocks noGrp="1"/>
          </p:cNvSpPr>
          <p:nvPr userDrawn="1">
            <p:ph type="body" sz="quarter" idx="13" hasCustomPrompt="1"/>
            <p:custDataLst>
              <p:tags r:id="rId4"/>
            </p:custDataLst>
          </p:nvPr>
        </p:nvSpPr>
        <p:spPr>
          <a:xfrm>
            <a:off x="1322070" y="1767840"/>
            <a:ext cx="8319770" cy="1224280"/>
          </a:xfrm>
        </p:spPr>
        <p:txBody>
          <a:bodyPr anchor="b">
            <a:noAutofit/>
          </a:bodyPr>
          <a:lstStyle>
            <a:lvl1pPr marL="0" indent="0" algn="l">
              <a:buNone/>
              <a:defRPr sz="8000" b="1"/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696" name="日期占位符 2"/>
          <p:cNvSpPr>
            <a:spLocks noGrp="1"/>
          </p:cNvSpPr>
          <p:nvPr>
            <p:ph type="dt" sz="half" idx="14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5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6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内容占位符 2"/>
          <p:cNvSpPr>
            <a:spLocks noGrp="1"/>
          </p:cNvSpPr>
          <p:nvPr>
            <p:ph sz="half" idx="1"/>
            <p:custDataLst>
              <p:tags r:id="rId1"/>
            </p:custDataLst>
          </p:nvPr>
        </p:nvSpPr>
        <p:spPr>
          <a:xfrm>
            <a:off x="694799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313200" y="1266825"/>
            <a:ext cx="5181600" cy="49107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标题 7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文本占位符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>
          <a:xfrm>
            <a:off x="694800" y="1277189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2"/>
            </p:custDataLst>
          </p:nvPr>
        </p:nvSpPr>
        <p:spPr>
          <a:xfrm>
            <a:off x="694800" y="1916723"/>
            <a:ext cx="5157787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文本占位符 4"/>
          <p:cNvSpPr>
            <a:spLocks noGrp="1"/>
          </p:cNvSpPr>
          <p:nvPr>
            <p:ph type="body" sz="quarter" idx="3"/>
            <p:custDataLst>
              <p:tags r:id="rId3"/>
            </p:custDataLst>
          </p:nvPr>
        </p:nvSpPr>
        <p:spPr>
          <a:xfrm>
            <a:off x="6311612" y="1277189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5"/>
          <p:cNvSpPr>
            <a:spLocks noGrp="1"/>
          </p:cNvSpPr>
          <p:nvPr>
            <p:ph sz="quarter" idx="4"/>
            <p:custDataLst>
              <p:tags r:id="rId4"/>
            </p:custDataLst>
          </p:nvPr>
        </p:nvSpPr>
        <p:spPr>
          <a:xfrm>
            <a:off x="6311612" y="1916723"/>
            <a:ext cx="5183188" cy="427294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日期占位符 10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11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12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85800" y="360000"/>
            <a:ext cx="1081405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文本占位符 2"/>
          <p:cNvSpPr>
            <a:spLocks noGrp="1"/>
          </p:cNvSpPr>
          <p:nvPr>
            <p:ph type="body" idx="1" hasCustomPrompt="1"/>
            <p:custDataLst>
              <p:tags r:id="rId1"/>
            </p:custDataLst>
          </p:nvPr>
        </p:nvSpPr>
        <p:spPr>
          <a:xfrm>
            <a:off x="694799" y="1266825"/>
            <a:ext cx="10805051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标题 3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_b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400300" y="1409248"/>
            <a:ext cx="9791699" cy="5448751"/>
          </a:xfrm>
          <a:prstGeom prst="rect">
            <a:avLst/>
          </a:prstGeom>
        </p:spPr>
      </p:pic>
      <p:sp>
        <p:nvSpPr>
          <p:cNvPr id="104876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694799" y="1954800"/>
            <a:ext cx="6094800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署名占位符 10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694690" y="4182110"/>
            <a:ext cx="3918585" cy="50419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8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9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20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9.xml" /><Relationship Id="rId13" Type="http://schemas.openxmlformats.org/officeDocument/2006/relationships/tags" Target="../tags/tag60.xml" /><Relationship Id="rId14" Type="http://schemas.openxmlformats.org/officeDocument/2006/relationships/tags" Target="../tags/tag61.xml" /><Relationship Id="rId15" Type="http://schemas.openxmlformats.org/officeDocument/2006/relationships/tags" Target="../tags/tag62.xml" /><Relationship Id="rId16" Type="http://schemas.openxmlformats.org/officeDocument/2006/relationships/tags" Target="../tags/tag63.xml" /><Relationship Id="rId17" Type="http://schemas.openxmlformats.org/officeDocument/2006/relationships/tags" Target="../tags/tag64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4799" y="1266825"/>
            <a:ext cx="10799999" cy="49107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4799" y="6356350"/>
            <a:ext cx="28866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88419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895" r:id="rId2"/>
    <p:sldLayoutId id="2147490896" r:id="rId3"/>
    <p:sldLayoutId id="2147490897" r:id="rId4"/>
    <p:sldLayoutId id="2147490898" r:id="rId5"/>
    <p:sldLayoutId id="2147490899" r:id="rId6"/>
    <p:sldLayoutId id="2147490900" r:id="rId7"/>
    <p:sldLayoutId id="2147490901" r:id="rId8"/>
    <p:sldLayoutId id="2147490902" r:id="rId9"/>
    <p:sldLayoutId id="2147490903" r:id="rId10"/>
    <p:sldLayoutId id="214749090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1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52077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精准识别投诉类型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84" name="序号"/>
          <p:cNvSpPr txBox="1"/>
          <p:nvPr>
            <p:custDataLst>
              <p:tags r:id="rId3"/>
            </p:custDataLst>
          </p:nvPr>
        </p:nvSpPr>
        <p:spPr>
          <a:xfrm>
            <a:off x="5643245" y="166243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4"/>
            </p:custDataLst>
          </p:nvPr>
        </p:nvSpPr>
        <p:spPr>
          <a:xfrm>
            <a:off x="6717030" y="166306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投诉类型识别的重要性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88" name="序号"/>
          <p:cNvSpPr txBox="1"/>
          <p:nvPr>
            <p:custDataLst>
              <p:tags r:id="rId5"/>
            </p:custDataLst>
          </p:nvPr>
        </p:nvSpPr>
        <p:spPr>
          <a:xfrm>
            <a:off x="5643245" y="320040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6"/>
            </p:custDataLst>
          </p:nvPr>
        </p:nvSpPr>
        <p:spPr>
          <a:xfrm>
            <a:off x="6717030" y="320103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如何精准识别投诉类型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2" name="序号"/>
          <p:cNvSpPr txBox="1"/>
          <p:nvPr>
            <p:custDataLst>
              <p:tags r:id="rId7"/>
            </p:custDataLst>
          </p:nvPr>
        </p:nvSpPr>
        <p:spPr>
          <a:xfrm>
            <a:off x="5643245" y="396938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8"/>
            </p:custDataLst>
          </p:nvPr>
        </p:nvSpPr>
        <p:spPr>
          <a:xfrm>
            <a:off x="6717030" y="397002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精准识别投诉类型的技巧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6" name="序号"/>
          <p:cNvSpPr txBox="1"/>
          <p:nvPr>
            <p:custDataLst>
              <p:tags r:id="rId9"/>
            </p:custDataLst>
          </p:nvPr>
        </p:nvSpPr>
        <p:spPr>
          <a:xfrm>
            <a:off x="5643245" y="4738370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0"/>
            </p:custDataLst>
          </p:nvPr>
        </p:nvSpPr>
        <p:spPr>
          <a:xfrm>
            <a:off x="6717030" y="4739005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精准识别投诉类型的实践案例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11"/>
            </p:custDataLst>
          </p:nvPr>
        </p:nvSpPr>
        <p:spPr>
          <a:xfrm>
            <a:off x="5643245" y="550735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2"/>
            </p:custDataLst>
          </p:nvPr>
        </p:nvSpPr>
        <p:spPr>
          <a:xfrm>
            <a:off x="6717030" y="550799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未来展望与总结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13"/>
            </p:custDataLst>
          </p:nvPr>
        </p:nvSpPr>
        <p:spPr>
          <a:xfrm>
            <a:off x="5643245" y="2431415"/>
            <a:ext cx="658495" cy="504190"/>
          </a:xfrm>
          <a:prstGeom prst="rect">
            <a:avLst/>
          </a:prstGeom>
          <a:noFill/>
        </p:spPr>
        <p:txBody>
          <a:bodyPr wrap="non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14"/>
            </p:custDataLst>
          </p:nvPr>
        </p:nvSpPr>
        <p:spPr>
          <a:xfrm>
            <a:off x="6717030" y="2432050"/>
            <a:ext cx="4608195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常见的投诉类型</a:t>
            </a:r>
            <a:endParaRPr lang="zh-CN" altLang="en-US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投诉类型识别的重要性</a:t>
            </a:r>
            <a:endParaRPr lang="zh-CN" altLang="en-US"/>
          </a:p>
        </p:txBody>
      </p:sp>
      <p:sp>
        <p:nvSpPr>
          <p:cNvPr id="10488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提高客户满意度</a:t>
            </a:r>
            <a:endParaRPr lang="zh-CN" altLang="en-US"/>
          </a:p>
        </p:txBody>
      </p:sp>
      <p:sp>
        <p:nvSpPr>
          <p:cNvPr id="1048874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6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78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提高客户满意度，有助于提升企业形象和声誉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84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精准识别投诉类型，有助于改进产品和服务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0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提高客户满意度，有助于建立良好的客户关系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896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精准识别投诉类型，有助于快速解决客户问题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优化企业服务流程</a:t>
            </a:r>
            <a:endParaRPr lang="zh-CN" altLang="en-US"/>
          </a:p>
        </p:txBody>
      </p:sp>
      <p:sp>
        <p:nvSpPr>
          <p:cNvPr id="1048936" name="弧形 58"/>
          <p:cNvSpPr/>
          <p:nvPr>
            <p:custDataLst>
              <p:tags r:id="rId2"/>
            </p:custDataLst>
          </p:nvPr>
        </p:nvSpPr>
        <p:spPr>
          <a:xfrm>
            <a:off x="8078443" y="2014035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弧形 57"/>
          <p:cNvSpPr/>
          <p:nvPr>
            <p:custDataLst>
              <p:tags r:id="rId3"/>
            </p:custDataLst>
          </p:nvPr>
        </p:nvSpPr>
        <p:spPr>
          <a:xfrm>
            <a:off x="694799" y="2014035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椭圆 22"/>
          <p:cNvSpPr/>
          <p:nvPr>
            <p:custDataLst>
              <p:tags r:id="rId4"/>
            </p:custDataLst>
          </p:nvPr>
        </p:nvSpPr>
        <p:spPr>
          <a:xfrm>
            <a:off x="841435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椭圆 23"/>
          <p:cNvSpPr/>
          <p:nvPr>
            <p:custDataLst>
              <p:tags r:id="rId5"/>
            </p:custDataLst>
          </p:nvPr>
        </p:nvSpPr>
        <p:spPr>
          <a:xfrm>
            <a:off x="8794567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正文"/>
          <p:cNvSpPr txBox="1"/>
          <p:nvPr>
            <p:custDataLst>
              <p:tags r:id="rId6"/>
            </p:custDataLst>
          </p:nvPr>
        </p:nvSpPr>
        <p:spPr>
          <a:xfrm>
            <a:off x="886008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增强企业竞争力：精准识别投诉类型可以帮助企业更好地了解客户需求，从而提高企业的竞争力。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46" name="椭圆 24"/>
          <p:cNvSpPr/>
          <p:nvPr>
            <p:custDataLst>
              <p:tags r:id="rId7"/>
            </p:custDataLst>
          </p:nvPr>
        </p:nvSpPr>
        <p:spPr>
          <a:xfrm>
            <a:off x="6019587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椭圆 25"/>
          <p:cNvSpPr/>
          <p:nvPr>
            <p:custDataLst>
              <p:tags r:id="rId8"/>
            </p:custDataLst>
          </p:nvPr>
        </p:nvSpPr>
        <p:spPr>
          <a:xfrm>
            <a:off x="639887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正文"/>
          <p:cNvSpPr txBox="1"/>
          <p:nvPr>
            <p:custDataLst>
              <p:tags r:id="rId9"/>
            </p:custDataLst>
          </p:nvPr>
        </p:nvSpPr>
        <p:spPr>
          <a:xfrm>
            <a:off x="6465319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提高效率：通过精准识别投诉类型，企业可以更快地解决问题，提高服务效率。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椭圆 7"/>
          <p:cNvSpPr/>
          <p:nvPr>
            <p:custDataLst>
              <p:tags r:id="rId10"/>
            </p:custDataLst>
          </p:nvPr>
        </p:nvSpPr>
        <p:spPr>
          <a:xfrm>
            <a:off x="3624817" y="2285350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椭圆 9"/>
          <p:cNvSpPr/>
          <p:nvPr>
            <p:custDataLst>
              <p:tags r:id="rId11"/>
            </p:custDataLst>
          </p:nvPr>
        </p:nvSpPr>
        <p:spPr>
          <a:xfrm>
            <a:off x="4004104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正文"/>
          <p:cNvSpPr txBox="1"/>
          <p:nvPr>
            <p:custDataLst>
              <p:tags r:id="rId12"/>
            </p:custDataLst>
          </p:nvPr>
        </p:nvSpPr>
        <p:spPr>
          <a:xfrm>
            <a:off x="4070548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降低成本：精准识别投诉类型可以减少不必要的处理时间和成本，从而降低企业的运营成本。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58" name="椭圆 5"/>
          <p:cNvSpPr/>
          <p:nvPr>
            <p:custDataLst>
              <p:tags r:id="rId13"/>
            </p:custDataLst>
          </p:nvPr>
        </p:nvSpPr>
        <p:spPr>
          <a:xfrm>
            <a:off x="957808" y="2285350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椭圆 4"/>
          <p:cNvSpPr/>
          <p:nvPr>
            <p:custDataLst>
              <p:tags r:id="rId14"/>
            </p:custDataLst>
          </p:nvPr>
        </p:nvSpPr>
        <p:spPr>
          <a:xfrm>
            <a:off x="1337096" y="2342566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正文"/>
          <p:cNvSpPr txBox="1"/>
          <p:nvPr>
            <p:custDataLst>
              <p:tags r:id="rId15"/>
            </p:custDataLst>
          </p:nvPr>
        </p:nvSpPr>
        <p:spPr>
          <a:xfrm>
            <a:off x="1403540" y="3114984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提高客户满意度：通过精准识别投诉类型，企业可以更好地满足客户需求，提高客户满意度。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提升企业形象</a:t>
            </a:r>
            <a:endParaRPr lang="zh-CN" altLang="en-US"/>
          </a:p>
        </p:txBody>
      </p:sp>
      <p:sp>
        <p:nvSpPr>
          <p:cNvPr id="10489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02840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18"/>
          <p:cNvSpPr/>
          <p:nvPr>
            <p:custDataLst>
              <p:tags r:id="rId4"/>
            </p:custDataLst>
          </p:nvPr>
        </p:nvSpPr>
        <p:spPr>
          <a:xfrm>
            <a:off x="6435828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674459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03471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33599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4"/>
          <p:cNvSpPr/>
          <p:nvPr>
            <p:custDataLst>
              <p:tags r:id="rId8"/>
            </p:custDataLst>
          </p:nvPr>
        </p:nvSpPr>
        <p:spPr>
          <a:xfrm>
            <a:off x="820989" y="230414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67445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精准识别投诉类型有助于企业了解客户需求，提高客户满意度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02612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通过分析投诉数据，企业可以改进产品和服务，提高市场竞争力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1609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46218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任意多边形 11"/>
          <p:cNvSpPr/>
          <p:nvPr>
            <p:custDataLst>
              <p:tags r:id="rId14"/>
            </p:custDataLst>
          </p:nvPr>
        </p:nvSpPr>
        <p:spPr>
          <a:xfrm>
            <a:off x="3700653" y="2316137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687709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40697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269563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25"/>
          <p:cNvSpPr/>
          <p:nvPr>
            <p:custDataLst>
              <p:tags r:id="rId18"/>
            </p:custDataLst>
          </p:nvPr>
        </p:nvSpPr>
        <p:spPr>
          <a:xfrm>
            <a:off x="9170372" y="2340744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1231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39207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精准识别投诉类型有助于企业发现潜在风险，提前采取措施，降低损失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146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及时处理投诉，减少客户流失，提升企业口碑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减少处理投诉成本</a:t>
            </a:r>
            <a:endParaRPr lang="zh-CN" altLang="en-US"/>
          </a:p>
        </p:txBody>
      </p:sp>
      <p:sp>
        <p:nvSpPr>
          <p:cNvPr id="1049072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精准识别投诉类型，有助于快速定位问题，提高处理效率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减少不必要的沟通和重复工作，降低处理成本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提高客户满意度，减少因处理不当导致的二次投诉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有助于企业改进产品和服务，提高市场竞争力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常见的投诉类型</a:t>
            </a:r>
            <a:endParaRPr lang="zh-CN" altLang="en-US"/>
          </a:p>
        </p:txBody>
      </p:sp>
      <p:sp>
        <p:nvSpPr>
          <p:cNvPr id="10491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服务投诉</a:t>
            </a:r>
            <a:endParaRPr lang="zh-CN" altLang="en-US"/>
          </a:p>
        </p:txBody>
      </p:sp>
      <p:sp>
        <p:nvSpPr>
          <p:cNvPr id="1049166" name="矩形 3"/>
          <p:cNvSpPr/>
          <p:nvPr>
            <p:custDataLst>
              <p:tags r:id="rId2"/>
            </p:custDataLst>
          </p:nvPr>
        </p:nvSpPr>
        <p:spPr>
          <a:xfrm>
            <a:off x="1470966" y="1266825"/>
            <a:ext cx="9792787" cy="10766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矩形 13"/>
          <p:cNvSpPr/>
          <p:nvPr>
            <p:custDataLst>
              <p:tags r:id="rId3"/>
            </p:custDataLst>
          </p:nvPr>
        </p:nvSpPr>
        <p:spPr>
          <a:xfrm>
            <a:off x="925906" y="1266825"/>
            <a:ext cx="265577" cy="10766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文本框 4"/>
          <p:cNvSpPr txBox="1"/>
          <p:nvPr>
            <p:custDataLst>
              <p:tags r:id="rId4"/>
            </p:custDataLst>
          </p:nvPr>
        </p:nvSpPr>
        <p:spPr>
          <a:xfrm>
            <a:off x="1751357" y="1359852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问题描述：服务态度、服务质量、服务效率等方面的问题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矩形 39"/>
          <p:cNvSpPr/>
          <p:nvPr>
            <p:custDataLst>
              <p:tags r:id="rId5"/>
            </p:custDataLst>
          </p:nvPr>
        </p:nvSpPr>
        <p:spPr>
          <a:xfrm>
            <a:off x="1470966" y="2544963"/>
            <a:ext cx="9792787" cy="10766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矩形 5"/>
          <p:cNvSpPr/>
          <p:nvPr>
            <p:custDataLst>
              <p:tags r:id="rId6"/>
            </p:custDataLst>
          </p:nvPr>
        </p:nvSpPr>
        <p:spPr>
          <a:xfrm>
            <a:off x="925906" y="2544963"/>
            <a:ext cx="265577" cy="10766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文本框 41"/>
          <p:cNvSpPr txBox="1"/>
          <p:nvPr>
            <p:custDataLst>
              <p:tags r:id="rId7"/>
            </p:custDataLst>
          </p:nvPr>
        </p:nvSpPr>
        <p:spPr>
          <a:xfrm>
            <a:off x="1751357" y="2637990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原因分析：员工培训不足、管理制度不完善、沟通不畅等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矩形 12"/>
          <p:cNvSpPr/>
          <p:nvPr>
            <p:custDataLst>
              <p:tags r:id="rId8"/>
            </p:custDataLst>
          </p:nvPr>
        </p:nvSpPr>
        <p:spPr>
          <a:xfrm>
            <a:off x="1470966" y="3823101"/>
            <a:ext cx="9792787" cy="10766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矩形 17"/>
          <p:cNvSpPr/>
          <p:nvPr>
            <p:custDataLst>
              <p:tags r:id="rId9"/>
            </p:custDataLst>
          </p:nvPr>
        </p:nvSpPr>
        <p:spPr>
          <a:xfrm>
            <a:off x="925906" y="3823101"/>
            <a:ext cx="265577" cy="10766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文本框 19"/>
          <p:cNvSpPr txBox="1"/>
          <p:nvPr>
            <p:custDataLst>
              <p:tags r:id="rId10"/>
            </p:custDataLst>
          </p:nvPr>
        </p:nvSpPr>
        <p:spPr>
          <a:xfrm>
            <a:off x="1751357" y="3916128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解决措施：加强员工培训、完善管理制度、提高沟通效率等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矩形 49"/>
          <p:cNvSpPr/>
          <p:nvPr>
            <p:custDataLst>
              <p:tags r:id="rId11"/>
            </p:custDataLst>
          </p:nvPr>
        </p:nvSpPr>
        <p:spPr>
          <a:xfrm>
            <a:off x="1470966" y="5100584"/>
            <a:ext cx="9792787" cy="10766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矩形 26"/>
          <p:cNvSpPr/>
          <p:nvPr>
            <p:custDataLst>
              <p:tags r:id="rId12"/>
            </p:custDataLst>
          </p:nvPr>
        </p:nvSpPr>
        <p:spPr>
          <a:xfrm>
            <a:off x="925906" y="5100584"/>
            <a:ext cx="265577" cy="10766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文本框 27"/>
          <p:cNvSpPr txBox="1"/>
          <p:nvPr>
            <p:custDataLst>
              <p:tags r:id="rId13"/>
            </p:custDataLst>
          </p:nvPr>
        </p:nvSpPr>
        <p:spPr>
          <a:xfrm>
            <a:off x="1751357" y="5193611"/>
            <a:ext cx="9369974" cy="8906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预防措施：定期对服务人员进行培训、建立有效的沟通机制、及时处理客户反馈等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产品投诉</a:t>
            </a:r>
            <a:endParaRPr lang="zh-CN" altLang="en-US"/>
          </a:p>
        </p:txBody>
      </p:sp>
      <p:sp>
        <p:nvSpPr>
          <p:cNvPr id="1049224" name="五边形 30"/>
          <p:cNvSpPr/>
          <p:nvPr>
            <p:custDataLst>
              <p:tags r:id="rId2"/>
            </p:custDataLst>
          </p:nvPr>
        </p:nvSpPr>
        <p:spPr>
          <a:xfrm>
            <a:off x="694799" y="3154317"/>
            <a:ext cx="2862473" cy="116355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6" name="燕尾形 36"/>
          <p:cNvSpPr/>
          <p:nvPr>
            <p:custDataLst>
              <p:tags r:id="rId3"/>
            </p:custDataLst>
          </p:nvPr>
        </p:nvSpPr>
        <p:spPr>
          <a:xfrm>
            <a:off x="3266599" y="3154317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8" name="燕尾形 37"/>
          <p:cNvSpPr/>
          <p:nvPr>
            <p:custDataLst>
              <p:tags r:id="rId4"/>
            </p:custDataLst>
          </p:nvPr>
        </p:nvSpPr>
        <p:spPr>
          <a:xfrm>
            <a:off x="8410200" y="3154317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0" name="燕尾形 38"/>
          <p:cNvSpPr/>
          <p:nvPr>
            <p:custDataLst>
              <p:tags r:id="rId5"/>
            </p:custDataLst>
          </p:nvPr>
        </p:nvSpPr>
        <p:spPr>
          <a:xfrm>
            <a:off x="5838399" y="3154317"/>
            <a:ext cx="2862473" cy="116355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32" name="文本框 3"/>
          <p:cNvSpPr txBox="1"/>
          <p:nvPr>
            <p:custDataLst>
              <p:tags r:id="rId6"/>
            </p:custDataLst>
          </p:nvPr>
        </p:nvSpPr>
        <p:spPr>
          <a:xfrm>
            <a:off x="3206729" y="4566030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功能问题：产品功能不符合预期，无法满足用户需求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4" name="文本框 6"/>
          <p:cNvSpPr txBox="1"/>
          <p:nvPr>
            <p:custDataLst>
              <p:tags r:id="rId7"/>
            </p:custDataLst>
          </p:nvPr>
        </p:nvSpPr>
        <p:spPr>
          <a:xfrm>
            <a:off x="694799" y="1526551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质量问题：产品存在缺陷或损坏，影响正常使用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文本框 7"/>
          <p:cNvSpPr txBox="1"/>
          <p:nvPr>
            <p:custDataLst>
              <p:tags r:id="rId8"/>
            </p:custDataLst>
          </p:nvPr>
        </p:nvSpPr>
        <p:spPr>
          <a:xfrm>
            <a:off x="5836664" y="1526551"/>
            <a:ext cx="3087201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设计问题：产品设计不合理，影响用户体验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8" name="文本框 8"/>
          <p:cNvSpPr txBox="1"/>
          <p:nvPr>
            <p:custDataLst>
              <p:tags r:id="rId9"/>
            </p:custDataLst>
          </p:nvPr>
        </p:nvSpPr>
        <p:spPr>
          <a:xfrm>
            <a:off x="8407597" y="4566030"/>
            <a:ext cx="3087201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售后服务：产品售后服务不到位，用户不满意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营销投诉</a:t>
            </a:r>
            <a:endParaRPr lang="zh-CN" altLang="en-US"/>
          </a:p>
        </p:txBody>
      </p:sp>
      <p:sp>
        <p:nvSpPr>
          <p:cNvPr id="1049274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虚假广告：夸大产品效果，误导消费者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价格欺诈：价格标注不清，误导消费者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销售欺诈：隐瞒产品信息，误导消费者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售后服务：售后服务不到位，消费者不满意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价格投诉</a:t>
            </a:r>
            <a:endParaRPr lang="zh-CN" altLang="en-US"/>
          </a:p>
        </p:txBody>
      </p:sp>
      <p:sp>
        <p:nvSpPr>
          <p:cNvPr id="1049332" name="对角圆角矩形 15"/>
          <p:cNvSpPr/>
          <p:nvPr>
            <p:custDataLst>
              <p:tags r:id="rId2"/>
            </p:custDataLst>
          </p:nvPr>
        </p:nvSpPr>
        <p:spPr>
          <a:xfrm>
            <a:off x="1355082" y="4056342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6"/>
          <p:cNvSpPr/>
          <p:nvPr>
            <p:custDataLst>
              <p:tags r:id="rId3"/>
            </p:custDataLst>
          </p:nvPr>
        </p:nvSpPr>
        <p:spPr>
          <a:xfrm>
            <a:off x="1355082" y="3911242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7"/>
          <p:cNvSpPr/>
          <p:nvPr>
            <p:custDataLst>
              <p:tags r:id="rId4"/>
            </p:custDataLst>
          </p:nvPr>
        </p:nvSpPr>
        <p:spPr>
          <a:xfrm>
            <a:off x="1932155" y="3911908"/>
            <a:ext cx="86926" cy="14487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27"/>
          <p:cNvSpPr txBox="1"/>
          <p:nvPr>
            <p:custDataLst>
              <p:tags r:id="rId5"/>
            </p:custDataLst>
          </p:nvPr>
        </p:nvSpPr>
        <p:spPr>
          <a:xfrm>
            <a:off x="1969428" y="4067657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价格歧视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对角圆角矩形 52"/>
          <p:cNvSpPr/>
          <p:nvPr>
            <p:custDataLst>
              <p:tags r:id="rId6"/>
            </p:custDataLst>
          </p:nvPr>
        </p:nvSpPr>
        <p:spPr>
          <a:xfrm>
            <a:off x="1355082" y="1412591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53"/>
          <p:cNvSpPr/>
          <p:nvPr>
            <p:custDataLst>
              <p:tags r:id="rId7"/>
            </p:custDataLst>
          </p:nvPr>
        </p:nvSpPr>
        <p:spPr>
          <a:xfrm>
            <a:off x="1355082" y="1266825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54"/>
          <p:cNvSpPr/>
          <p:nvPr>
            <p:custDataLst>
              <p:tags r:id="rId8"/>
            </p:custDataLst>
          </p:nvPr>
        </p:nvSpPr>
        <p:spPr>
          <a:xfrm>
            <a:off x="1932155" y="1267491"/>
            <a:ext cx="86926" cy="14487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56"/>
          <p:cNvSpPr txBox="1"/>
          <p:nvPr>
            <p:custDataLst>
              <p:tags r:id="rId9"/>
            </p:custDataLst>
          </p:nvPr>
        </p:nvSpPr>
        <p:spPr>
          <a:xfrm>
            <a:off x="1969428" y="1415919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商品价格过高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对角圆角矩形 5"/>
          <p:cNvSpPr/>
          <p:nvPr>
            <p:custDataLst>
              <p:tags r:id="rId10"/>
            </p:custDataLst>
          </p:nvPr>
        </p:nvSpPr>
        <p:spPr>
          <a:xfrm>
            <a:off x="1355082" y="2734467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6"/>
          <p:cNvSpPr/>
          <p:nvPr>
            <p:custDataLst>
              <p:tags r:id="rId11"/>
            </p:custDataLst>
          </p:nvPr>
        </p:nvSpPr>
        <p:spPr>
          <a:xfrm>
            <a:off x="1355082" y="2588701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7"/>
          <p:cNvSpPr/>
          <p:nvPr>
            <p:custDataLst>
              <p:tags r:id="rId12"/>
            </p:custDataLst>
          </p:nvPr>
        </p:nvSpPr>
        <p:spPr>
          <a:xfrm>
            <a:off x="1932155" y="2590032"/>
            <a:ext cx="86926" cy="14487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8"/>
          <p:cNvSpPr txBox="1"/>
          <p:nvPr>
            <p:custDataLst>
              <p:tags r:id="rId13"/>
            </p:custDataLst>
          </p:nvPr>
        </p:nvSpPr>
        <p:spPr>
          <a:xfrm>
            <a:off x="1969428" y="2745782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价格欺诈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9"/>
          <p:cNvSpPr/>
          <p:nvPr>
            <p:custDataLst>
              <p:tags r:id="rId14"/>
            </p:custDataLst>
          </p:nvPr>
        </p:nvSpPr>
        <p:spPr>
          <a:xfrm>
            <a:off x="1355082" y="5378884"/>
            <a:ext cx="9479587" cy="79899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10"/>
          <p:cNvSpPr/>
          <p:nvPr>
            <p:custDataLst>
              <p:tags r:id="rId15"/>
            </p:custDataLst>
          </p:nvPr>
        </p:nvSpPr>
        <p:spPr>
          <a:xfrm>
            <a:off x="1355082" y="5233118"/>
            <a:ext cx="576944" cy="550529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11"/>
          <p:cNvSpPr/>
          <p:nvPr>
            <p:custDataLst>
              <p:tags r:id="rId16"/>
            </p:custDataLst>
          </p:nvPr>
        </p:nvSpPr>
        <p:spPr>
          <a:xfrm>
            <a:off x="1932155" y="5233783"/>
            <a:ext cx="86926" cy="14487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12"/>
          <p:cNvSpPr txBox="1"/>
          <p:nvPr>
            <p:custDataLst>
              <p:tags r:id="rId17"/>
            </p:custDataLst>
          </p:nvPr>
        </p:nvSpPr>
        <p:spPr>
          <a:xfrm>
            <a:off x="1969428" y="5389533"/>
            <a:ext cx="8565081" cy="78522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价格变动频繁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如何精准识别投诉类型</a:t>
            </a:r>
            <a:endParaRPr lang="zh-CN" altLang="en-US"/>
          </a:p>
        </p:txBody>
      </p:sp>
      <p:sp>
        <p:nvSpPr>
          <p:cNvPr id="10493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了解客户背景信息</a:t>
            </a:r>
            <a:endParaRPr lang="zh-CN" altLang="en-US"/>
          </a:p>
        </p:txBody>
      </p:sp>
      <p:sp>
        <p:nvSpPr>
          <p:cNvPr id="1049434" name="矩形 38"/>
          <p:cNvSpPr/>
          <p:nvPr>
            <p:custDataLst>
              <p:tags r:id="rId2"/>
            </p:custDataLst>
          </p:nvPr>
        </p:nvSpPr>
        <p:spPr>
          <a:xfrm rot="204112">
            <a:off x="1383696" y="1266825"/>
            <a:ext cx="4178297" cy="2180881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矩形 39"/>
          <p:cNvSpPr/>
          <p:nvPr>
            <p:custDataLst>
              <p:tags r:id="rId3"/>
            </p:custDataLst>
          </p:nvPr>
        </p:nvSpPr>
        <p:spPr>
          <a:xfrm>
            <a:off x="1388524" y="1267515"/>
            <a:ext cx="4178297" cy="218088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TextBox 2"/>
          <p:cNvSpPr txBox="1"/>
          <p:nvPr>
            <p:custDataLst>
              <p:tags r:id="rId4"/>
            </p:custDataLst>
          </p:nvPr>
        </p:nvSpPr>
        <p:spPr>
          <a:xfrm>
            <a:off x="163061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客户基本信息：包括姓名、性别、年龄、职业等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0" name="矩形 100"/>
          <p:cNvSpPr/>
          <p:nvPr>
            <p:custDataLst>
              <p:tags r:id="rId5"/>
            </p:custDataLst>
          </p:nvPr>
        </p:nvSpPr>
        <p:spPr>
          <a:xfrm rot="204112">
            <a:off x="6622086" y="1266825"/>
            <a:ext cx="4178297" cy="2180881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101"/>
          <p:cNvSpPr/>
          <p:nvPr>
            <p:custDataLst>
              <p:tags r:id="rId6"/>
            </p:custDataLst>
          </p:nvPr>
        </p:nvSpPr>
        <p:spPr>
          <a:xfrm>
            <a:off x="6627604" y="1267515"/>
            <a:ext cx="4178297" cy="218088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TextBox 2"/>
          <p:cNvSpPr txBox="1"/>
          <p:nvPr>
            <p:custDataLst>
              <p:tags r:id="rId7"/>
            </p:custDataLst>
          </p:nvPr>
        </p:nvSpPr>
        <p:spPr>
          <a:xfrm>
            <a:off x="6870384" y="1437874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客户历史投诉记录：了解客户过去的投诉经历和处理结果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46" name="矩形 122"/>
          <p:cNvSpPr/>
          <p:nvPr>
            <p:custDataLst>
              <p:tags r:id="rId8"/>
            </p:custDataLst>
          </p:nvPr>
        </p:nvSpPr>
        <p:spPr>
          <a:xfrm rot="204112">
            <a:off x="1383696" y="3996030"/>
            <a:ext cx="4178297" cy="2180881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矩形 123"/>
          <p:cNvSpPr/>
          <p:nvPr>
            <p:custDataLst>
              <p:tags r:id="rId9"/>
            </p:custDataLst>
          </p:nvPr>
        </p:nvSpPr>
        <p:spPr>
          <a:xfrm>
            <a:off x="1388524" y="3996719"/>
            <a:ext cx="4178297" cy="218088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TextBox 2"/>
          <p:cNvSpPr txBox="1"/>
          <p:nvPr>
            <p:custDataLst>
              <p:tags r:id="rId10"/>
            </p:custDataLst>
          </p:nvPr>
        </p:nvSpPr>
        <p:spPr>
          <a:xfrm>
            <a:off x="1629925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客户当前投诉情况：详细了解客户当前的投诉内容和诉求</a:t>
            </a:r>
            <a:endParaRPr lang="zh-CN" altLang="en-US" sz="2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2" name="矩形 89"/>
          <p:cNvSpPr/>
          <p:nvPr>
            <p:custDataLst>
              <p:tags r:id="rId11"/>
            </p:custDataLst>
          </p:nvPr>
        </p:nvSpPr>
        <p:spPr>
          <a:xfrm rot="204112">
            <a:off x="6622086" y="3996030"/>
            <a:ext cx="4178297" cy="2180881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矩形 90"/>
          <p:cNvSpPr/>
          <p:nvPr>
            <p:custDataLst>
              <p:tags r:id="rId12"/>
            </p:custDataLst>
          </p:nvPr>
        </p:nvSpPr>
        <p:spPr>
          <a:xfrm>
            <a:off x="6627604" y="3996719"/>
            <a:ext cx="4178297" cy="218088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TextBox 2"/>
          <p:cNvSpPr txBox="1"/>
          <p:nvPr>
            <p:custDataLst>
              <p:tags r:id="rId13"/>
            </p:custDataLst>
          </p:nvPr>
        </p:nvSpPr>
        <p:spPr>
          <a:xfrm>
            <a:off x="6869004" y="4167079"/>
            <a:ext cx="3712049" cy="1800847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6681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客户期望的解决方案：了解客户希望得到的解决方案和结果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分析投诉内容</a:t>
            </a:r>
            <a:endParaRPr lang="zh-CN" altLang="en-US"/>
          </a:p>
        </p:txBody>
      </p:sp>
      <p:sp>
        <p:nvSpPr>
          <p:cNvPr id="1049492" name="圆角矩形 26"/>
          <p:cNvSpPr/>
          <p:nvPr>
            <p:custDataLst>
              <p:tags r:id="rId2"/>
            </p:custDataLst>
          </p:nvPr>
        </p:nvSpPr>
        <p:spPr>
          <a:xfrm>
            <a:off x="694799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4" name="圆角矩形 28"/>
          <p:cNvSpPr/>
          <p:nvPr>
            <p:custDataLst>
              <p:tags r:id="rId3"/>
            </p:custDataLst>
          </p:nvPr>
        </p:nvSpPr>
        <p:spPr>
          <a:xfrm>
            <a:off x="697300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6" name="文本框 31"/>
          <p:cNvSpPr txBox="1"/>
          <p:nvPr>
            <p:custDataLst>
              <p:tags r:id="rId4"/>
            </p:custDataLst>
          </p:nvPr>
        </p:nvSpPr>
        <p:spPr>
          <a:xfrm>
            <a:off x="847387" y="2166938"/>
            <a:ext cx="2247686" cy="3352650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阅读投诉信件，理解投诉者的意图和诉求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圆角矩形 29"/>
          <p:cNvSpPr/>
          <p:nvPr>
            <p:custDataLst>
              <p:tags r:id="rId5"/>
            </p:custDataLst>
          </p:nvPr>
        </p:nvSpPr>
        <p:spPr>
          <a:xfrm>
            <a:off x="344389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0" name="圆角矩形 32"/>
          <p:cNvSpPr/>
          <p:nvPr>
            <p:custDataLst>
              <p:tags r:id="rId6"/>
            </p:custDataLst>
          </p:nvPr>
        </p:nvSpPr>
        <p:spPr>
          <a:xfrm>
            <a:off x="3446391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2" name="文本框 34"/>
          <p:cNvSpPr txBox="1"/>
          <p:nvPr>
            <p:custDataLst>
              <p:tags r:id="rId7"/>
            </p:custDataLst>
          </p:nvPr>
        </p:nvSpPr>
        <p:spPr>
          <a:xfrm>
            <a:off x="3598979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提取关键词，如产品、服务、价格等，以便于分类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3"/>
          <p:cNvSpPr/>
          <p:nvPr>
            <p:custDataLst>
              <p:tags r:id="rId8"/>
            </p:custDataLst>
          </p:nvPr>
        </p:nvSpPr>
        <p:spPr>
          <a:xfrm>
            <a:off x="6192980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6" name="圆角矩形 4"/>
          <p:cNvSpPr/>
          <p:nvPr>
            <p:custDataLst>
              <p:tags r:id="rId9"/>
            </p:custDataLst>
          </p:nvPr>
        </p:nvSpPr>
        <p:spPr>
          <a:xfrm>
            <a:off x="619548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8" name="文本框 5"/>
          <p:cNvSpPr txBox="1"/>
          <p:nvPr>
            <p:custDataLst>
              <p:tags r:id="rId10"/>
            </p:custDataLst>
          </p:nvPr>
        </p:nvSpPr>
        <p:spPr>
          <a:xfrm>
            <a:off x="634744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结合投诉者的语气和态度，判断投诉的严重程度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8"/>
          <p:cNvSpPr/>
          <p:nvPr>
            <p:custDataLst>
              <p:tags r:id="rId11"/>
            </p:custDataLst>
          </p:nvPr>
        </p:nvSpPr>
        <p:spPr>
          <a:xfrm>
            <a:off x="8942071" y="1752323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12" name="圆角矩形 9"/>
          <p:cNvSpPr/>
          <p:nvPr>
            <p:custDataLst>
              <p:tags r:id="rId12"/>
            </p:custDataLst>
          </p:nvPr>
        </p:nvSpPr>
        <p:spPr>
          <a:xfrm>
            <a:off x="8944572" y="1752323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4" name="文本框 10"/>
          <p:cNvSpPr txBox="1"/>
          <p:nvPr>
            <p:custDataLst>
              <p:tags r:id="rId13"/>
            </p:custDataLst>
          </p:nvPr>
        </p:nvSpPr>
        <p:spPr>
          <a:xfrm>
            <a:off x="9096535" y="2166938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对比历史投诉数据，找出相似案例，以便于快速识别和处理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判断投诉性质</a:t>
            </a:r>
            <a:endParaRPr lang="zh-CN" altLang="en-US"/>
          </a:p>
        </p:txBody>
      </p:sp>
      <p:sp>
        <p:nvSpPr>
          <p:cNvPr id="10495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85176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21945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阅读投诉内容，理解投诉者的意图和诉求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矩形 42"/>
          <p:cNvSpPr/>
          <p:nvPr>
            <p:custDataLst>
              <p:tags r:id="rId4"/>
            </p:custDataLst>
          </p:nvPr>
        </p:nvSpPr>
        <p:spPr>
          <a:xfrm>
            <a:off x="1355182" y="2663504"/>
            <a:ext cx="1777906" cy="12590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52552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86166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分析投诉者的情绪和态度，判断投诉的严重程度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矩形 43"/>
          <p:cNvSpPr/>
          <p:nvPr>
            <p:custDataLst>
              <p:tags r:id="rId7"/>
            </p:custDataLst>
          </p:nvPr>
        </p:nvSpPr>
        <p:spPr>
          <a:xfrm>
            <a:off x="3922558" y="2663504"/>
            <a:ext cx="1777906" cy="12590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259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3542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结合公司的产品和服务，判断投诉是否合理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44"/>
          <p:cNvSpPr/>
          <p:nvPr>
            <p:custDataLst>
              <p:tags r:id="rId10"/>
            </p:custDataLst>
          </p:nvPr>
        </p:nvSpPr>
        <p:spPr>
          <a:xfrm>
            <a:off x="6488597" y="2663504"/>
            <a:ext cx="1777906" cy="12590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85967" y="1266825"/>
            <a:ext cx="1317787" cy="132007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0249" y="3051285"/>
            <a:ext cx="2049704" cy="3126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参考以往的投诉案例，判断投诉的性质和类型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45"/>
          <p:cNvSpPr/>
          <p:nvPr>
            <p:custDataLst>
              <p:tags r:id="rId13"/>
            </p:custDataLst>
          </p:nvPr>
        </p:nvSpPr>
        <p:spPr>
          <a:xfrm>
            <a:off x="9055972" y="2663504"/>
            <a:ext cx="1777906" cy="12590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https://d.book118.com/868052077061006026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6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61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SLIDE_ID" val="custom2023121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  <p:tag name="KSO_WM_TEMPLATE_THUMBS_INDEX" val="1、9"/>
</p:tagLst>
</file>

<file path=ppt/tags/tag6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2.5,&quot;width&quot;:447.4}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0"/>
  <p:tag name="KSO_WM_UNIT_DIAGRAM_ISNUMVISUAL" val="0"/>
  <p:tag name="KSO_WM_UNIT_DIAGRAM_ISREFERUNIT" val="0"/>
  <p:tag name="KSO_WM_UNIT_HIGHLIGHT" val="0"/>
  <p:tag name="KSO_WM_UNIT_ID" val="custom202312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8"/>
  <p:tag name="KSO_WM_UNIT_COMPATIBLE" val="1"/>
  <p:tag name="KSO_WM_UNIT_DIAGRAM_ISNUMVISUAL" val="0"/>
  <p:tag name="KSO_WM_UNIT_DIAGRAM_ISREFERUNIT" val="0"/>
  <p:tag name="KSO_WM_UNIT_HIGHLIGHT" val="0"/>
  <p:tag name="KSO_WM_UNIT_ID" val="custom202312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12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1218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0">
      <a:dk1>
        <a:srgbClr val="000000"/>
      </a:dk1>
      <a:lt1>
        <a:srgbClr val="FFFFFF"/>
      </a:lt1>
      <a:dk2>
        <a:srgbClr val="001548"/>
      </a:dk2>
      <a:lt2>
        <a:srgbClr val="F5F7FF"/>
      </a:lt2>
      <a:accent1>
        <a:srgbClr val="615DFF"/>
      </a:accent1>
      <a:accent2>
        <a:srgbClr val="33C6FD"/>
      </a:accent2>
      <a:accent3>
        <a:srgbClr val="6694FC"/>
      </a:accent3>
      <a:accent4>
        <a:srgbClr val="9963FA"/>
      </a:accent4>
      <a:accent5>
        <a:srgbClr val="CC31F9"/>
      </a:accent5>
      <a:accent6>
        <a:srgbClr val="E646C8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tx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精准识别投诉类型</vt:lpstr>
      <vt:lpstr>目录</vt:lpstr>
      <vt:lpstr>投诉类型识别的重要性</vt:lpstr>
      <vt:lpstr>提高客户满意度</vt:lpstr>
      <vt:lpstr>优化企业服务流程</vt:lpstr>
      <vt:lpstr>提升企业形象</vt:lpstr>
      <vt:lpstr>减少处理投诉成本</vt:lpstr>
      <vt:lpstr>常见的投诉类型</vt:lpstr>
      <vt:lpstr>服务投诉</vt:lpstr>
      <vt:lpstr>产品投诉</vt:lpstr>
      <vt:lpstr>营销投诉</vt:lpstr>
      <vt:lpstr>价格投诉</vt:lpstr>
      <vt:lpstr>如何精准识别投诉类型</vt:lpstr>
      <vt:lpstr>了解客户背景信息</vt:lpstr>
      <vt:lpstr>分析投诉内容</vt:lpstr>
      <vt:lpstr>判断投诉性质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2024-09-03T17:22:44.688</cp:lastPrinted>
  <dcterms:created xsi:type="dcterms:W3CDTF">2024-09-03T09:22:44Z</dcterms:created>
  <dcterms:modified xsi:type="dcterms:W3CDTF">2024-09-03T09:22:46Z</dcterms:modified>
</cp:coreProperties>
</file>