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NMSMT+MS-UIGothic"/>
      <p:regular r:id="rId18"/>
    </p:embeddedFont>
    <p:embeddedFont>
      <p:font typeface="QVPDNM+FJWCUE+ArialMT"/>
      <p:regular r:id="rId19"/>
    </p:embeddedFont>
    <p:embeddedFont>
      <p:font typeface="MONBHH+IOPOVP+MicrosoftYaHei-Bold"/>
      <p:regular r:id="rId20"/>
    </p:embeddedFont>
    <p:embeddedFont>
      <p:font typeface="UUAHEV+EPQCTC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3E711-CBAF-4877-9D6A-367FA7D3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39720-E194-4473-8CB6-AB703604F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9F049-BB21-4FCC-83DB-5D79F2D0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4366C-4069-42DE-8DDC-FF26A575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1022C3-DA85-47EE-92D2-FDFE4C2F7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5891C-FC63-43DE-B65B-F6121DB5E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6B2D4C-D3A6-49DD-AF69-3A32C923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824C5-1D53-4DFA-BFB6-75F5BE55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7D238D-1B7B-4853-A478-7E7BD1E4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FF8E7-EBBD-4904-87E3-E177E82E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61B82-C60C-4214-A44C-9B748D84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106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4950">
                <a:solidFill>
                  <a:srgbClr val="00608A"/>
                </a:solidFill>
                <a:latin typeface="WNMSMT+MS-UIGothic"/>
                <a:cs typeface="WNMSMT+MS-UIGothic"/>
              </a:rPr>
              <a:t>金激励与管理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WNMSMT+MS-UIGothic"/>
                <a:cs typeface="WNMSM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3871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QVPDNM+FJWCUE+ArialMT"/>
                <a:cs typeface="QVPDNM+FJWCUE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2400">
                <a:solidFill>
                  <a:srgbClr val="00608A"/>
                </a:solidFill>
                <a:latin typeface="WNMSMT+MS-UIGothic"/>
                <a:cs typeface="WNMSMT+MS-UIGothic"/>
              </a:rPr>
              <a:t>金激励概述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4500">
                <a:solidFill>
                  <a:srgbClr val="00608A"/>
                </a:solidFill>
                <a:latin typeface="WNMSMT+MS-UIGothic"/>
                <a:cs typeface="WNMSMT+MS-UIGothic"/>
              </a:rPr>
              <a:t>金激励概述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金激励的定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金激励的定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金激励是一种通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过给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外的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励，以激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其工作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极性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造性的管理手段。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金激励的目的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提高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工的工作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意度和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属感，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增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其工作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力和效率，促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织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金激励的重要性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ONBHH+IOPOVP+MicrosoftYaHei-Bold"/>
                <a:cs typeface="MONBHH+IOPOVP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ONBHH+IOPOVP+MicrosoftYaHei-Bold"/>
                <a:cs typeface="MONBHH+IOPOVP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ONBHH+IOPOVP+MicrosoftYaHei-Bold"/>
                <a:cs typeface="MONBHH+IOPOVP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WNMSMT+MS-UIGothic"/>
                <a:cs typeface="WNMSMT+MS-UIGothic"/>
              </a:rPr>
              <a:t>激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发员</a:t>
            </a:r>
            <a:r>
              <a:rPr sz="2000" spc="23">
                <a:solidFill>
                  <a:srgbClr val="00608A"/>
                </a:solidFill>
                <a:latin typeface="WNMSMT+MS-UIGothic"/>
                <a:cs typeface="WNMSMT+MS-UIGothic"/>
              </a:rPr>
              <a:t>工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积</a:t>
            </a:r>
            <a:r>
              <a:rPr sz="2000" spc="23">
                <a:solidFill>
                  <a:srgbClr val="00608A"/>
                </a:solidFill>
                <a:latin typeface="WNMSMT+MS-UIGothic"/>
                <a:cs typeface="WNMSMT+MS-UIGothic"/>
              </a:rPr>
              <a:t>极性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WNMSMT+MS-UIGothic"/>
                <a:cs typeface="WNMSMT+MS-UIGothic"/>
              </a:rPr>
              <a:t>增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强组织</a:t>
            </a:r>
            <a:r>
              <a:rPr sz="2000" spc="25">
                <a:solidFill>
                  <a:srgbClr val="00608A"/>
                </a:solidFill>
                <a:latin typeface="WNMSMT+MS-UIGothic"/>
                <a:cs typeface="WNMSMT+MS-UIGothic"/>
              </a:rPr>
              <a:t>凝聚力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WNMSMT+MS-UIGothic"/>
                <a:cs typeface="WNMSMT+MS-UIGothic"/>
              </a:rPr>
              <a:t>促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进组织发</a:t>
            </a:r>
            <a:r>
              <a:rPr sz="2000">
                <a:solidFill>
                  <a:srgbClr val="00608A"/>
                </a:solidFill>
                <a:latin typeface="WNMSMT+MS-UIGothic"/>
                <a:cs typeface="WNMSMT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金激励可以激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内在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力，使其更加努力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地工作，提高工作效率和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金激励，可以增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对组织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同感和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归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属感，提高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的凝聚力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和向心力。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合理的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金激励制度可以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进组织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定和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提高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争力和市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金激励的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史与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2300" spc="25">
                <a:solidFill>
                  <a:srgbClr val="00608A"/>
                </a:solidFill>
                <a:latin typeface="WNMSMT+MS-UIGothic"/>
                <a:cs typeface="WNMSMT+MS-UIGothic"/>
              </a:rPr>
              <a:t>金激励的起源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金激励起源于工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革命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期，当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工厂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了提高工人的生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效率，开始采用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件工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金制度。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2300" spc="25">
                <a:solidFill>
                  <a:srgbClr val="00608A"/>
                </a:solidFill>
                <a:latin typeface="WNMSMT+MS-UIGothic"/>
                <a:cs typeface="WNMSMT+MS-UIGothic"/>
              </a:rPr>
              <a:t>金激励的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608A"/>
                </a:solidFill>
                <a:latin typeface="WNMSMT+MS-UIGothic"/>
                <a:cs typeface="WNMSMT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随着管理理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的不断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展和完善，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金激励制度也逐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渐变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得更加科学和合理。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代的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金激励制度更加注重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工的个人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展和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，通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多种形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式的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励手段来激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工的工作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力和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造力。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4500">
                <a:solidFill>
                  <a:srgbClr val="00608A"/>
                </a:solidFill>
                <a:latin typeface="WNMSMT+MS-UIGothic"/>
                <a:cs typeface="WNMSMT+MS-UIGothic"/>
              </a:rPr>
              <a:t>金激励的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00608A"/>
                </a:solidFill>
                <a:latin typeface="WNMSMT+MS-UIGothic"/>
                <a:cs typeface="WNMSMT+MS-UIGothic"/>
              </a:rPr>
              <a:t>型与方式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金激励的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000" spc="25">
                <a:solidFill>
                  <a:srgbClr val="FFFFFF"/>
                </a:solidFill>
                <a:latin typeface="WNMSMT+MS-UIGothic"/>
                <a:cs typeface="WNMSMT+MS-UIGothic"/>
              </a:rPr>
              <a:t>效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NMSMT+MS-UIGothic"/>
                <a:cs typeface="WNMSMT+MS-UIGothic"/>
              </a:rPr>
              <a:t>特殊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2000" spc="23">
                <a:solidFill>
                  <a:srgbClr val="FFFFFF"/>
                </a:solidFill>
                <a:latin typeface="WNMSMT+MS-UIGothic"/>
                <a:cs typeface="WNMSMT+MS-UIGothic"/>
              </a:rPr>
              <a:t>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2000" spc="25">
                <a:solidFill>
                  <a:srgbClr val="FFFFFF"/>
                </a:solidFill>
                <a:latin typeface="WNMSMT+MS-UIGothic"/>
                <a:cs typeface="WNMSMT+MS-UIGothic"/>
              </a:rPr>
              <a:t>期服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务奖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团队奖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为奖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公司服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工而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金，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通常基于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工在公司的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工作年限。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59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工或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的工作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效来确定的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金，通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表彰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工在特定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或任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中的突出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献而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金。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为奖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励整个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或部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效而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金，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常与工作目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准相关。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25766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强调团队</a:t>
            </a:r>
            <a:r>
              <a:rPr sz="1500">
                <a:solidFill>
                  <a:srgbClr val="FFFDFD"/>
                </a:solidFill>
                <a:latin typeface="WNMSMT+MS-UIGothic"/>
                <a:cs typeface="WNMSMT+MS-UIGothic"/>
              </a:rPr>
              <a:t>合作和共同努力。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金激励的方式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现</a:t>
            </a: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金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1550">
                <a:solidFill>
                  <a:srgbClr val="00608A"/>
                </a:solidFill>
                <a:latin typeface="WNMSMT+MS-UIGothic"/>
                <a:cs typeface="WNMSMT+MS-UIGothic"/>
              </a:rPr>
              <a:t>励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礼品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1550">
                <a:solidFill>
                  <a:srgbClr val="00608A"/>
                </a:solidFill>
                <a:latin typeface="WNMSMT+MS-UIGothic"/>
                <a:cs typeface="WNMSMT+MS-UIGothic"/>
              </a:rPr>
              <a:t>励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晋升机会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培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训</a:t>
            </a: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机会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直接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是最常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的方式之一。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工礼品或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物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励，如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品、旅游券等。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工晋升机会或更高的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位，作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为对优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秀表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励。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工培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机会或学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习资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源，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以促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个人成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不同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型与方式的比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较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UAHEV+EPQCTC+MicrosoftYaHei"/>
                <a:cs typeface="UUAHEV+EPQCT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根据企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略和目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标选择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合适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型和方式。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考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虑员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工的个人需求和偏好，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够产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生最大激励效果的</a:t>
            </a:r>
          </a:p>
          <a:p>
            <a:pPr marL="2571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型和方式。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71895" y="5181453"/>
            <a:ext cx="266176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确保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金激励制度公平、透明，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避免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面影响和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满</a:t>
            </a:r>
          </a:p>
          <a:p>
            <a:pPr marL="942974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950325" y="519034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根据企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业财务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状况和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算合理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金金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励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准，确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保激励效果与公司目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相匹配。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4500">
                <a:solidFill>
                  <a:srgbClr val="00608A"/>
                </a:solidFill>
                <a:latin typeface="WNMSMT+MS-UIGothic"/>
                <a:cs typeface="WNMSMT+MS-UIGothic"/>
              </a:rPr>
              <a:t>金激励的制定与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实</a:t>
            </a:r>
            <a:r>
              <a:rPr sz="4500">
                <a:solidFill>
                  <a:srgbClr val="00608A"/>
                </a:solidFill>
                <a:latin typeface="WNMSMT+MS-UIGothic"/>
                <a:cs typeface="WNMSMT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金激励的制定原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WNMSMT+MS-UIGothic"/>
                <a:cs typeface="WNMSMT+MS-UIGothic"/>
              </a:rPr>
              <a:t>公平性原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WNMSMT+MS-UIGothic"/>
                <a:cs typeface="WNMSMT+MS-UIGothic"/>
              </a:rPr>
              <a:t>目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标导</a:t>
            </a:r>
            <a:r>
              <a:rPr sz="2300" spc="23">
                <a:solidFill>
                  <a:srgbClr val="00608A"/>
                </a:solidFill>
                <a:latin typeface="WNMSMT+MS-UIGothic"/>
                <a:cs typeface="WNMSMT+MS-UIGothic"/>
              </a:rPr>
              <a:t>向原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WNMSMT+MS-UIGothic"/>
                <a:cs typeface="WNMSMT+MS-UIGothic"/>
              </a:rPr>
              <a:t>激励性原</a:t>
            </a:r>
            <a:r>
              <a:rPr sz="2300">
                <a:solidFill>
                  <a:srgbClr val="00608A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确保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金分配公平，避免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不合理的差距，以保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极性和工作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与公司目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和个人目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标紧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合，以引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导员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为实现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目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而努力工作。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金激励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具有足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的吸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引力，能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工的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极性和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造力，提高工作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效率和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E0E07"/>
                </a:solidFill>
                <a:latin typeface="WNMSMT+MS-UIGothic"/>
                <a:cs typeface="WNMSMT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奖</a:t>
            </a:r>
            <a:r>
              <a:rPr sz="3000">
                <a:solidFill>
                  <a:srgbClr val="00608A"/>
                </a:solidFill>
                <a:latin typeface="WNMSMT+MS-UIGothic"/>
                <a:cs typeface="WNMSMT+MS-UIGothic"/>
              </a:rPr>
              <a:t>金激励的制定流程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确定目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征求意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明确公司、部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和个人的目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，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金激励提供明确的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向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工征求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金激励方案的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意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，根据反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馈进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整和完善。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制定方案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00608A"/>
                </a:solidFill>
                <a:latin typeface="WNMSMT+MS-UIGothic"/>
                <a:cs typeface="WNMSMT+MS-UIGothic"/>
              </a:rPr>
              <a:t>批通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627873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根据目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，制定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金激励方案，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包括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总额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、分配方式、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放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和考核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准等。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金激励方案提交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公司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领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导审</a:t>
            </a: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批，确保方案符合公司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589769" y="586598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WNMSMT+MS-UIGothic"/>
                <a:cs typeface="WNMSMT+MS-UIGothic"/>
              </a:rPr>
              <a:t>略和政策。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https://d.book118.com/868061067070006042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WNMSMT+MS-UIGothic</vt:lpstr>
      <vt:lpstr>QVPDNM+FJWCUE+ArialMT</vt:lpstr>
      <vt:lpstr>Times New Roman</vt:lpstr>
      <vt:lpstr>MONBHH+IOPOVP+MicrosoftYaHei-Bold</vt:lpstr>
      <vt:lpstr>UUAHEV+EPQCTC+MicrosoftYaHei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2024-09-21T16:33:22.180</cp:lastPrinted>
  <dcterms:created xsi:type="dcterms:W3CDTF">2024-09-21T08:33:22Z</dcterms:created>
  <dcterms:modified xsi:type="dcterms:W3CDTF">2024-09-21T08:33:23Z</dcterms:modified>
</cp:coreProperties>
</file>