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59FAD-A6E1-41CC-B11F-10976370F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E7D165-B83A-437B-BCAD-AA93432FA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B5DE9-D300-4159-8B01-623A935EF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BE4FB5-6DE0-4D05-927B-90A2F2570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682768-1A39-4F02-ADC7-E626E1AD3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4C1A38-6C9F-4A87-9FE1-A63DA99E4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12C2FE-E944-4EA2-B13A-6CF6D11DA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AC217E-E352-41DC-92ED-72933AE84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922B01-4B79-49B0-8091-3AEC7A96E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72EE1A-3CEF-49CC-9F3C-E9A9A4D8E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53BB48-7AF9-4890-B579-79E49C9B8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56250" y="-1694524"/>
            <a:ext cx="1141148" cy="1141148"/>
          </a:xfrm>
          <a:prstGeom prst="ellipse">
            <a:avLst/>
          </a:prstGeom>
          <a:solidFill>
            <a:srgbClr val="4D8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1904066" y="-1694524"/>
            <a:ext cx="1141148" cy="1141148"/>
          </a:xfrm>
          <a:prstGeom prst="ellipse">
            <a:avLst/>
          </a:prstGeom>
          <a:solidFill>
            <a:srgbClr val="113A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2883432" y="-1694524"/>
            <a:ext cx="1141148" cy="1141148"/>
          </a:xfrm>
          <a:prstGeom prst="ellipse">
            <a:avLst/>
          </a:prstGeom>
          <a:solidFill>
            <a:srgbClr val="F3C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6307207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/>
        </p:nvGrpSpPr>
        <p:grpSpPr>
          <a:xfrm>
            <a:off x="2028559" y="4443106"/>
            <a:ext cx="10163441" cy="2414894"/>
            <a:chOff x="2028559" y="4443106"/>
            <a:chExt cx="10163441" cy="2414894"/>
          </a:xfrm>
        </p:grpSpPr>
        <p:sp>
          <p:nvSpPr>
            <p:cNvPr id="5" name="等腰三角形 4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7" name="等腰三角形 26" title=""/>
          <p:cNvSpPr/>
          <p:nvPr/>
        </p:nvSpPr>
        <p:spPr>
          <a:xfrm>
            <a:off x="1426824" y="681134"/>
            <a:ext cx="1736869" cy="1037474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36868" h="1037474">
                <a:moveTo>
                  <a:pt x="0" y="1037474"/>
                </a:moveTo>
                <a:lnTo>
                  <a:pt x="601735" y="0"/>
                </a:lnTo>
                <a:lnTo>
                  <a:pt x="1736869" y="294524"/>
                </a:lnTo>
                <a:lnTo>
                  <a:pt x="0" y="1037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等腰三角形 26" title=""/>
          <p:cNvSpPr/>
          <p:nvPr/>
        </p:nvSpPr>
        <p:spPr>
          <a:xfrm>
            <a:off x="3163693" y="681134"/>
            <a:ext cx="1184419" cy="1799474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0 w 1184419"/>
              <a:gd name="connsiteY0-10" fmla="*/ 1037474 h 1799474"/>
              <a:gd name="connsiteX1-11" fmla="*/ 601735 w 1184419"/>
              <a:gd name="connsiteY1-12" fmla="*/ 0 h 1799474"/>
              <a:gd name="connsiteX2-13" fmla="*/ 1184419 w 1184419"/>
              <a:gd name="connsiteY2-14" fmla="*/ 1799474 h 1799474"/>
              <a:gd name="connsiteX3-15" fmla="*/ 0 w 1184419"/>
              <a:gd name="connsiteY3-16" fmla="*/ 1037474 h 179947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84419" h="1799473">
                <a:moveTo>
                  <a:pt x="0" y="1037474"/>
                </a:moveTo>
                <a:lnTo>
                  <a:pt x="601735" y="0"/>
                </a:lnTo>
                <a:lnTo>
                  <a:pt x="1184419" y="1799474"/>
                </a:lnTo>
                <a:lnTo>
                  <a:pt x="0" y="1037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等腰三角形 26" title=""/>
          <p:cNvSpPr/>
          <p:nvPr/>
        </p:nvSpPr>
        <p:spPr>
          <a:xfrm>
            <a:off x="1379529" y="4008729"/>
            <a:ext cx="1135134" cy="675524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369815 w 1135134"/>
              <a:gd name="connsiteY0-10" fmla="*/ 675524 h 675524"/>
              <a:gd name="connsiteX1-11" fmla="*/ 0 w 1135134"/>
              <a:gd name="connsiteY1-12" fmla="*/ 0 h 675524"/>
              <a:gd name="connsiteX2-13" fmla="*/ 1135134 w 1135134"/>
              <a:gd name="connsiteY2-14" fmla="*/ 294524 h 675524"/>
              <a:gd name="connsiteX3-15" fmla="*/ 369815 w 1135134"/>
              <a:gd name="connsiteY3-16" fmla="*/ 675524 h 67552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35134" h="675524">
                <a:moveTo>
                  <a:pt x="369815" y="675524"/>
                </a:moveTo>
                <a:lnTo>
                  <a:pt x="0" y="0"/>
                </a:lnTo>
                <a:lnTo>
                  <a:pt x="1135134" y="294524"/>
                </a:lnTo>
                <a:lnTo>
                  <a:pt x="369815" y="6755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等腰三角形 26" title=""/>
          <p:cNvSpPr/>
          <p:nvPr/>
        </p:nvSpPr>
        <p:spPr>
          <a:xfrm>
            <a:off x="661505" y="1286994"/>
            <a:ext cx="765319" cy="1666124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369815 w 1135134"/>
              <a:gd name="connsiteY0-10" fmla="*/ 675524 h 675524"/>
              <a:gd name="connsiteX1-11" fmla="*/ 0 w 1135134"/>
              <a:gd name="connsiteY1-12" fmla="*/ 0 h 675524"/>
              <a:gd name="connsiteX2-13" fmla="*/ 1135134 w 1135134"/>
              <a:gd name="connsiteY2-14" fmla="*/ 294524 h 675524"/>
              <a:gd name="connsiteX3-15" fmla="*/ 369815 w 1135134"/>
              <a:gd name="connsiteY3-16" fmla="*/ 675524 h 675524"/>
              <a:gd name="connsiteX0-17" fmla="*/ 0 w 765319"/>
              <a:gd name="connsiteY0-18" fmla="*/ 1666124 h 1666124"/>
              <a:gd name="connsiteX1-19" fmla="*/ 87385 w 765319"/>
              <a:gd name="connsiteY1-20" fmla="*/ 0 h 1666124"/>
              <a:gd name="connsiteX2-21" fmla="*/ 765319 w 765319"/>
              <a:gd name="connsiteY2-22" fmla="*/ 1285124 h 1666124"/>
              <a:gd name="connsiteX3-23" fmla="*/ 0 w 765319"/>
              <a:gd name="connsiteY3-24" fmla="*/ 1666124 h 166612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65319" h="1666123">
                <a:moveTo>
                  <a:pt x="0" y="1666124"/>
                </a:moveTo>
                <a:lnTo>
                  <a:pt x="87385" y="0"/>
                </a:lnTo>
                <a:lnTo>
                  <a:pt x="765319" y="1285124"/>
                </a:lnTo>
                <a:lnTo>
                  <a:pt x="0" y="1666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等腰三角形 26" title=""/>
          <p:cNvSpPr/>
          <p:nvPr/>
        </p:nvSpPr>
        <p:spPr>
          <a:xfrm rot="8497073">
            <a:off x="4580028" y="783138"/>
            <a:ext cx="394698" cy="859270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369815 w 1135134"/>
              <a:gd name="connsiteY0-10" fmla="*/ 675524 h 675524"/>
              <a:gd name="connsiteX1-11" fmla="*/ 0 w 1135134"/>
              <a:gd name="connsiteY1-12" fmla="*/ 0 h 675524"/>
              <a:gd name="connsiteX2-13" fmla="*/ 1135134 w 1135134"/>
              <a:gd name="connsiteY2-14" fmla="*/ 294524 h 675524"/>
              <a:gd name="connsiteX3-15" fmla="*/ 369815 w 1135134"/>
              <a:gd name="connsiteY3-16" fmla="*/ 675524 h 675524"/>
              <a:gd name="connsiteX0-17" fmla="*/ 0 w 765319"/>
              <a:gd name="connsiteY0-18" fmla="*/ 1666124 h 1666124"/>
              <a:gd name="connsiteX1-19" fmla="*/ 87385 w 765319"/>
              <a:gd name="connsiteY1-20" fmla="*/ 0 h 1666124"/>
              <a:gd name="connsiteX2-21" fmla="*/ 765319 w 765319"/>
              <a:gd name="connsiteY2-22" fmla="*/ 1285124 h 1666124"/>
              <a:gd name="connsiteX3-23" fmla="*/ 0 w 765319"/>
              <a:gd name="connsiteY3-24" fmla="*/ 1666124 h 166612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65319" h="1666123">
                <a:moveTo>
                  <a:pt x="0" y="1666124"/>
                </a:moveTo>
                <a:lnTo>
                  <a:pt x="87385" y="0"/>
                </a:lnTo>
                <a:lnTo>
                  <a:pt x="765319" y="1285124"/>
                </a:lnTo>
                <a:lnTo>
                  <a:pt x="0" y="1666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 title=""/>
          <p:cNvSpPr/>
          <p:nvPr/>
        </p:nvSpPr>
        <p:spPr>
          <a:xfrm>
            <a:off x="9457381" y="730480"/>
            <a:ext cx="1883228" cy="18832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solidFill>
                  <a:srgbClr val="4D86B3"/>
                </a:solidFill>
              </a:rPr>
              <a:t>LOGO</a:t>
            </a:r>
            <a:endParaRPr lang="zh-CN" altLang="en-US" sz="3600" b="1">
              <a:solidFill>
                <a:srgbClr val="4D86B3"/>
              </a:solidFill>
            </a:endParaRPr>
          </a:p>
        </p:txBody>
      </p:sp>
      <p:sp>
        <p:nvSpPr>
          <p:cNvPr id="35" name="等腰三角形 26" title=""/>
          <p:cNvSpPr/>
          <p:nvPr/>
        </p:nvSpPr>
        <p:spPr>
          <a:xfrm rot="5400000">
            <a:off x="354598" y="4137720"/>
            <a:ext cx="708360" cy="802557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369815 w 1135134"/>
              <a:gd name="connsiteY0-10" fmla="*/ 675524 h 675524"/>
              <a:gd name="connsiteX1-11" fmla="*/ 0 w 1135134"/>
              <a:gd name="connsiteY1-12" fmla="*/ 0 h 675524"/>
              <a:gd name="connsiteX2-13" fmla="*/ 1135134 w 1135134"/>
              <a:gd name="connsiteY2-14" fmla="*/ 294524 h 675524"/>
              <a:gd name="connsiteX3-15" fmla="*/ 369815 w 1135134"/>
              <a:gd name="connsiteY3-16" fmla="*/ 675524 h 675524"/>
              <a:gd name="connsiteX0-17" fmla="*/ 369815 w 1135134"/>
              <a:gd name="connsiteY0-18" fmla="*/ 675524 h 675524"/>
              <a:gd name="connsiteX1-19" fmla="*/ 0 w 1135134"/>
              <a:gd name="connsiteY1-20" fmla="*/ 0 h 675524"/>
              <a:gd name="connsiteX2-21" fmla="*/ 1135134 w 1135134"/>
              <a:gd name="connsiteY2-22" fmla="*/ 391312 h 675524"/>
              <a:gd name="connsiteX3-23" fmla="*/ 369815 w 1135134"/>
              <a:gd name="connsiteY3-24" fmla="*/ 675524 h 675524"/>
              <a:gd name="connsiteX0-25" fmla="*/ 369815 w 1199659"/>
              <a:gd name="connsiteY0-26" fmla="*/ 675524 h 1359189"/>
              <a:gd name="connsiteX1-27" fmla="*/ 0 w 1199659"/>
              <a:gd name="connsiteY1-28" fmla="*/ 0 h 1359189"/>
              <a:gd name="connsiteX2-29" fmla="*/ 1199659 w 1199659"/>
              <a:gd name="connsiteY2-30" fmla="*/ 1359189 h 1359189"/>
              <a:gd name="connsiteX3-31" fmla="*/ 369815 w 1199659"/>
              <a:gd name="connsiteY3-32" fmla="*/ 675524 h 135918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99659" h="1359189">
                <a:moveTo>
                  <a:pt x="369815" y="675524"/>
                </a:moveTo>
                <a:lnTo>
                  <a:pt x="0" y="0"/>
                </a:lnTo>
                <a:lnTo>
                  <a:pt x="1199659" y="1359189"/>
                </a:lnTo>
                <a:lnTo>
                  <a:pt x="369815" y="6755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等腰三角形 26" title=""/>
          <p:cNvSpPr/>
          <p:nvPr/>
        </p:nvSpPr>
        <p:spPr>
          <a:xfrm rot="8958318">
            <a:off x="1751403" y="4916685"/>
            <a:ext cx="277156" cy="164937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369815 w 1135134"/>
              <a:gd name="connsiteY0-10" fmla="*/ 675524 h 675524"/>
              <a:gd name="connsiteX1-11" fmla="*/ 0 w 1135134"/>
              <a:gd name="connsiteY1-12" fmla="*/ 0 h 675524"/>
              <a:gd name="connsiteX2-13" fmla="*/ 1135134 w 1135134"/>
              <a:gd name="connsiteY2-14" fmla="*/ 294524 h 675524"/>
              <a:gd name="connsiteX3-15" fmla="*/ 369815 w 1135134"/>
              <a:gd name="connsiteY3-16" fmla="*/ 675524 h 67552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35134" h="675524">
                <a:moveTo>
                  <a:pt x="369815" y="675524"/>
                </a:moveTo>
                <a:lnTo>
                  <a:pt x="0" y="0"/>
                </a:lnTo>
                <a:lnTo>
                  <a:pt x="1135134" y="294524"/>
                </a:lnTo>
                <a:lnTo>
                  <a:pt x="369815" y="6755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等腰三角形 26" title=""/>
          <p:cNvSpPr/>
          <p:nvPr/>
        </p:nvSpPr>
        <p:spPr>
          <a:xfrm flipV="1">
            <a:off x="4016497" y="484775"/>
            <a:ext cx="261299" cy="284735"/>
          </a:xfrm>
          <a:custGeom>
            <a:gdLst>
              <a:gd name="connsiteX0" fmla="*/ 0 w 1203469"/>
              <a:gd name="connsiteY0" fmla="*/ 1037474 h 1037474"/>
              <a:gd name="connsiteX1" fmla="*/ 601735 w 1203469"/>
              <a:gd name="connsiteY1" fmla="*/ 0 h 1037474"/>
              <a:gd name="connsiteX2" fmla="*/ 1203469 w 1203469"/>
              <a:gd name="connsiteY2" fmla="*/ 1037474 h 1037474"/>
              <a:gd name="connsiteX3" fmla="*/ 0 w 1203469"/>
              <a:gd name="connsiteY3" fmla="*/ 1037474 h 1037474"/>
              <a:gd name="connsiteX0-1" fmla="*/ 0 w 1736869"/>
              <a:gd name="connsiteY0-2" fmla="*/ 1037474 h 1037474"/>
              <a:gd name="connsiteX1-3" fmla="*/ 601735 w 1736869"/>
              <a:gd name="connsiteY1-4" fmla="*/ 0 h 1037474"/>
              <a:gd name="connsiteX2-5" fmla="*/ 1736869 w 1736869"/>
              <a:gd name="connsiteY2-6" fmla="*/ 294524 h 1037474"/>
              <a:gd name="connsiteX3-7" fmla="*/ 0 w 1736869"/>
              <a:gd name="connsiteY3-8" fmla="*/ 1037474 h 1037474"/>
              <a:gd name="connsiteX0-9" fmla="*/ 369815 w 1135134"/>
              <a:gd name="connsiteY0-10" fmla="*/ 675524 h 675524"/>
              <a:gd name="connsiteX1-11" fmla="*/ 0 w 1135134"/>
              <a:gd name="connsiteY1-12" fmla="*/ 0 h 675524"/>
              <a:gd name="connsiteX2-13" fmla="*/ 1135134 w 1135134"/>
              <a:gd name="connsiteY2-14" fmla="*/ 294524 h 675524"/>
              <a:gd name="connsiteX3-15" fmla="*/ 369815 w 1135134"/>
              <a:gd name="connsiteY3-16" fmla="*/ 675524 h 675524"/>
              <a:gd name="connsiteX0-17" fmla="*/ 0 w 765319"/>
              <a:gd name="connsiteY0-18" fmla="*/ 1666124 h 1666124"/>
              <a:gd name="connsiteX1-19" fmla="*/ 87385 w 765319"/>
              <a:gd name="connsiteY1-20" fmla="*/ 0 h 1666124"/>
              <a:gd name="connsiteX2-21" fmla="*/ 765319 w 765319"/>
              <a:gd name="connsiteY2-22" fmla="*/ 1285124 h 1666124"/>
              <a:gd name="connsiteX3-23" fmla="*/ 0 w 765319"/>
              <a:gd name="connsiteY3-24" fmla="*/ 1666124 h 1666124"/>
              <a:gd name="connsiteX0-25" fmla="*/ 0 w 765319"/>
              <a:gd name="connsiteY0-26" fmla="*/ 381000 h 833962"/>
              <a:gd name="connsiteX1-27" fmla="*/ 726014 w 765319"/>
              <a:gd name="connsiteY1-28" fmla="*/ 833962 h 833962"/>
              <a:gd name="connsiteX2-29" fmla="*/ 765319 w 765319"/>
              <a:gd name="connsiteY2-30" fmla="*/ 0 h 833962"/>
              <a:gd name="connsiteX3-31" fmla="*/ 0 w 765319"/>
              <a:gd name="connsiteY3-32" fmla="*/ 381000 h 83396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65319" h="833962">
                <a:moveTo>
                  <a:pt x="0" y="381000"/>
                </a:moveTo>
                <a:lnTo>
                  <a:pt x="726014" y="833962"/>
                </a:lnTo>
                <a:lnTo>
                  <a:pt x="765319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TextBox 3" title=""/>
          <p:cNvSpPr txBox="1"/>
          <p:nvPr/>
        </p:nvSpPr>
        <p:spPr>
          <a:xfrm>
            <a:off x="1109980" y="2613660"/>
            <a:ext cx="9585960" cy="1917065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6000" b="1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第五单元  热热闹闹运动会 </a:t>
            </a:r>
          </a:p>
          <a:p>
            <a:pPr algn="ctr" fontAlgn="t">
              <a:defRPr/>
            </a:pPr>
            <a:r>
              <a:rPr lang="en-US" sz="6000" b="1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三、你好，奥运会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等腰三角形 1" title=""/>
          <p:cNvSpPr/>
          <p:nvPr/>
        </p:nvSpPr>
        <p:spPr>
          <a:xfrm rot="5400000">
            <a:off x="647700" y="446690"/>
            <a:ext cx="2057400" cy="177362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等腰三角形 2" title=""/>
          <p:cNvSpPr/>
          <p:nvPr/>
        </p:nvSpPr>
        <p:spPr>
          <a:xfrm rot="5400000">
            <a:off x="1534510" y="446690"/>
            <a:ext cx="2057400" cy="1773620"/>
          </a:xfrm>
          <a:prstGeom prst="triangle">
            <a:avLst/>
          </a:prstGeom>
          <a:solidFill>
            <a:srgbClr val="113A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3" title=""/>
          <p:cNvSpPr txBox="1"/>
          <p:nvPr/>
        </p:nvSpPr>
        <p:spPr>
          <a:xfrm>
            <a:off x="3829050" y="1010334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 </a:t>
            </a:r>
            <a:r>
              <a:rPr lang="en-US" altLang="zh-CN" sz="3600" b="1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0295056c10fd43e4a79f6ae4076d0170" title=""/>
          <p:cNvSpPr/>
          <p:nvPr/>
        </p:nvSpPr>
        <p:spPr>
          <a:xfrm flipH="1">
            <a:off x="947077" y="3157499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66a9e2bddc14415f8ad7dd9b702e17f2" title=""/>
          <p:cNvSpPr/>
          <p:nvPr/>
        </p:nvSpPr>
        <p:spPr>
          <a:xfrm flipH="1">
            <a:off x="1374717" y="3157499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e538bdb333064c068a7c5a0e565ead18" title=""/>
          <p:cNvSpPr/>
          <p:nvPr/>
        </p:nvSpPr>
        <p:spPr>
          <a:xfrm flipV="1">
            <a:off x="947077" y="3580391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5f1a3e6e1a2541c7b811089978877055" title=""/>
          <p:cNvSpPr/>
          <p:nvPr/>
        </p:nvSpPr>
        <p:spPr>
          <a:xfrm flipV="1">
            <a:off x="947077" y="3580391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TextBox 14" title=""/>
          <p:cNvSpPr txBox="1"/>
          <p:nvPr/>
        </p:nvSpPr>
        <p:spPr>
          <a:xfrm>
            <a:off x="1790700" y="32258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奥运会的起源和发展</a:t>
            </a:r>
            <a:endParaRPr lang="en-US" sz="1100"/>
          </a:p>
        </p:txBody>
      </p:sp>
      <p:sp>
        <p:nvSpPr>
          <p:cNvPr id="15" name="88eafd3c47974c19996a824dd5a53d05" title=""/>
          <p:cNvSpPr/>
          <p:nvPr/>
        </p:nvSpPr>
        <p:spPr>
          <a:xfrm flipH="1">
            <a:off x="6535077" y="3157499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f6bc26088db94abab179b06a172aef43" title=""/>
          <p:cNvSpPr/>
          <p:nvPr/>
        </p:nvSpPr>
        <p:spPr>
          <a:xfrm flipH="1">
            <a:off x="6962717" y="3157499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be23211419404089b017e146a3a70830" title=""/>
          <p:cNvSpPr/>
          <p:nvPr/>
        </p:nvSpPr>
        <p:spPr>
          <a:xfrm flipV="1">
            <a:off x="6535077" y="3580391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0b0a81da319647b598f18c306af49698" title=""/>
          <p:cNvSpPr/>
          <p:nvPr/>
        </p:nvSpPr>
        <p:spPr>
          <a:xfrm flipV="1">
            <a:off x="6535077" y="3580391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TextBox 19" title=""/>
          <p:cNvSpPr txBox="1"/>
          <p:nvPr/>
        </p:nvSpPr>
        <p:spPr>
          <a:xfrm>
            <a:off x="7378700" y="32258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奥运会的标志和吉祥物</a:t>
            </a:r>
            <a:endParaRPr lang="en-US" sz="1100"/>
          </a:p>
        </p:txBody>
      </p:sp>
      <p:sp>
        <p:nvSpPr>
          <p:cNvPr id="20" name="cbe30a9af0584bfc85dbfeb8209c48a7" title=""/>
          <p:cNvSpPr/>
          <p:nvPr/>
        </p:nvSpPr>
        <p:spPr>
          <a:xfrm flipH="1">
            <a:off x="947077" y="4363999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04a82f00398e4bff88fe79333668e2a1" title=""/>
          <p:cNvSpPr/>
          <p:nvPr/>
        </p:nvSpPr>
        <p:spPr>
          <a:xfrm flipH="1">
            <a:off x="1374717" y="4363999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c0b3c7dd2c8247eb9ef95aa3c135c224" title=""/>
          <p:cNvSpPr/>
          <p:nvPr/>
        </p:nvSpPr>
        <p:spPr>
          <a:xfrm flipV="1">
            <a:off x="947077" y="4786891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27a286d7e5d94a69a590270fa9228807" title=""/>
          <p:cNvSpPr/>
          <p:nvPr/>
        </p:nvSpPr>
        <p:spPr>
          <a:xfrm flipV="1">
            <a:off x="947077" y="4786891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TextBox 24" title=""/>
          <p:cNvSpPr txBox="1"/>
          <p:nvPr/>
        </p:nvSpPr>
        <p:spPr>
          <a:xfrm>
            <a:off x="1790700" y="44323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3. 奥运会的比赛项目</a:t>
            </a:r>
            <a:endParaRPr lang="en-US" sz="1100"/>
          </a:p>
        </p:txBody>
      </p:sp>
      <p:sp>
        <p:nvSpPr>
          <p:cNvPr id="25" name="01e7e9e3e3404b5faadc70fef7c8396f" title=""/>
          <p:cNvSpPr/>
          <p:nvPr/>
        </p:nvSpPr>
        <p:spPr>
          <a:xfrm flipH="1">
            <a:off x="6535077" y="4363999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ba5e869ad1f14c44b4dc8c40b33337f2" title=""/>
          <p:cNvSpPr/>
          <p:nvPr/>
        </p:nvSpPr>
        <p:spPr>
          <a:xfrm flipH="1">
            <a:off x="6962717" y="4363999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84bb0b1a8fd748199d04a36269540704" title=""/>
          <p:cNvSpPr/>
          <p:nvPr/>
        </p:nvSpPr>
        <p:spPr>
          <a:xfrm flipV="1">
            <a:off x="6535077" y="4786891"/>
            <a:ext cx="855280" cy="42289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ee6e649fd5fa4b7fbf4836720be201f6" title=""/>
          <p:cNvSpPr/>
          <p:nvPr/>
        </p:nvSpPr>
        <p:spPr>
          <a:xfrm flipV="1">
            <a:off x="6535077" y="4786891"/>
            <a:ext cx="427640" cy="422892"/>
          </a:xfrm>
          <a:custGeom>
            <a:gdLst>
              <a:gd name="connsiteX0" fmla="*/ 2442008 w 2442008"/>
              <a:gd name="connsiteY0" fmla="*/ 0 h 2414894"/>
              <a:gd name="connsiteX1" fmla="*/ 2415869 w 2442008"/>
              <a:gd name="connsiteY1" fmla="*/ 2414894 h 2414894"/>
              <a:gd name="connsiteX2" fmla="*/ 0 w 2442008"/>
              <a:gd name="connsiteY2" fmla="*/ 2414894 h 2414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008" h="2414894">
                <a:moveTo>
                  <a:pt x="2442008" y="0"/>
                </a:moveTo>
                <a:lnTo>
                  <a:pt x="2415869" y="2414894"/>
                </a:lnTo>
                <a:lnTo>
                  <a:pt x="0" y="24148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TextBox 29" title=""/>
          <p:cNvSpPr txBox="1"/>
          <p:nvPr/>
        </p:nvSpPr>
        <p:spPr>
          <a:xfrm>
            <a:off x="7378700" y="44323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4. 奥运会的精神和价值观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 title=""/>
          <p:cNvSpPr/>
          <p:nvPr/>
        </p:nvSpPr>
        <p:spPr>
          <a:xfrm>
            <a:off x="2076450" y="2609850"/>
            <a:ext cx="8382000" cy="1771650"/>
          </a:xfrm>
          <a:custGeom>
            <a:gdLst>
              <a:gd name="connsiteX0" fmla="*/ 0 w 8153400"/>
              <a:gd name="connsiteY0" fmla="*/ 0 h 1428750"/>
              <a:gd name="connsiteX1" fmla="*/ 8153400 w 8153400"/>
              <a:gd name="connsiteY1" fmla="*/ 0 h 1428750"/>
              <a:gd name="connsiteX2" fmla="*/ 8153400 w 8153400"/>
              <a:gd name="connsiteY2" fmla="*/ 1428750 h 1428750"/>
              <a:gd name="connsiteX3" fmla="*/ 0 w 8153400"/>
              <a:gd name="connsiteY3" fmla="*/ 1428750 h 1428750"/>
              <a:gd name="connsiteX4" fmla="*/ 0 w 8153400"/>
              <a:gd name="connsiteY4" fmla="*/ 0 h 1428750"/>
              <a:gd name="connsiteX0-1" fmla="*/ 0 w 8382000"/>
              <a:gd name="connsiteY0-2" fmla="*/ 0 h 1771650"/>
              <a:gd name="connsiteX1-3" fmla="*/ 8153400 w 8382000"/>
              <a:gd name="connsiteY1-4" fmla="*/ 0 h 1771650"/>
              <a:gd name="connsiteX2-5" fmla="*/ 8382000 w 8382000"/>
              <a:gd name="connsiteY2-6" fmla="*/ 1771650 h 1771650"/>
              <a:gd name="connsiteX3-7" fmla="*/ 0 w 8382000"/>
              <a:gd name="connsiteY3-8" fmla="*/ 1428750 h 1771650"/>
              <a:gd name="connsiteX4-9" fmla="*/ 0 w 8382000"/>
              <a:gd name="connsiteY4-10" fmla="*/ 0 h 177165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382000" h="1771650">
                <a:moveTo>
                  <a:pt x="0" y="0"/>
                </a:moveTo>
                <a:lnTo>
                  <a:pt x="8153400" y="0"/>
                </a:lnTo>
                <a:lnTo>
                  <a:pt x="8382000" y="17716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 title=""/>
          <p:cNvSpPr/>
          <p:nvPr/>
        </p:nvSpPr>
        <p:spPr>
          <a:xfrm>
            <a:off x="2076450" y="2609850"/>
            <a:ext cx="8153400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 title=""/>
          <p:cNvSpPr/>
          <p:nvPr/>
        </p:nvSpPr>
        <p:spPr>
          <a:xfrm>
            <a:off x="5372099" y="1485900"/>
            <a:ext cx="1562100" cy="1562100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F3C9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6000" b="1">
              <a:solidFill>
                <a:srgbClr val="F3C953"/>
              </a:solidFill>
            </a:endParaRPr>
          </a:p>
        </p:txBody>
      </p:sp>
      <p:sp>
        <p:nvSpPr>
          <p:cNvPr id="2" name="TextBox 2" title=""/>
          <p:cNvSpPr txBox="1"/>
          <p:nvPr/>
        </p:nvSpPr>
        <p:spPr>
          <a:xfrm>
            <a:off x="2133600" y="3111500"/>
            <a:ext cx="7924800" cy="4572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3600" b="1">
                <a:solidFill>
                  <a:srgbClr val="F3C953"/>
                </a:solidFill>
                <a:latin typeface="微软雅黑" panose="020b0503020204020204" pitchFamily="34" charset="-122"/>
              </a:rPr>
              <a:t>1. 奥运会的起源和发展</a:t>
            </a:r>
            <a:endParaRPr lang="en-US" sz="1100"/>
          </a:p>
        </p:txBody>
      </p:sp>
      <p:sp>
        <p:nvSpPr>
          <p:cNvPr id="6" name="TextBox 6" title=""/>
          <p:cNvSpPr txBox="1"/>
          <p:nvPr/>
        </p:nvSpPr>
        <p:spPr>
          <a:xfrm>
            <a:off x="2133600" y="2032000"/>
            <a:ext cx="79248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3900" b="1">
                <a:solidFill>
                  <a:srgbClr val="F3C953"/>
                </a:solidFill>
                <a:latin typeface="微软雅黑" panose="020b0503020204020204" pitchFamily="34" charset="-122"/>
              </a:rPr>
              <a:t>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4" name="等腰三角形 3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15" name="等腰三角形 14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Freeform 271" title=""/>
          <p:cNvSpPr/>
          <p:nvPr/>
        </p:nvSpPr>
        <p:spPr bwMode="auto">
          <a:xfrm>
            <a:off x="2886156" y="4832126"/>
            <a:ext cx="29855" cy="40711"/>
          </a:xfrm>
          <a:custGeom>
            <a:gdLst>
              <a:gd name="T0" fmla="*/ 2147483647 w 3"/>
              <a:gd name="T1" fmla="*/ 2147483647 h 4"/>
              <a:gd name="T2" fmla="*/ 2147483647 w 3"/>
              <a:gd name="T3" fmla="*/ 2147483647 h 4"/>
              <a:gd name="T4" fmla="*/ 0 w 3"/>
              <a:gd name="T5" fmla="*/ 2147483647 h 4"/>
              <a:gd name="T6" fmla="*/ 0 w 3"/>
              <a:gd name="T7" fmla="*/ 2147483647 h 4"/>
              <a:gd name="T8" fmla="*/ 0 w 3"/>
              <a:gd name="T9" fmla="*/ 0 h 4"/>
              <a:gd name="T10" fmla="*/ 0 w 3"/>
              <a:gd name="T11" fmla="*/ 0 h 4"/>
              <a:gd name="T12" fmla="*/ 0 w 3"/>
              <a:gd name="T13" fmla="*/ 2147483647 h 4"/>
              <a:gd name="T14" fmla="*/ 0 w 3"/>
              <a:gd name="T15" fmla="*/ 2147483647 h 4"/>
              <a:gd name="T16" fmla="*/ 2147483647 w 3"/>
              <a:gd name="T17" fmla="*/ 2147483647 h 4"/>
              <a:gd name="T18" fmla="*/ 2147483647 w 3"/>
              <a:gd name="T19" fmla="*/ 2147483647 h 4"/>
              <a:gd name="T20" fmla="*/ 2147483647 w 3"/>
              <a:gd name="T21" fmla="*/ 0 h 4"/>
              <a:gd name="T22" fmla="*/ 2147483647 w 3"/>
              <a:gd name="T23" fmla="*/ 0 h 4"/>
              <a:gd name="T24" fmla="*/ 2147483647 w 3"/>
              <a:gd name="T25" fmla="*/ 2147483647 h 4"/>
              <a:gd name="T26" fmla="*/ 2147483647 w 3"/>
              <a:gd name="T27" fmla="*/ 2147483647 h 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" h="4">
                <a:moveTo>
                  <a:pt x="2" y="4"/>
                </a:moveTo>
                <a:cubicBezTo>
                  <a:pt x="2" y="4"/>
                  <a:pt x="2" y="4"/>
                  <a:pt x="1" y="4"/>
                </a:cubicBez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4"/>
                  <a:pt x="1" y="4"/>
                </a:cubicBezTo>
                <a:cubicBezTo>
                  <a:pt x="2" y="4"/>
                  <a:pt x="2" y="3"/>
                  <a:pt x="2" y="3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3"/>
                  <a:pt x="3" y="3"/>
                  <a:pt x="3" y="3"/>
                </a:cubicBezTo>
                <a:cubicBezTo>
                  <a:pt x="3" y="3"/>
                  <a:pt x="2" y="3"/>
                  <a:pt x="2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27" name="Freeform 272" title=""/>
          <p:cNvSpPr/>
          <p:nvPr/>
        </p:nvSpPr>
        <p:spPr bwMode="auto">
          <a:xfrm>
            <a:off x="2926865" y="4832126"/>
            <a:ext cx="18999" cy="40711"/>
          </a:xfrm>
          <a:custGeom>
            <a:gdLst>
              <a:gd name="T0" fmla="*/ 2147483647 w 2"/>
              <a:gd name="T1" fmla="*/ 2147483647 h 4"/>
              <a:gd name="T2" fmla="*/ 2147483647 w 2"/>
              <a:gd name="T3" fmla="*/ 0 h 4"/>
              <a:gd name="T4" fmla="*/ 2147483647 w 2"/>
              <a:gd name="T5" fmla="*/ 0 h 4"/>
              <a:gd name="T6" fmla="*/ 2147483647 w 2"/>
              <a:gd name="T7" fmla="*/ 2147483647 h 4"/>
              <a:gd name="T8" fmla="*/ 0 w 2"/>
              <a:gd name="T9" fmla="*/ 2147483647 h 4"/>
              <a:gd name="T10" fmla="*/ 0 w 2"/>
              <a:gd name="T11" fmla="*/ 2147483647 h 4"/>
              <a:gd name="T12" fmla="*/ 0 w 2"/>
              <a:gd name="T13" fmla="*/ 2147483647 h 4"/>
              <a:gd name="T14" fmla="*/ 0 w 2"/>
              <a:gd name="T15" fmla="*/ 2147483647 h 4"/>
              <a:gd name="T16" fmla="*/ 0 w 2"/>
              <a:gd name="T17" fmla="*/ 2147483647 h 4"/>
              <a:gd name="T18" fmla="*/ 0 w 2"/>
              <a:gd name="T19" fmla="*/ 0 h 4"/>
              <a:gd name="T20" fmla="*/ 0 w 2"/>
              <a:gd name="T21" fmla="*/ 0 h 4"/>
              <a:gd name="T22" fmla="*/ 0 w 2"/>
              <a:gd name="T23" fmla="*/ 2147483647 h 4"/>
              <a:gd name="T24" fmla="*/ 2147483647 w 2"/>
              <a:gd name="T25" fmla="*/ 0 h 4"/>
              <a:gd name="T26" fmla="*/ 2147483647 w 2"/>
              <a:gd name="T27" fmla="*/ 0 h 4"/>
              <a:gd name="T28" fmla="*/ 2147483647 w 2"/>
              <a:gd name="T29" fmla="*/ 0 h 4"/>
              <a:gd name="T30" fmla="*/ 2147483647 w 2"/>
              <a:gd name="T31" fmla="*/ 0 h 4"/>
              <a:gd name="T32" fmla="*/ 2147483647 w 2"/>
              <a:gd name="T33" fmla="*/ 2147483647 h 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lnTo>
                  <a:pt x="2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25" name="TextBox 25" title=""/>
          <p:cNvSpPr txBox="1"/>
          <p:nvPr/>
        </p:nvSpPr>
        <p:spPr>
          <a:xfrm>
            <a:off x="1371600" y="596900"/>
            <a:ext cx="94488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奥运会的起源和发展</a:t>
            </a:r>
            <a:endParaRPr lang="en-US" sz="1100"/>
          </a:p>
        </p:txBody>
      </p:sp>
      <p:sp>
        <p:nvSpPr>
          <p:cNvPr id="28" name="6ac32c34b15146cc9949cca52998f2ed" title=""/>
          <p:cNvSpPr/>
          <p:nvPr/>
        </p:nvSpPr>
        <p:spPr>
          <a:xfrm>
            <a:off x="56028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4d6fd58686c9401b84502c58c6806ced" title=""/>
          <p:cNvSpPr/>
          <p:nvPr/>
        </p:nvSpPr>
        <p:spPr bwMode="auto">
          <a:xfrm>
            <a:off x="59389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30" name="TextBox 30" title=""/>
          <p:cNvSpPr txBox="1"/>
          <p:nvPr/>
        </p:nvSpPr>
        <p:spPr>
          <a:xfrm>
            <a:off x="4699000" y="47498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000000"/>
                </a:solidFill>
                <a:ea typeface="微软雅黑" panose="020b0503020204020204" pitchFamily="34" charset="-122"/>
              </a:rPr>
              <a:t>要点标题: 现代奥运会的复兴</a:t>
            </a:r>
            <a:endParaRPr lang="en-US" sz="1100"/>
          </a:p>
        </p:txBody>
      </p:sp>
      <p:sp>
        <p:nvSpPr>
          <p:cNvPr id="31" name="959d54a420a9473da9fcbf33d74f1541" title=""/>
          <p:cNvSpPr/>
          <p:nvPr/>
        </p:nvSpPr>
        <p:spPr>
          <a:xfrm>
            <a:off x="17547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2cd3098c04a84bf9ac1b4aa7f25724b9" title=""/>
          <p:cNvSpPr/>
          <p:nvPr/>
        </p:nvSpPr>
        <p:spPr bwMode="auto">
          <a:xfrm>
            <a:off x="20908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33" name="14840008c54a483abedc5507cfe26f48" title=""/>
          <p:cNvSpPr/>
          <p:nvPr/>
        </p:nvSpPr>
        <p:spPr>
          <a:xfrm>
            <a:off x="17547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48a93029ba3647df9fff768059973850" title=""/>
          <p:cNvSpPr/>
          <p:nvPr/>
        </p:nvSpPr>
        <p:spPr bwMode="auto">
          <a:xfrm>
            <a:off x="20908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35" name="TextBox 35" title=""/>
          <p:cNvSpPr txBox="1"/>
          <p:nvPr/>
        </p:nvSpPr>
        <p:spPr>
          <a:xfrm>
            <a:off x="850900" y="47498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000000"/>
                </a:solidFill>
                <a:ea typeface="微软雅黑" panose="020b0503020204020204" pitchFamily="34" charset="-122"/>
              </a:rPr>
              <a:t>要点标题: 古希腊奥运会的起源</a:t>
            </a:r>
            <a:endParaRPr lang="en-US" sz="1100"/>
          </a:p>
        </p:txBody>
      </p:sp>
      <p:sp>
        <p:nvSpPr>
          <p:cNvPr id="36" name="56778d14698d444ead66c7da03013e01" title=""/>
          <p:cNvSpPr/>
          <p:nvPr/>
        </p:nvSpPr>
        <p:spPr>
          <a:xfrm>
            <a:off x="94509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35611e6ede90432cbdef393f24a140bd" title=""/>
          <p:cNvSpPr/>
          <p:nvPr/>
        </p:nvSpPr>
        <p:spPr bwMode="auto">
          <a:xfrm>
            <a:off x="97870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41" name="TextBox 41" title=""/>
          <p:cNvSpPr txBox="1"/>
          <p:nvPr/>
        </p:nvSpPr>
        <p:spPr>
          <a:xfrm>
            <a:off x="8547100" y="47498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000000"/>
                </a:solidFill>
                <a:ea typeface="微软雅黑" panose="020b0503020204020204" pitchFamily="34" charset="-122"/>
              </a:rPr>
              <a:t>要点标题: 奥运会的发展与变化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29" name="等腰三角形 28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组合 38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40" name="等腰三角形 39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TextBox 2" title=""/>
          <p:cNvSpPr txBox="1"/>
          <p:nvPr/>
        </p:nvSpPr>
        <p:spPr>
          <a:xfrm>
            <a:off x="3479800" y="584200"/>
            <a:ext cx="52451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奥运会的起源和发展</a:t>
            </a:r>
            <a:endParaRPr lang="en-US" sz="1100"/>
          </a:p>
        </p:txBody>
      </p:sp>
      <p:sp>
        <p:nvSpPr>
          <p:cNvPr id="3" name="TextBox 3" title=""/>
          <p:cNvSpPr txBox="1"/>
          <p:nvPr/>
        </p:nvSpPr>
        <p:spPr>
          <a:xfrm>
            <a:off x="596900" y="1765300"/>
            <a:ext cx="54864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900" b="1">
                <a:solidFill>
                  <a:srgbClr val="113A59"/>
                </a:solidFill>
                <a:ea typeface="微软雅黑" panose="020b0503020204020204" pitchFamily="34" charset="-122"/>
              </a:rPr>
              <a:t>要点标题: 古希腊奥运会的起源</a:t>
            </a:r>
            <a:endParaRPr lang="en-US" sz="1100"/>
          </a:p>
        </p:txBody>
      </p:sp>
      <p:sp>
        <p:nvSpPr>
          <p:cNvPr id="4" name="TextBox 4" title="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113A59"/>
                </a:solidFill>
                <a:ea typeface="微软雅黑" panose="020b0503020204020204" pitchFamily="34" charset="-122"/>
              </a:rPr>
              <a:t>古希腊奥运会起源于公元前776年，是为了纪念神话中的英雄赫拉克勒斯而举办的。最初的奥运会只有一个项目，就是赛跑。后来逐渐增加了跳远、铁饼、铁杆等项目，成为了古希腊最盛大的体育盛会。</a:t>
            </a:r>
            <a:endParaRPr lang="en-US" sz="1100"/>
          </a:p>
        </p:txBody>
      </p:sp>
      <p:pic>
        <p:nvPicPr>
          <p:cNvPr id="5" name="Picture 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1765300"/>
            <a:ext cx="4406900" cy="44069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29" name="等腰三角形 28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组合 38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40" name="等腰三角形 39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TextBox 2" title=""/>
          <p:cNvSpPr txBox="1"/>
          <p:nvPr/>
        </p:nvSpPr>
        <p:spPr>
          <a:xfrm>
            <a:off x="3479800" y="584200"/>
            <a:ext cx="52451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奥运会的起源和发展</a:t>
            </a:r>
            <a:endParaRPr lang="en-US" sz="1100"/>
          </a:p>
        </p:txBody>
      </p:sp>
      <p:sp>
        <p:nvSpPr>
          <p:cNvPr id="3" name="TextBox 3" title=""/>
          <p:cNvSpPr txBox="1"/>
          <p:nvPr/>
        </p:nvSpPr>
        <p:spPr>
          <a:xfrm>
            <a:off x="596900" y="1765300"/>
            <a:ext cx="54864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100" b="1">
                <a:solidFill>
                  <a:srgbClr val="113A59"/>
                </a:solidFill>
                <a:ea typeface="微软雅黑" panose="020b0503020204020204" pitchFamily="34" charset="-122"/>
              </a:rPr>
              <a:t>要点标题: 现代奥运会的复兴</a:t>
            </a:r>
            <a:endParaRPr lang="en-US" sz="1100"/>
          </a:p>
        </p:txBody>
      </p:sp>
      <p:sp>
        <p:nvSpPr>
          <p:cNvPr id="4" name="TextBox 4" title="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113A59"/>
                </a:solidFill>
                <a:ea typeface="微软雅黑" panose="020b0503020204020204" pitchFamily="34" charset="-122"/>
              </a:rPr>
              <a:t>现代奥运会的复兴始于1896年，由法国人皮埃尔·德·顾拜旦发起，并在希腊雅典举办。现代奥运会一开始只有9个项目，如田径、游泳、射击等。随着时间的推移，每届奥运会的项目逐渐增加，涵盖了各种不同的体育项目。</a:t>
            </a:r>
            <a:endParaRPr lang="en-US" sz="1100"/>
          </a:p>
        </p:txBody>
      </p:sp>
      <p:pic>
        <p:nvPicPr>
          <p:cNvPr id="5" name="Picture 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1765300"/>
            <a:ext cx="4406900" cy="44069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29" name="等腰三角形 28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组合 38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40" name="等腰三角形 39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TextBox 2" title=""/>
          <p:cNvSpPr txBox="1"/>
          <p:nvPr/>
        </p:nvSpPr>
        <p:spPr>
          <a:xfrm>
            <a:off x="3479800" y="584200"/>
            <a:ext cx="52451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奥运会的起源和发展</a:t>
            </a:r>
            <a:endParaRPr lang="en-US" sz="1100"/>
          </a:p>
        </p:txBody>
      </p:sp>
      <p:sp>
        <p:nvSpPr>
          <p:cNvPr id="3" name="TextBox 3" title=""/>
          <p:cNvSpPr txBox="1"/>
          <p:nvPr/>
        </p:nvSpPr>
        <p:spPr>
          <a:xfrm>
            <a:off x="596900" y="1765300"/>
            <a:ext cx="54864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900" b="1">
                <a:solidFill>
                  <a:srgbClr val="113A59"/>
                </a:solidFill>
                <a:ea typeface="微软雅黑" panose="020b0503020204020204" pitchFamily="34" charset="-122"/>
              </a:rPr>
              <a:t>要点标题: 奥运会的发展与变化</a:t>
            </a:r>
            <a:endParaRPr lang="en-US" sz="1100"/>
          </a:p>
        </p:txBody>
      </p:sp>
      <p:sp>
        <p:nvSpPr>
          <p:cNvPr id="4" name="TextBox 4" title="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113A59"/>
                </a:solidFill>
                <a:ea typeface="微软雅黑" panose="020b0503020204020204" pitchFamily="34" charset="-122"/>
              </a:rPr>
              <a:t>奥运会的发展与变化是不断的。比如，参与奥运会的国家和地区越来越多，项目也逐渐增加。现在的奥运会已经有了夏季奥运会和冬季奥运会之分，每届奥运会都会引入一些新的项目。同时，奥运会也成为了国家间交流合作的重要平台，促进了世界各国之间的友谊和团结。</a:t>
            </a:r>
            <a:endParaRPr lang="en-US" sz="1100"/>
          </a:p>
        </p:txBody>
      </p:sp>
      <p:pic>
        <p:nvPicPr>
          <p:cNvPr id="5" name="Picture 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1765300"/>
            <a:ext cx="4406900" cy="44069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 title=""/>
          <p:cNvSpPr/>
          <p:nvPr/>
        </p:nvSpPr>
        <p:spPr>
          <a:xfrm>
            <a:off x="2076450" y="2609850"/>
            <a:ext cx="8382000" cy="1771650"/>
          </a:xfrm>
          <a:custGeom>
            <a:gdLst>
              <a:gd name="connsiteX0" fmla="*/ 0 w 8153400"/>
              <a:gd name="connsiteY0" fmla="*/ 0 h 1428750"/>
              <a:gd name="connsiteX1" fmla="*/ 8153400 w 8153400"/>
              <a:gd name="connsiteY1" fmla="*/ 0 h 1428750"/>
              <a:gd name="connsiteX2" fmla="*/ 8153400 w 8153400"/>
              <a:gd name="connsiteY2" fmla="*/ 1428750 h 1428750"/>
              <a:gd name="connsiteX3" fmla="*/ 0 w 8153400"/>
              <a:gd name="connsiteY3" fmla="*/ 1428750 h 1428750"/>
              <a:gd name="connsiteX4" fmla="*/ 0 w 8153400"/>
              <a:gd name="connsiteY4" fmla="*/ 0 h 1428750"/>
              <a:gd name="connsiteX0-1" fmla="*/ 0 w 8382000"/>
              <a:gd name="connsiteY0-2" fmla="*/ 0 h 1771650"/>
              <a:gd name="connsiteX1-3" fmla="*/ 8153400 w 8382000"/>
              <a:gd name="connsiteY1-4" fmla="*/ 0 h 1771650"/>
              <a:gd name="connsiteX2-5" fmla="*/ 8382000 w 8382000"/>
              <a:gd name="connsiteY2-6" fmla="*/ 1771650 h 1771650"/>
              <a:gd name="connsiteX3-7" fmla="*/ 0 w 8382000"/>
              <a:gd name="connsiteY3-8" fmla="*/ 1428750 h 1771650"/>
              <a:gd name="connsiteX4-9" fmla="*/ 0 w 8382000"/>
              <a:gd name="connsiteY4-10" fmla="*/ 0 h 177165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382000" h="1771650">
                <a:moveTo>
                  <a:pt x="0" y="0"/>
                </a:moveTo>
                <a:lnTo>
                  <a:pt x="8153400" y="0"/>
                </a:lnTo>
                <a:lnTo>
                  <a:pt x="8382000" y="17716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 title=""/>
          <p:cNvSpPr/>
          <p:nvPr/>
        </p:nvSpPr>
        <p:spPr>
          <a:xfrm>
            <a:off x="2076450" y="2609850"/>
            <a:ext cx="8153400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 title=""/>
          <p:cNvSpPr/>
          <p:nvPr/>
        </p:nvSpPr>
        <p:spPr>
          <a:xfrm>
            <a:off x="5372099" y="1485900"/>
            <a:ext cx="1562100" cy="1562100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F3C9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6000" b="1">
              <a:solidFill>
                <a:srgbClr val="F3C953"/>
              </a:solidFill>
            </a:endParaRPr>
          </a:p>
        </p:txBody>
      </p:sp>
      <p:sp>
        <p:nvSpPr>
          <p:cNvPr id="2" name="TextBox 2" title=""/>
          <p:cNvSpPr txBox="1"/>
          <p:nvPr/>
        </p:nvSpPr>
        <p:spPr>
          <a:xfrm>
            <a:off x="2133600" y="3111500"/>
            <a:ext cx="7924800" cy="4572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3600" b="1">
                <a:solidFill>
                  <a:srgbClr val="F3C953"/>
                </a:solidFill>
                <a:latin typeface="微软雅黑" panose="020b0503020204020204" pitchFamily="34" charset="-122"/>
              </a:rPr>
              <a:t>2. 奥运会的标志和吉祥物</a:t>
            </a:r>
            <a:endParaRPr lang="en-US" sz="1100"/>
          </a:p>
        </p:txBody>
      </p:sp>
      <p:sp>
        <p:nvSpPr>
          <p:cNvPr id="6" name="TextBox 6" title=""/>
          <p:cNvSpPr txBox="1"/>
          <p:nvPr/>
        </p:nvSpPr>
        <p:spPr>
          <a:xfrm>
            <a:off x="2133600" y="2032000"/>
            <a:ext cx="79248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3900" b="1">
                <a:solidFill>
                  <a:srgbClr val="F3C953"/>
                </a:solidFill>
                <a:latin typeface="微软雅黑" panose="020b0503020204020204" pitchFamily="34" charset="-122"/>
              </a:rPr>
              <a:t>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4" name="等腰三角形 3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15" name="等腰三角形 14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Freeform 271" title=""/>
          <p:cNvSpPr/>
          <p:nvPr/>
        </p:nvSpPr>
        <p:spPr bwMode="auto">
          <a:xfrm>
            <a:off x="2886156" y="4832126"/>
            <a:ext cx="29855" cy="40711"/>
          </a:xfrm>
          <a:custGeom>
            <a:gdLst>
              <a:gd name="T0" fmla="*/ 2147483647 w 3"/>
              <a:gd name="T1" fmla="*/ 2147483647 h 4"/>
              <a:gd name="T2" fmla="*/ 2147483647 w 3"/>
              <a:gd name="T3" fmla="*/ 2147483647 h 4"/>
              <a:gd name="T4" fmla="*/ 0 w 3"/>
              <a:gd name="T5" fmla="*/ 2147483647 h 4"/>
              <a:gd name="T6" fmla="*/ 0 w 3"/>
              <a:gd name="T7" fmla="*/ 2147483647 h 4"/>
              <a:gd name="T8" fmla="*/ 0 w 3"/>
              <a:gd name="T9" fmla="*/ 0 h 4"/>
              <a:gd name="T10" fmla="*/ 0 w 3"/>
              <a:gd name="T11" fmla="*/ 0 h 4"/>
              <a:gd name="T12" fmla="*/ 0 w 3"/>
              <a:gd name="T13" fmla="*/ 2147483647 h 4"/>
              <a:gd name="T14" fmla="*/ 0 w 3"/>
              <a:gd name="T15" fmla="*/ 2147483647 h 4"/>
              <a:gd name="T16" fmla="*/ 2147483647 w 3"/>
              <a:gd name="T17" fmla="*/ 2147483647 h 4"/>
              <a:gd name="T18" fmla="*/ 2147483647 w 3"/>
              <a:gd name="T19" fmla="*/ 2147483647 h 4"/>
              <a:gd name="T20" fmla="*/ 2147483647 w 3"/>
              <a:gd name="T21" fmla="*/ 0 h 4"/>
              <a:gd name="T22" fmla="*/ 2147483647 w 3"/>
              <a:gd name="T23" fmla="*/ 0 h 4"/>
              <a:gd name="T24" fmla="*/ 2147483647 w 3"/>
              <a:gd name="T25" fmla="*/ 2147483647 h 4"/>
              <a:gd name="T26" fmla="*/ 2147483647 w 3"/>
              <a:gd name="T27" fmla="*/ 2147483647 h 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" h="4">
                <a:moveTo>
                  <a:pt x="2" y="4"/>
                </a:moveTo>
                <a:cubicBezTo>
                  <a:pt x="2" y="4"/>
                  <a:pt x="2" y="4"/>
                  <a:pt x="1" y="4"/>
                </a:cubicBez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4"/>
                  <a:pt x="1" y="4"/>
                </a:cubicBezTo>
                <a:cubicBezTo>
                  <a:pt x="2" y="4"/>
                  <a:pt x="2" y="3"/>
                  <a:pt x="2" y="3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3"/>
                  <a:pt x="3" y="3"/>
                  <a:pt x="3" y="3"/>
                </a:cubicBezTo>
                <a:cubicBezTo>
                  <a:pt x="3" y="3"/>
                  <a:pt x="2" y="3"/>
                  <a:pt x="2" y="4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27" name="Freeform 272" title=""/>
          <p:cNvSpPr/>
          <p:nvPr/>
        </p:nvSpPr>
        <p:spPr bwMode="auto">
          <a:xfrm>
            <a:off x="2926865" y="4832126"/>
            <a:ext cx="18999" cy="40711"/>
          </a:xfrm>
          <a:custGeom>
            <a:gdLst>
              <a:gd name="T0" fmla="*/ 2147483647 w 2"/>
              <a:gd name="T1" fmla="*/ 2147483647 h 4"/>
              <a:gd name="T2" fmla="*/ 2147483647 w 2"/>
              <a:gd name="T3" fmla="*/ 0 h 4"/>
              <a:gd name="T4" fmla="*/ 2147483647 w 2"/>
              <a:gd name="T5" fmla="*/ 0 h 4"/>
              <a:gd name="T6" fmla="*/ 2147483647 w 2"/>
              <a:gd name="T7" fmla="*/ 2147483647 h 4"/>
              <a:gd name="T8" fmla="*/ 0 w 2"/>
              <a:gd name="T9" fmla="*/ 2147483647 h 4"/>
              <a:gd name="T10" fmla="*/ 0 w 2"/>
              <a:gd name="T11" fmla="*/ 2147483647 h 4"/>
              <a:gd name="T12" fmla="*/ 0 w 2"/>
              <a:gd name="T13" fmla="*/ 2147483647 h 4"/>
              <a:gd name="T14" fmla="*/ 0 w 2"/>
              <a:gd name="T15" fmla="*/ 2147483647 h 4"/>
              <a:gd name="T16" fmla="*/ 0 w 2"/>
              <a:gd name="T17" fmla="*/ 2147483647 h 4"/>
              <a:gd name="T18" fmla="*/ 0 w 2"/>
              <a:gd name="T19" fmla="*/ 0 h 4"/>
              <a:gd name="T20" fmla="*/ 0 w 2"/>
              <a:gd name="T21" fmla="*/ 0 h 4"/>
              <a:gd name="T22" fmla="*/ 0 w 2"/>
              <a:gd name="T23" fmla="*/ 2147483647 h 4"/>
              <a:gd name="T24" fmla="*/ 2147483647 w 2"/>
              <a:gd name="T25" fmla="*/ 0 h 4"/>
              <a:gd name="T26" fmla="*/ 2147483647 w 2"/>
              <a:gd name="T27" fmla="*/ 0 h 4"/>
              <a:gd name="T28" fmla="*/ 2147483647 w 2"/>
              <a:gd name="T29" fmla="*/ 0 h 4"/>
              <a:gd name="T30" fmla="*/ 2147483647 w 2"/>
              <a:gd name="T31" fmla="*/ 0 h 4"/>
              <a:gd name="T32" fmla="*/ 2147483647 w 2"/>
              <a:gd name="T33" fmla="*/ 2147483647 h 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lnTo>
                  <a:pt x="2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25" name="TextBox 25" title=""/>
          <p:cNvSpPr txBox="1"/>
          <p:nvPr/>
        </p:nvSpPr>
        <p:spPr>
          <a:xfrm>
            <a:off x="1371600" y="596900"/>
            <a:ext cx="94488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奥运会的标志和吉祥物</a:t>
            </a:r>
            <a:endParaRPr lang="en-US" sz="1100"/>
          </a:p>
        </p:txBody>
      </p:sp>
      <p:sp>
        <p:nvSpPr>
          <p:cNvPr id="28" name="4637fecd7c6d4b419bf124fb7e4da4aa" title=""/>
          <p:cNvSpPr/>
          <p:nvPr/>
        </p:nvSpPr>
        <p:spPr>
          <a:xfrm>
            <a:off x="56028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e6e80788e9c74b5aa5dd83da8232965f" title=""/>
          <p:cNvSpPr/>
          <p:nvPr/>
        </p:nvSpPr>
        <p:spPr bwMode="auto">
          <a:xfrm>
            <a:off x="59389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30" name="TextBox 30" title=""/>
          <p:cNvSpPr txBox="1"/>
          <p:nvPr/>
        </p:nvSpPr>
        <p:spPr>
          <a:xfrm>
            <a:off x="4699000" y="47498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000000"/>
                </a:solidFill>
                <a:ea typeface="微软雅黑" panose="020b0503020204020204" pitchFamily="34" charset="-122"/>
              </a:rPr>
              <a:t>吉祥物的形象</a:t>
            </a:r>
            <a:endParaRPr lang="en-US" sz="1100"/>
          </a:p>
        </p:txBody>
      </p:sp>
      <p:sp>
        <p:nvSpPr>
          <p:cNvPr id="31" name="f905e036a00f49449478436ca5a5fb58" title=""/>
          <p:cNvSpPr/>
          <p:nvPr/>
        </p:nvSpPr>
        <p:spPr>
          <a:xfrm>
            <a:off x="17547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8884e12e74ce49788668fb2a39e5a04d" title=""/>
          <p:cNvSpPr/>
          <p:nvPr/>
        </p:nvSpPr>
        <p:spPr bwMode="auto">
          <a:xfrm>
            <a:off x="20908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33" name="694792eef8514f48a6331b06ae3a68b8" title=""/>
          <p:cNvSpPr/>
          <p:nvPr/>
        </p:nvSpPr>
        <p:spPr>
          <a:xfrm>
            <a:off x="17547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6cd94828417e4d9abdc67e4e121b0816" title=""/>
          <p:cNvSpPr/>
          <p:nvPr/>
        </p:nvSpPr>
        <p:spPr bwMode="auto">
          <a:xfrm>
            <a:off x="20908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35" name="TextBox 35" title=""/>
          <p:cNvSpPr txBox="1"/>
          <p:nvPr/>
        </p:nvSpPr>
        <p:spPr>
          <a:xfrm>
            <a:off x="850900" y="47498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000000"/>
                </a:solidFill>
                <a:ea typeface="微软雅黑" panose="020b0503020204020204" pitchFamily="34" charset="-122"/>
              </a:rPr>
              <a:t>标志的含义</a:t>
            </a:r>
            <a:endParaRPr lang="en-US" sz="1100"/>
          </a:p>
        </p:txBody>
      </p:sp>
      <p:sp>
        <p:nvSpPr>
          <p:cNvPr id="36" name="df35157ac8284077ac5b91cf3ae3c851" title=""/>
          <p:cNvSpPr/>
          <p:nvPr/>
        </p:nvSpPr>
        <p:spPr>
          <a:xfrm>
            <a:off x="9450945" y="2723390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a4e230b213404fa7b6f8274bfc46bcb1" title=""/>
          <p:cNvSpPr/>
          <p:nvPr/>
        </p:nvSpPr>
        <p:spPr bwMode="auto">
          <a:xfrm>
            <a:off x="9787088" y="3106000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41" name="TextBox 41" title=""/>
          <p:cNvSpPr txBox="1"/>
          <p:nvPr/>
        </p:nvSpPr>
        <p:spPr>
          <a:xfrm>
            <a:off x="8547100" y="47498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000000"/>
                </a:solidFill>
                <a:ea typeface="微软雅黑" panose="020b0503020204020204" pitchFamily="34" charset="-122"/>
              </a:rPr>
              <a:t>吉祥物的寓意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29" name="等腰三角形 28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组合 38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40" name="等腰三角形 39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TextBox 2" title=""/>
          <p:cNvSpPr txBox="1"/>
          <p:nvPr/>
        </p:nvSpPr>
        <p:spPr>
          <a:xfrm>
            <a:off x="3479800" y="584200"/>
            <a:ext cx="52451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奥运会的标志和吉祥物</a:t>
            </a:r>
            <a:endParaRPr lang="en-US" sz="1100"/>
          </a:p>
        </p:txBody>
      </p:sp>
      <p:sp>
        <p:nvSpPr>
          <p:cNvPr id="3" name="TextBox 3" title=""/>
          <p:cNvSpPr txBox="1"/>
          <p:nvPr/>
        </p:nvSpPr>
        <p:spPr>
          <a:xfrm>
            <a:off x="596900" y="1765300"/>
            <a:ext cx="5486400" cy="4064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200" b="1">
                <a:solidFill>
                  <a:srgbClr val="113A59"/>
                </a:solidFill>
                <a:ea typeface="微软雅黑" panose="020b0503020204020204" pitchFamily="34" charset="-122"/>
              </a:rPr>
              <a:t>标志的含义</a:t>
            </a:r>
            <a:endParaRPr lang="en-US" sz="1100"/>
          </a:p>
        </p:txBody>
      </p:sp>
      <p:sp>
        <p:nvSpPr>
          <p:cNvPr id="4" name="TextBox 4" title="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113A59"/>
                </a:solidFill>
                <a:ea typeface="微软雅黑" panose="020b0503020204020204" pitchFamily="34" charset="-122"/>
              </a:rPr>
              <a:t>奥运会的标志是五环图案，五个不同颜色的环相互连接，代表着五大洲的团结和友谊。每个环的颜色分别是蓝、黄、黑、绿、红，分别代表着欧洲、亚洲、非洲、大洋洲和美洲。五环图案的设计传达了奥林匹克运动的核心理念：团结、友谊和平等。</a:t>
            </a:r>
            <a:endParaRPr lang="en-US" sz="1100"/>
          </a:p>
        </p:txBody>
      </p:sp>
      <p:pic>
        <p:nvPicPr>
          <p:cNvPr id="5" name="Picture 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1765300"/>
            <a:ext cx="4406900" cy="44069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 title="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 title=""/>
          <p:cNvGrpSpPr/>
          <p:nvPr/>
        </p:nvGrpSpPr>
        <p:grpSpPr>
          <a:xfrm>
            <a:off x="8915399" y="722961"/>
            <a:ext cx="2235201" cy="521424"/>
            <a:chOff x="2028559" y="4443106"/>
            <a:chExt cx="10163441" cy="2414894"/>
          </a:xfrm>
        </p:grpSpPr>
        <p:sp>
          <p:nvSpPr>
            <p:cNvPr id="29" name="等腰三角形 28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组合 38" title=""/>
          <p:cNvGrpSpPr/>
          <p:nvPr/>
        </p:nvGrpSpPr>
        <p:grpSpPr>
          <a:xfrm flipH="1">
            <a:off x="723975" y="735661"/>
            <a:ext cx="2190787" cy="508724"/>
            <a:chOff x="2028559" y="4443106"/>
            <a:chExt cx="10163441" cy="2414894"/>
          </a:xfrm>
        </p:grpSpPr>
        <p:sp>
          <p:nvSpPr>
            <p:cNvPr id="40" name="等腰三角形 39"/>
            <p:cNvSpPr/>
            <p:nvPr/>
          </p:nvSpPr>
          <p:spPr>
            <a:xfrm>
              <a:off x="4956670" y="4443106"/>
              <a:ext cx="4884016" cy="24148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4956670" y="4443106"/>
              <a:ext cx="2442008" cy="2414894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349261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492614" y="5410200"/>
              <a:ext cx="1464056" cy="144780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7721714" y="5048250"/>
              <a:ext cx="3660139" cy="18097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7721714" y="5048250"/>
              <a:ext cx="1830070" cy="1809750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28559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028559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11150357" y="6342960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1150357" y="6342960"/>
              <a:ext cx="520822" cy="515039"/>
            </a:xfrm>
            <a:custGeom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TextBox 2" title=""/>
          <p:cNvSpPr txBox="1"/>
          <p:nvPr/>
        </p:nvSpPr>
        <p:spPr>
          <a:xfrm>
            <a:off x="3479800" y="584200"/>
            <a:ext cx="52451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奥运会的标志和吉祥物</a:t>
            </a:r>
            <a:endParaRPr lang="en-US" sz="1100"/>
          </a:p>
        </p:txBody>
      </p:sp>
      <p:sp>
        <p:nvSpPr>
          <p:cNvPr id="3" name="TextBox 3" title=""/>
          <p:cNvSpPr txBox="1"/>
          <p:nvPr/>
        </p:nvSpPr>
        <p:spPr>
          <a:xfrm>
            <a:off x="596900" y="1765300"/>
            <a:ext cx="5486400" cy="4064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200" b="1">
                <a:solidFill>
                  <a:srgbClr val="113A59"/>
                </a:solidFill>
                <a:ea typeface="微软雅黑" panose="020b0503020204020204" pitchFamily="34" charset="-122"/>
              </a:rPr>
              <a:t>吉祥物的形象</a:t>
            </a:r>
            <a:endParaRPr lang="en-US" sz="1100"/>
          </a:p>
        </p:txBody>
      </p:sp>
      <p:sp>
        <p:nvSpPr>
          <p:cNvPr id="4" name="TextBox 4" title="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113A59"/>
                </a:solidFill>
                <a:ea typeface="微软雅黑" panose="020b0503020204020204" pitchFamily="34" charset="-122"/>
              </a:rPr>
              <a:t>每届奥运会都会有一个吉祥物，吉祥物的形象通常是一种可爱的动物或者人物形象。吉祥物的设计旨在向世界展示主办国的文化和特色。比如，北京2008年奥运会的吉祥物是五个可爱的动物，分别是鸟儿、鱼、熊猫、火球和兔子，它们代表着中国的文化和自然资源。</a:t>
            </a:r>
            <a:endParaRPr lang="en-US" sz="1100"/>
          </a:p>
        </p:txBody>
      </p:sp>
      <p:pic>
        <p:nvPicPr>
          <p:cNvPr id="5" name="Picture 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1765300"/>
            <a:ext cx="4406900" cy="44069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https://d.book118.com/868063072074006042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第1母版">
  <a:themeElements>
    <a:clrScheme name="自定义 3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13A59"/>
      </a:accent1>
      <a:accent2>
        <a:srgbClr val="4D86B3"/>
      </a:accent2>
      <a:accent3>
        <a:srgbClr val="F3C953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D86B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b="1" dirty="0" smtClean="0">
            <a:solidFill>
              <a:srgbClr val="113A59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Calibri Light</vt:lpstr>
      <vt:lpstr>宋体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2024-09-21T18:37:28.919</cp:lastPrinted>
  <dcterms:created xsi:type="dcterms:W3CDTF">2024-09-21T10:37:28Z</dcterms:created>
  <dcterms:modified xsi:type="dcterms:W3CDTF">2024-09-21T10:37:30Z</dcterms:modified>
</cp:coreProperties>
</file>