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304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A1BF9-E64C-4BD5-BF72-2E8E4FA95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F1714-A1B5-412E-8A48-A0628FB91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FD679-DB0F-4C8A-AA02-C14743161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43CFC-EC22-4987-A87D-1401D1E5C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E3FBD1-1DD6-4CD6-A869-74E4084A5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B60CC9-D321-4701-B8A0-C3E4FEC3A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70AF79-CDD9-4EBE-80AA-C6981507D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5B740-D084-45CE-AF08-AAD7D5C97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37443-460D-4FBE-B3D1-41250852E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E119C-5A24-4423-B21C-52650DC66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2AD07-0F75-483F-8DCB-2E10DA526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82" r:id="rId2"/>
    <p:sldLayoutId id="2147486183" r:id="rId3"/>
    <p:sldLayoutId id="2147486184" r:id="rId4"/>
    <p:sldLayoutId id="2147486185" r:id="rId5"/>
    <p:sldLayoutId id="2147486186" r:id="rId6"/>
    <p:sldLayoutId id="2147486187" r:id="rId7"/>
    <p:sldLayoutId id="2147486188" r:id="rId8"/>
    <p:sldLayoutId id="2147486189" r:id="rId9"/>
    <p:sldLayoutId id="2147486190" r:id="rId10"/>
    <p:sldLayoutId id="214748619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tags" Target="../tags/tag298.xml" /><Relationship Id="rId15" Type="http://schemas.openxmlformats.org/officeDocument/2006/relationships/tags" Target="../tags/tag299.xml" /><Relationship Id="rId16" Type="http://schemas.openxmlformats.org/officeDocument/2006/relationships/tags" Target="../tags/tag300.xml" /><Relationship Id="rId17" Type="http://schemas.openxmlformats.org/officeDocument/2006/relationships/tags" Target="../tags/tag301.xml" /><Relationship Id="rId18" Type="http://schemas.openxmlformats.org/officeDocument/2006/relationships/tags" Target="../tags/tag302.xml" /><Relationship Id="rId19" Type="http://schemas.openxmlformats.org/officeDocument/2006/relationships/tags" Target="../tags/tag303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6401603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课后辅导培训优化学生课外辅导的方法论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课后辅导培训的重要性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课后辅导培训的现状和问题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优化课后辅导培训的方法论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实施优化课后辅导培训的步骤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成功案例分析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课后辅导培训的重要性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提高学生学业成绩</a:t>
            </a:r>
            <a:endParaRPr lang="zh-CN" altLang="en-US"/>
          </a:p>
        </p:txBody>
      </p:sp>
      <p:sp>
        <p:nvSpPr>
          <p:cNvPr id="10490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课后辅导培训可以帮助学生巩固课堂上的知识，提高学习效率。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课后辅导培训可以针对学生的薄弱环节进行针对性的辅导，提高学生的学习成绩。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课后辅导培训可以培养学生的自主学习能力，提高学生的学习兴趣。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课后辅导培训可以培养学生的团队合作能力和沟通能力，提高学生的综合素质。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培养学生自主学习能力</a:t>
            </a:r>
            <a:endParaRPr lang="zh-CN" altLang="en-US"/>
          </a:p>
        </p:txBody>
      </p:sp>
      <p:sp>
        <p:nvSpPr>
          <p:cNvPr id="10490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自主学习：学生主动参与学习过程，提高学习效果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课后辅导：帮助学生巩固知识，提高学习效率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培训方法：采用多样化的教学方法，激发学生兴趣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自主学习能力：提高学生自主解决问题的能力，培养创新思维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补充学校教育不足</a:t>
            </a:r>
            <a:endParaRPr lang="zh-CN" altLang="en-US"/>
          </a:p>
        </p:txBody>
      </p:sp>
      <p:sp>
        <p:nvSpPr>
          <p:cNvPr id="1049116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课后辅导培训可以帮助学生巩固和拓展知识，提高学习效果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6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课后辅导培训可以提供更丰富的学习资源和方法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课后辅导培训可以针对学生的个性化需求进行辅导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8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学校教育时间有限，无法满足所有学生的需求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促进学生全面发展</a:t>
            </a:r>
            <a:endParaRPr lang="zh-CN" altLang="en-US"/>
          </a:p>
        </p:txBody>
      </p:sp>
      <p:sp>
        <p:nvSpPr>
          <p:cNvPr id="1049178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课后辅导培训可以拓展学生的知识面，提高学生的综合素质。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课后辅导培训可以帮助学生巩固课堂上的知识，提高学习效果。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课后辅导培训可以培养学生的自主学习能力，提高学生的自我管理能力。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课后辅导培训可以培养学生的兴趣爱好，促进学生的全面发展。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课后辅导培训的现状和问题</a:t>
            </a:r>
            <a:endParaRPr lang="zh-CN" altLang="en-US"/>
          </a:p>
        </p:txBody>
      </p:sp>
      <p:sp>
        <p:nvSpPr>
          <p:cNvPr id="104924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培训市场混乱</a:t>
            </a:r>
            <a:endParaRPr lang="zh-CN" altLang="en-US"/>
          </a:p>
        </p:txBody>
      </p:sp>
      <p:sp>
        <p:nvSpPr>
          <p:cNvPr id="1049322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0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培训机构众多，质量参差不齐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培训效果难以保证，学生成绩提升不明显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培训费用高昂，家长负担沉重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培训内容重复，缺乏创新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教学质量参差不齐</a:t>
            </a:r>
            <a:endParaRPr lang="zh-CN" altLang="en-US"/>
          </a:p>
        </p:txBody>
      </p:sp>
      <p:sp>
        <p:nvSpPr>
          <p:cNvPr id="1049400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学生需求多样化：不同学生有不同的学习需求和接受能力，难以满足所有学生的需求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0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教学方式单一：部分教师采用传统的教学方式，缺乏创新和互动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教学资源不均衡：部分地区和学校缺乏优质的教学资源和设施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2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教师水平差异大：部分教师缺乏专业培训和教学经验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缺乏系统的教学计划</a:t>
            </a:r>
            <a:endParaRPr lang="zh-CN" altLang="en-US"/>
          </a:p>
        </p:txBody>
      </p:sp>
      <p:sp>
        <p:nvSpPr>
          <p:cNvPr id="10494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教学目标不明确，缺乏针对性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教学方式单一，缺乏多样性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教学评价不科学，缺乏有效性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教学内容不系统，缺乏连贯性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忽视学生个性化需求</a:t>
            </a:r>
            <a:endParaRPr lang="zh-CN" altLang="en-US"/>
          </a:p>
        </p:txBody>
      </p:sp>
      <p:sp>
        <p:nvSpPr>
          <p:cNvPr id="1049536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课后辅导培训缺乏对学生自主学习能力的培养，可能导致学生过于依赖教师和辅导机构。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46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课后辅导培训缺乏对学生心理需求的关注，可能导致学生产生厌学情绪和抵触心理。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教师在课后辅导中往往只关注学生的成绩和知识点的掌握，而忽视了学生的兴趣和潜能。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58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课后辅导培训往往采用统一的教学模式，忽视学生的个体差异和个性化需求。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优化课后辅导培训的方法论</a:t>
            </a:r>
            <a:endParaRPr lang="zh-CN" altLang="en-US"/>
          </a:p>
        </p:txBody>
      </p:sp>
      <p:sp>
        <p:nvSpPr>
          <p:cNvPr id="104959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建立标准化的培训体系</a:t>
            </a:r>
            <a:endParaRPr lang="zh-CN" altLang="en-US"/>
          </a:p>
        </p:txBody>
      </p:sp>
      <p:sp>
        <p:nvSpPr>
          <p:cNvPr id="1049676" name="矩形 5"/>
          <p:cNvSpPr/>
          <p:nvPr>
            <p:custDataLst>
              <p:tags r:id="rId2"/>
            </p:custDataLst>
          </p:nvPr>
        </p:nvSpPr>
        <p:spPr>
          <a:xfrm>
            <a:off x="696375" y="1294410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8" name="矩形 10"/>
          <p:cNvSpPr/>
          <p:nvPr>
            <p:custDataLst>
              <p:tags r:id="rId3"/>
            </p:custDataLst>
          </p:nvPr>
        </p:nvSpPr>
        <p:spPr>
          <a:xfrm>
            <a:off x="1058171" y="1289050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0" name="TextBox 2"/>
          <p:cNvSpPr txBox="1"/>
          <p:nvPr>
            <p:custDataLst>
              <p:tags r:id="rId4"/>
            </p:custDataLst>
          </p:nvPr>
        </p:nvSpPr>
        <p:spPr>
          <a:xfrm>
            <a:off x="854493" y="2079640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确定培训目标：明确培训的目的和预期效果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82" name="矩形 6"/>
          <p:cNvSpPr/>
          <p:nvPr>
            <p:custDataLst>
              <p:tags r:id="rId5"/>
            </p:custDataLst>
          </p:nvPr>
        </p:nvSpPr>
        <p:spPr>
          <a:xfrm>
            <a:off x="4418850" y="1294410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4" name="矩形 11"/>
          <p:cNvSpPr/>
          <p:nvPr>
            <p:custDataLst>
              <p:tags r:id="rId6"/>
            </p:custDataLst>
          </p:nvPr>
        </p:nvSpPr>
        <p:spPr>
          <a:xfrm>
            <a:off x="4800746" y="1289050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6" name="TextBox 2"/>
          <p:cNvSpPr txBox="1"/>
          <p:nvPr>
            <p:custDataLst>
              <p:tags r:id="rId7"/>
            </p:custDataLst>
          </p:nvPr>
        </p:nvSpPr>
        <p:spPr>
          <a:xfrm>
            <a:off x="4576968" y="2079640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制定培训计划：根据培训目标制定详细的培训计划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88" name="矩形 7"/>
          <p:cNvSpPr/>
          <p:nvPr>
            <p:custDataLst>
              <p:tags r:id="rId8"/>
            </p:custDataLst>
          </p:nvPr>
        </p:nvSpPr>
        <p:spPr>
          <a:xfrm>
            <a:off x="8140655" y="1294410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0" name="矩形 12"/>
          <p:cNvSpPr/>
          <p:nvPr>
            <p:custDataLst>
              <p:tags r:id="rId9"/>
            </p:custDataLst>
          </p:nvPr>
        </p:nvSpPr>
        <p:spPr>
          <a:xfrm>
            <a:off x="8542651" y="1289050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2" name="TextBox 2"/>
          <p:cNvSpPr txBox="1"/>
          <p:nvPr>
            <p:custDataLst>
              <p:tags r:id="rId10"/>
            </p:custDataLst>
          </p:nvPr>
        </p:nvSpPr>
        <p:spPr>
          <a:xfrm>
            <a:off x="8298773" y="2079640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选择培训方法：根据培训目标和内容选择合适的培训方法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94" name="矩形 33"/>
          <p:cNvSpPr/>
          <p:nvPr>
            <p:custDataLst>
              <p:tags r:id="rId11"/>
            </p:custDataLst>
          </p:nvPr>
        </p:nvSpPr>
        <p:spPr>
          <a:xfrm>
            <a:off x="2562303" y="3951598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6" name="矩形 37"/>
          <p:cNvSpPr/>
          <p:nvPr>
            <p:custDataLst>
              <p:tags r:id="rId12"/>
            </p:custDataLst>
          </p:nvPr>
        </p:nvSpPr>
        <p:spPr>
          <a:xfrm>
            <a:off x="2924098" y="3946238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8" name="TextBox 2"/>
          <p:cNvSpPr txBox="1"/>
          <p:nvPr>
            <p:custDataLst>
              <p:tags r:id="rId13"/>
            </p:custDataLst>
          </p:nvPr>
        </p:nvSpPr>
        <p:spPr>
          <a:xfrm>
            <a:off x="2720421" y="4736828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实施培训：按照培训计划实施培训，确保培训质量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00" name="矩形 34"/>
          <p:cNvSpPr/>
          <p:nvPr>
            <p:custDataLst>
              <p:tags r:id="rId14"/>
            </p:custDataLst>
          </p:nvPr>
        </p:nvSpPr>
        <p:spPr>
          <a:xfrm>
            <a:off x="6284778" y="3951598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2" name="矩形 38"/>
          <p:cNvSpPr/>
          <p:nvPr>
            <p:custDataLst>
              <p:tags r:id="rId15"/>
            </p:custDataLst>
          </p:nvPr>
        </p:nvSpPr>
        <p:spPr>
          <a:xfrm>
            <a:off x="6666673" y="3946238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4" name="TextBox 2"/>
          <p:cNvSpPr txBox="1"/>
          <p:nvPr>
            <p:custDataLst>
              <p:tags r:id="rId16"/>
            </p:custDataLst>
          </p:nvPr>
        </p:nvSpPr>
        <p:spPr>
          <a:xfrm>
            <a:off x="6442896" y="4736828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评估培训效果：对培训效果进行评估，以便改进培训方法和提高培训质量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提高教师教学水平</a:t>
            </a:r>
            <a:endParaRPr lang="zh-CN" altLang="en-US"/>
          </a:p>
        </p:txBody>
      </p:sp>
      <p:sp>
        <p:nvSpPr>
          <p:cNvPr id="10497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定期进行教师培训，提高教师的专业知识和教学技能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鼓励教师参与教研活动，分享教学经验和方法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建立教师评价体系，激励教师不断提高教学水平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引进优秀教师，提高整体教师队伍素质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制定个性化的教学计划</a:t>
            </a:r>
            <a:endParaRPr lang="zh-CN" altLang="en-US"/>
          </a:p>
        </p:txBody>
      </p:sp>
      <p:sp>
        <p:nvSpPr>
          <p:cNvPr id="1049798" name="矩形 3"/>
          <p:cNvSpPr/>
          <p:nvPr>
            <p:custDataLst>
              <p:tags r:id="rId2"/>
            </p:custDataLst>
          </p:nvPr>
        </p:nvSpPr>
        <p:spPr>
          <a:xfrm>
            <a:off x="972637" y="167459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0" name="矩形 13"/>
          <p:cNvSpPr/>
          <p:nvPr>
            <p:custDataLst>
              <p:tags r:id="rId3"/>
            </p:custDataLst>
          </p:nvPr>
        </p:nvSpPr>
        <p:spPr>
          <a:xfrm>
            <a:off x="608330" y="167459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2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评估学生的学习情况：了解学生的学习进度、兴趣和需求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4" name="矩形 39"/>
          <p:cNvSpPr/>
          <p:nvPr>
            <p:custDataLst>
              <p:tags r:id="rId5"/>
            </p:custDataLst>
          </p:nvPr>
        </p:nvSpPr>
        <p:spPr>
          <a:xfrm>
            <a:off x="972637" y="314849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6" name="矩形 5"/>
          <p:cNvSpPr/>
          <p:nvPr>
            <p:custDataLst>
              <p:tags r:id="rId6"/>
            </p:custDataLst>
          </p:nvPr>
        </p:nvSpPr>
        <p:spPr>
          <a:xfrm>
            <a:off x="608330" y="314849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制定教学目标：根据评估结果，设定具体的教学目标和计划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矩形 12"/>
          <p:cNvSpPr/>
          <p:nvPr>
            <p:custDataLst>
              <p:tags r:id="rId8"/>
            </p:custDataLst>
          </p:nvPr>
        </p:nvSpPr>
        <p:spPr>
          <a:xfrm>
            <a:off x="972637" y="462240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矩形 17"/>
          <p:cNvSpPr/>
          <p:nvPr>
            <p:custDataLst>
              <p:tags r:id="rId9"/>
            </p:custDataLst>
          </p:nvPr>
        </p:nvSpPr>
        <p:spPr>
          <a:xfrm>
            <a:off x="608330" y="462240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2951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选择合适的教学方法：根据学生的特点和需求，选择适合的教学方法和工具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6" name="矩形 49"/>
          <p:cNvSpPr/>
          <p:nvPr>
            <p:custDataLst>
              <p:tags r:id="rId11"/>
            </p:custDataLst>
          </p:nvPr>
        </p:nvSpPr>
        <p:spPr>
          <a:xfrm>
            <a:off x="6659169" y="167459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8" name="矩形 26"/>
          <p:cNvSpPr/>
          <p:nvPr>
            <p:custDataLst>
              <p:tags r:id="rId12"/>
            </p:custDataLst>
          </p:nvPr>
        </p:nvSpPr>
        <p:spPr>
          <a:xfrm>
            <a:off x="6294862" y="167459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制定教学计划：根据教学目标和教学方法，制定详细的教学计划和时间表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2" name="矩形 64"/>
          <p:cNvSpPr/>
          <p:nvPr>
            <p:custDataLst>
              <p:tags r:id="rId14"/>
            </p:custDataLst>
          </p:nvPr>
        </p:nvSpPr>
        <p:spPr>
          <a:xfrm>
            <a:off x="6659169" y="314849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矩形 65"/>
          <p:cNvSpPr/>
          <p:nvPr>
            <p:custDataLst>
              <p:tags r:id="rId15"/>
            </p:custDataLst>
          </p:nvPr>
        </p:nvSpPr>
        <p:spPr>
          <a:xfrm>
            <a:off x="6294862" y="314849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实施教学计划：按照教学计划进行教学，并根据学生的反馈进行调整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矩形 67"/>
          <p:cNvSpPr/>
          <p:nvPr>
            <p:custDataLst>
              <p:tags r:id="rId17"/>
            </p:custDataLst>
          </p:nvPr>
        </p:nvSpPr>
        <p:spPr>
          <a:xfrm>
            <a:off x="6659169" y="4622404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矩形 68"/>
          <p:cNvSpPr/>
          <p:nvPr>
            <p:custDataLst>
              <p:tags r:id="rId18"/>
            </p:custDataLst>
          </p:nvPr>
        </p:nvSpPr>
        <p:spPr>
          <a:xfrm>
            <a:off x="6294862" y="4622404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72951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评估教学效果：定期评估教学效果，并根据评估结果进行改进和优化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https://d.book118.com/868064016034006027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5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课后辅导培训优化学生课外辅导的方法论</vt:lpstr>
      <vt:lpstr>目录</vt:lpstr>
      <vt:lpstr>单击添加文档标题</vt:lpstr>
      <vt:lpstr>课后辅导培训的重要性</vt:lpstr>
      <vt:lpstr>PowerPoint Presentation</vt:lpstr>
      <vt:lpstr>提高学生学业成绩</vt:lpstr>
      <vt:lpstr>培养学生自主学习能力</vt:lpstr>
      <vt:lpstr>补充学校教育不足</vt:lpstr>
      <vt:lpstr>促进学生全面发展</vt:lpstr>
      <vt:lpstr>课后辅导培训的现状和问题</vt:lpstr>
      <vt:lpstr>PowerPoint Presentation</vt:lpstr>
      <vt:lpstr>培训市场混乱</vt:lpstr>
      <vt:lpstr>教学质量参差不齐</vt:lpstr>
      <vt:lpstr>缺乏系统的教学计划</vt:lpstr>
      <vt:lpstr>忽视学生个性化需求</vt:lpstr>
      <vt:lpstr>优化课后辅导培训的方法论</vt:lpstr>
      <vt:lpstr>PowerPoint Presentation</vt:lpstr>
      <vt:lpstr>建立标准化的培训体系</vt:lpstr>
      <vt:lpstr>提高教师教学水平</vt:lpstr>
      <vt:lpstr>制定个性化的教学计划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2024-09-04T23:12:35.668</cp:lastPrinted>
  <dcterms:created xsi:type="dcterms:W3CDTF">2024-09-04T15:12:35Z</dcterms:created>
  <dcterms:modified xsi:type="dcterms:W3CDTF">2024-09-04T15:12:38Z</dcterms:modified>
</cp:coreProperties>
</file>