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TBHOCL+AHINIC+ArialMT"/>
      <p:regular r:id="rId18"/>
    </p:embeddedFont>
    <p:embeddedFont>
      <p:font typeface="UFBKVC+MS-UIGothic"/>
      <p:regular r:id="rId19"/>
    </p:embeddedFont>
    <p:embeddedFont>
      <p:font typeface="VKMJKH+HJOSCN+MicrosoftYaHei-Bold"/>
      <p:regular r:id="rId20"/>
    </p:embeddedFont>
    <p:embeddedFont>
      <p:font typeface="KPNGJO+EKIHCL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B5C68-ACC6-4A46-A052-4E8A67AEE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BCF19-E9B7-4E43-8A60-4FB562249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5ED55-5979-42C1-AAEF-E7597B087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AA747-43A9-4AD1-AAEC-596644B91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987C95-2137-4ADA-B481-C6E36C2DC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94169-1EF4-460F-ADEC-0D6F8B891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C4BC4A-8136-414F-9C16-34A7AAB1E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29233-13C7-48D5-B89F-2E16A4CB5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2BB7A-0F3E-40E6-BEC5-A81B1E540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D76AB-DD1C-4FE0-AA73-498473530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91805-C63A-4F5E-9742-BBC01CC8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02012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TBHOCL+AHINIC+ArialMT"/>
                <a:cs typeface="TBHOCL+AHINIC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安全原理概述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4439861" cy="29780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TBHOCL+AHINIC+ArialMT"/>
                <a:cs typeface="TBHOCL+AHINIC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安全原理的核心概念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TBHOCL+AHINIC+ArialMT"/>
                <a:cs typeface="TBHOCL+AHINIC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安全原理的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用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域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TBHOCL+AHINIC+ArialMT"/>
                <a:cs typeface="TBHOCL+AHINIC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安全原理的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践方法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TBHOCL+AHINIC+ArialMT"/>
                <a:cs typeface="TBHOCL+AHINIC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安全原理的挑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与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TBHOCL+AHINIC+ArialMT"/>
                <a:cs typeface="TBHOCL+AHINIC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安全原理的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展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8C8C8C"/>
                </a:solidFill>
                <a:latin typeface="UFBKVC+MS-UIGothic"/>
                <a:cs typeface="UFBKVC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8C8C8C"/>
                </a:solidFill>
                <a:latin typeface="UFBKVC+MS-UIGothic"/>
                <a:cs typeface="UFBKVC+MS-UIGothic"/>
              </a:rPr>
              <a:t>目</a:t>
            </a:r>
            <a:r>
              <a:rPr sz="9200">
                <a:solidFill>
                  <a:srgbClr val="8C8C8C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515919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VKMJKH+HJOSCN+MicrosoftYaHei-Bold"/>
                <a:cs typeface="VKMJKH+HJOSCN+MicrosoftYaHei-Bold"/>
              </a:rPr>
              <a:t>01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UFBKVC+MS-UIGothic"/>
                <a:cs typeface="UFBKVC+MS-UIGothic"/>
              </a:rPr>
              <a:t>安全原理概述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安全原理的定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UFBKVC+MS-UIGothic"/>
                <a:cs typeface="UFBKVC+MS-UIGothic"/>
              </a:rPr>
              <a:t>安全原理定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安全原理是研究如何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防、控制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和消除危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，以及如何降低事故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的基本原理。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UFBKVC+MS-UIGothic"/>
                <a:cs typeface="UFBKVC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安全原理是保障人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生命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全、保障社会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定和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展的重要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7F7F7"/>
                </a:solidFill>
                <a:latin typeface="UFBKVC+MS-UIGothic"/>
                <a:cs typeface="UFBKV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安全原理的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史与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UFBKVC+MS-UIGothic"/>
                <a:cs typeface="UFBKVC+MS-UIGothic"/>
              </a:rPr>
              <a:t>古代安全原理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KMJKH+HJOSCN+MicrosoftYaHei-Bold"/>
                <a:cs typeface="VKMJKH+HJOSCN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古代人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在生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和生活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践中，通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过积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累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，逐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形成了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多安全原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理和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范。例如，中国古代的《礼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》中就有关于安全的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记载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UFBKVC+MS-UIGothic"/>
                <a:cs typeface="UFBKVC+MS-UIGothic"/>
              </a:rPr>
              <a:t>近代安全原理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KMJKH+HJOSCN+MicrosoftYaHei-Bold"/>
                <a:cs typeface="VKMJKH+HJOSCN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随着工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革命的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起，安全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，人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开始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安全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问题进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行深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入研究。例如，美国制定了《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安全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生法》，欧洲各国也相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继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制定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了相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的安全法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8C8C8C"/>
                </a:solidFill>
                <a:latin typeface="UFBKVC+MS-UIGothic"/>
                <a:cs typeface="UFBKVC+MS-UIGothic"/>
              </a:rPr>
              <a:t>代安全原理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KMJKH+HJOSCN+MicrosoftYaHei-Bold"/>
                <a:cs typeface="VKMJKH+HJOSCN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随着科技的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展和社会的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步，安全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更加复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和多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化。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代安全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原理不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关注生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程中的安全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关注生活中的各种安全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如交通安全、网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安全等。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安全原理的基本原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FFF"/>
                </a:solidFill>
                <a:latin typeface="UFBKVC+MS-UIGothic"/>
                <a:cs typeface="UFBKVC+MS-UIGothic"/>
              </a:rPr>
              <a:t>防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2000" spc="25">
                <a:solidFill>
                  <a:srgbClr val="FFFFFF"/>
                </a:solidFill>
                <a:latin typeface="UFBKVC+MS-UIGothic"/>
                <a:cs typeface="UFBKVC+MS-UIGothic"/>
              </a:rPr>
              <a:t>主原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FFF"/>
                </a:solidFill>
                <a:latin typeface="UFBKVC+MS-UIGothic"/>
                <a:cs typeface="UFBKVC+MS-UIGothic"/>
              </a:rPr>
              <a:t>制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2000" spc="25">
                <a:solidFill>
                  <a:srgbClr val="FFFFFF"/>
                </a:solidFill>
                <a:latin typeface="UFBKVC+MS-UIGothic"/>
                <a:cs typeface="UFBKVC+MS-UIGothic"/>
              </a:rPr>
              <a:t>行原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FBKVC+MS-UIGothic"/>
                <a:cs typeface="UFBKVC+MS-UIGothic"/>
              </a:rPr>
              <a:t>科学管理原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FBKVC+MS-UIGothic"/>
                <a:cs typeface="UFBKVC+MS-UIGothic"/>
              </a:rPr>
              <a:t>社会参与原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防是保障安全的最有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效手段，通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强预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措施，可以降低事故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生的概率。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反安全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定的行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，必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采取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制措施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予以制止，以保障公共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安全。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406515" y="4839708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运用科学的方法和手段，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问题进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行管理和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控制，提高安全管理水平。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社会各界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应积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极参与安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全管理，共同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社会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定和公共安全。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713115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VKMJKH+HJOSCN+MicrosoftYaHei-Bold"/>
                <a:cs typeface="VKMJKH+HJOSCN+MicrosoftYaHei-Bold"/>
              </a:rPr>
              <a:t>02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UFBKVC+MS-UIGothic"/>
                <a:cs typeface="UFBKVC+MS-UIGothic"/>
              </a:rPr>
              <a:t>安全原理的核心概念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危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险识别</a:t>
            </a: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KMJKH+HJOSCN+MicrosoftYaHei-Bold"/>
                <a:cs typeface="VKMJKH+HJOSC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KMJKH+HJOSCN+MicrosoftYaHei-Bold"/>
                <a:cs typeface="VKMJKH+HJOSC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KMJKH+HJOSCN+MicrosoftYaHei-Bold"/>
                <a:cs typeface="VKMJKH+HJOSC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UFBKVC+MS-UIGothic"/>
                <a:cs typeface="UFBKVC+MS-UIGothic"/>
              </a:rPr>
              <a:t>危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险识别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风险评</a:t>
            </a:r>
            <a:r>
              <a:rPr sz="2000">
                <a:solidFill>
                  <a:srgbClr val="8C8C8C"/>
                </a:solidFill>
                <a:latin typeface="UFBKVC+MS-UIGothic"/>
                <a:cs typeface="UFBKVC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风险</a:t>
            </a:r>
            <a:r>
              <a:rPr sz="2000" spc="25">
                <a:solidFill>
                  <a:srgbClr val="8C8C8C"/>
                </a:solidFill>
                <a:latin typeface="UFBKVC+MS-UIGothic"/>
                <a:cs typeface="UFBKVC+MS-UIGothic"/>
              </a:rPr>
              <a:t>矩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收集和分析相关数据，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潜在的危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因素和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对识别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出的危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因素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估，确定其可能性和影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响程度。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将危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因素按照可能性和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影响程度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行分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，形成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决策提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安全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防与控制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FBKVC+MS-UIGothic"/>
                <a:cs typeface="UFBKVC+MS-UIGothic"/>
              </a:rPr>
              <a:t>安全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FFFDFD"/>
                </a:solidFill>
                <a:latin typeface="UFBKVC+MS-UIGothic"/>
                <a:cs typeface="UFBKVC+MS-UIGothic"/>
              </a:rPr>
              <a:t>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FBKVC+MS-UIGothic"/>
                <a:cs typeface="UFBKVC+MS-UIGothic"/>
              </a:rPr>
              <a:t>安全管理体系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17270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建立完善的安全管理体系，包括安全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政策、安全培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、安全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案等，确保各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安全措施得到有效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采取一系列措施，降低危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因素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生概率。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FBKVC+MS-UIGothic"/>
                <a:cs typeface="UFBKVC+MS-UIGothic"/>
              </a:rPr>
              <a:t>安全控制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经发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风险进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行控制，防止其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一步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大或升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UFBKVC+MS-UIGothic"/>
                <a:cs typeface="UFBKV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安全事故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8C8C8C"/>
                </a:solidFill>
                <a:latin typeface="UFBKVC+MS-UIGothic"/>
                <a:cs typeface="UFBKVC+MS-UIGothic"/>
              </a:rPr>
              <a:t>急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8C8C8C"/>
                </a:solidFill>
                <a:latin typeface="UFBKVC+MS-UIGothic"/>
                <a:cs typeface="UFBKVC+MS-UIGothic"/>
              </a:rPr>
              <a:t>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8C8C8C"/>
                </a:solidFill>
                <a:latin typeface="UFBKVC+MS-UIGothic"/>
                <a:cs typeface="UFBKVC+MS-UIGothic"/>
              </a:rPr>
              <a:t>急演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UFBKVC+MS-UIGothic"/>
                <a:cs typeface="UFBKVC+MS-UIGothic"/>
              </a:rPr>
              <a:t>事故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报</a:t>
            </a:r>
            <a:r>
              <a:rPr sz="2300" spc="23">
                <a:solidFill>
                  <a:srgbClr val="8C8C8C"/>
                </a:solidFill>
                <a:latin typeface="UFBKVC+MS-UIGothic"/>
                <a:cs typeface="UFBKVC+MS-UIGothic"/>
              </a:rPr>
              <a:t>告与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制定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不同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型安全事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故的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案，明确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置流程和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任人。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定期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急演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置能力和效率。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时报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告安全事故，开展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事故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明原因，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结经验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教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改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提供依据。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713115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VKMJKH+HJOSCN+MicrosoftYaHei-Bold"/>
                <a:cs typeface="VKMJKH+HJOSCN+MicrosoftYaHei-Bold"/>
              </a:rPr>
              <a:t>03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UFBKVC+MS-UIGothic"/>
                <a:cs typeface="UFBKVC+MS-UIGothic"/>
              </a:rPr>
              <a:t>安全原理的</a:t>
            </a: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5150" spc="25">
                <a:solidFill>
                  <a:srgbClr val="F7F7F7"/>
                </a:solidFill>
                <a:latin typeface="UFBKVC+MS-UIGothic"/>
                <a:cs typeface="UFBKVC+MS-UIGothic"/>
              </a:rPr>
              <a:t>用</a:t>
            </a: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5150">
                <a:solidFill>
                  <a:srgbClr val="F7F7F7"/>
                </a:solidFill>
                <a:latin typeface="UFBKVC+MS-UIGothic"/>
                <a:cs typeface="UFBKVC+MS-UIGothic"/>
              </a:rPr>
              <a:t>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安全原理的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用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366468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安全</a:t>
            </a:r>
            <a:r>
              <a:rPr sz="1500">
                <a:solidFill>
                  <a:srgbClr val="FFFFFF"/>
                </a:solidFill>
                <a:latin typeface="KPNGJO+EKIHCL+MicrosoftYaHei"/>
                <a:cs typeface="KPNGJO+EKIHCL+MicrosoftYaHei"/>
              </a:rPr>
              <a:t>- 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程中的安全防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834431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包括机械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害、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害、化学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害等方面的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防措施，以及危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源的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和控制方法。</a:t>
            </a:r>
            <a:r>
              <a:rPr sz="1500">
                <a:solidFill>
                  <a:srgbClr val="FFFFFF"/>
                </a:solidFill>
                <a:latin typeface="KPNGJO+EKIHCL+MicrosoftYaHei"/>
                <a:cs typeface="KPNGJO+EKIHCL+MicrosoftYaHei"/>
              </a:rPr>
              <a:t>-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业设备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的安全操作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278838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交通安全</a:t>
            </a:r>
            <a:r>
              <a:rPr sz="1500">
                <a:solidFill>
                  <a:srgbClr val="FFFFFF"/>
                </a:solidFill>
                <a:latin typeface="KPNGJO+EKIHCL+MicrosoftYaHei"/>
                <a:cs typeface="KPNGJO+EKIHCL+MicrosoftYaHei"/>
              </a:rPr>
              <a:t>- </a:t>
            </a:r>
            <a:r>
              <a:rPr sz="1500">
                <a:solidFill>
                  <a:srgbClr val="FFFFFF"/>
                </a:solidFill>
                <a:latin typeface="UFBKVC+MS-UIGothic"/>
                <a:cs typeface="UFBKVC+MS-UIGothic"/>
              </a:rPr>
              <a:t>道路交通安全法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安全原理的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用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8C8C8C"/>
                </a:solidFill>
                <a:latin typeface="UFBKVC+MS-UIGothic"/>
                <a:cs typeface="UFBKVC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564311" cy="697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F7F7F7"/>
                </a:solidFill>
                <a:latin typeface="TBHOCL+AHINIC+ArialMT"/>
                <a:cs typeface="TBHOCL+AHINIC+ArialMT"/>
              </a:rPr>
              <a:t>•</a:t>
            </a:r>
            <a:r>
              <a:rPr sz="1550" spc="669">
                <a:solidFill>
                  <a:srgbClr val="F7F7F7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与道路交通安全相关的法律法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，如《中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人民共和国道路交通安全法》等，以及交通信号和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志的含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。</a:t>
            </a:r>
            <a:r>
              <a:rPr sz="1500">
                <a:solidFill>
                  <a:srgbClr val="F7F7F7"/>
                </a:solidFill>
                <a:latin typeface="KPNGJO+EKIHCL+MicrosoftYaHei"/>
                <a:cs typeface="KPNGJO+EKIHCL+MicrosoftYaHei"/>
              </a:rPr>
              <a:t>- 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驾驶</a:t>
            </a: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技能</a:t>
            </a:r>
          </a:p>
          <a:p>
            <a:pPr marL="20320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FBKVC+MS-UIGothic"/>
                <a:cs typeface="UFBKVC+MS-UIGothic"/>
              </a:rPr>
              <a:t>与安全行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https://d.book118.com/868102012074006030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TBHOCL+AHINIC+ArialMT</vt:lpstr>
      <vt:lpstr>Times New Roman</vt:lpstr>
      <vt:lpstr>UFBKVC+MS-UIGothic</vt:lpstr>
      <vt:lpstr>SimSun</vt:lpstr>
      <vt:lpstr>VKMJKH+HJOSCN+MicrosoftYaHei-Bold</vt:lpstr>
      <vt:lpstr>KPNGJO+EKIHCL+MicrosoftYaHei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2024-09-07T02:40:45.280</cp:lastPrinted>
  <dcterms:created xsi:type="dcterms:W3CDTF">2024-09-06T18:40:45Z</dcterms:created>
  <dcterms:modified xsi:type="dcterms:W3CDTF">2024-09-06T18:40:46Z</dcterms:modified>
</cp:coreProperties>
</file>