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BMPNCK+BWPBBP+MicrosoftYaHei-Bold"/>
      <p:regular r:id="rId18"/>
    </p:embeddedFont>
    <p:embeddedFont>
      <p:font typeface="CDULDA+MS-UIGothic"/>
      <p:regular r:id="rId19"/>
    </p:embeddedFont>
    <p:embeddedFont>
      <p:font typeface="LEMGOU+ECPNKS+ArialMT"/>
      <p:regular r:id="rId20"/>
    </p:embeddedFont>
    <p:embeddedFont>
      <p:font typeface="DQSMLW+DTIFNB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5E7AF-518A-4D5E-8C2B-20A7EF465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69CBE-00F0-4644-8882-B864EBAA6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160B5-5508-47D9-9B4C-6997481EF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4B4CA-2210-4733-B442-E49C6E935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A36CED-F6A2-48BF-80A8-D56761BBA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208FD8-C849-466B-8309-D4C24A84E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78707B-AA0C-496F-98BA-49EA1F268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5EA86-A885-4B82-A420-D01A9CAD2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12619-CB3F-40D9-81EA-917A57B26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3C763-C2AD-461E-AC74-5A6A3BA99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AC0FC-360E-47D7-B96C-814D127CA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13015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BMPNCK+BWPBBP+MicrosoftYaHei-Bold"/>
                <a:cs typeface="BMPNCK+BWPBBP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BMPNCK+BWPBBP+MicrosoftYaHei-Bold"/>
                <a:cs typeface="BMPNCK+BWPBBP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BMPNCK+BWPBBP+MicrosoftYaHei-Bold"/>
                <a:cs typeface="BMPNCK+BWPBBP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BMPNCK+BWPBBP+MicrosoftYaHei-Bold"/>
                <a:cs typeface="BMPNCK+BWPBBP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169045"/>
            <a:ext cx="6600825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CDULDA+MS-UIGothic"/>
                <a:cs typeface="CDULDA+MS-UIGothic"/>
              </a:rPr>
              <a:t>氧化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还</a:t>
            </a:r>
            <a:r>
              <a:rPr sz="4950">
                <a:solidFill>
                  <a:srgbClr val="1B1B1B"/>
                </a:solidFill>
                <a:latin typeface="CDULDA+MS-UIGothic"/>
                <a:cs typeface="CDULDA+MS-UIGothic"/>
              </a:rPr>
              <a:t>原滴定曲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线</a:t>
            </a:r>
            <a:r>
              <a:rPr sz="4950">
                <a:solidFill>
                  <a:srgbClr val="1B1B1B"/>
                </a:solidFill>
                <a:latin typeface="CDULDA+MS-UIGothic"/>
                <a:cs typeface="CDULDA+MS-UIGothic"/>
              </a:rPr>
              <a:t>及</a:t>
            </a:r>
          </a:p>
          <a:p>
            <a:pPr marL="628650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终</a:t>
            </a:r>
            <a:r>
              <a:rPr sz="4950">
                <a:solidFill>
                  <a:srgbClr val="1B1B1B"/>
                </a:solidFill>
                <a:latin typeface="CDULDA+MS-UIGothic"/>
                <a:cs typeface="CDULDA+MS-UIGothic"/>
              </a:rPr>
              <a:t>点的确定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B1B1B"/>
                </a:solidFill>
                <a:latin typeface="CDULDA+MS-UIGothic"/>
                <a:cs typeface="CDULD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420685"/>
            <a:ext cx="3738822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EMGOU+ECPNKS+ArialMT"/>
                <a:cs typeface="LEMGOU+ECPNK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氧化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原滴定基本概念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47209" y="1859470"/>
            <a:ext cx="4790382" cy="21016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EMGOU+ECPNKS+ArialMT"/>
                <a:cs typeface="LEMGOU+ECPNK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氧化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原滴定曲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影响因素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EMGOU+ECPNKS+ArialMT"/>
                <a:cs typeface="LEMGOU+ECPNK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氧化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原滴定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点的确定方法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EMGOU+ECPNKS+ArialMT"/>
                <a:cs typeface="LEMGOU+ECPNK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氧化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原滴定曲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线实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例分析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EMGOU+ECPNKS+ArialMT"/>
                <a:cs typeface="LEMGOU+ECPNK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氧化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原滴定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差分析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CDULDA+MS-UIGothic"/>
                <a:cs typeface="CDULDA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347209" y="3615245"/>
            <a:ext cx="5491422" cy="7832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EMGOU+ECPNKS+ArialMT"/>
                <a:cs typeface="LEMGOU+ECPNK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氧化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原滴定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技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及数据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0000"/>
                </a:solidFill>
                <a:latin typeface="CDULDA+MS-UIGothic"/>
                <a:cs typeface="CDULDA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MPNCK+BWPBBP+MicrosoftYaHei-Bold"/>
                <a:cs typeface="BMPNCK+BWPBB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MPNCK+BWPBBP+MicrosoftYaHei-Bold"/>
                <a:cs typeface="BMPNCK+BWPBBP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38500" y="3441675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CDULDA+MS-UIGothic"/>
                <a:cs typeface="CDULDA+MS-UIGothic"/>
              </a:rPr>
              <a:t>氧化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4500">
                <a:solidFill>
                  <a:srgbClr val="000000"/>
                </a:solidFill>
                <a:latin typeface="CDULDA+MS-UIGothic"/>
                <a:cs typeface="CDULDA+MS-UIGothic"/>
              </a:rPr>
              <a:t>原滴定基本概念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CDULDA+MS-UIGothic"/>
                <a:cs typeface="CDULDA+MS-UIGothic"/>
              </a:rPr>
              <a:t>氧化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还</a:t>
            </a:r>
            <a:r>
              <a:rPr sz="3000">
                <a:solidFill>
                  <a:srgbClr val="006B73"/>
                </a:solidFill>
                <a:latin typeface="CDULDA+MS-UIGothic"/>
                <a:cs typeface="CDULDA+MS-UIGothic"/>
              </a:rPr>
              <a:t>原反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CDULDA+MS-UIGothic"/>
                <a:cs typeface="CDULDA+MS-UIGothic"/>
              </a:rPr>
              <a:t>氧化反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失去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子的反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还</a:t>
            </a:r>
            <a:r>
              <a:rPr sz="2300" spc="25">
                <a:solidFill>
                  <a:srgbClr val="006B73"/>
                </a:solidFill>
                <a:latin typeface="CDULDA+MS-UIGothic"/>
                <a:cs typeface="CDULDA+MS-UIGothic"/>
              </a:rPr>
              <a:t>原反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子的反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CDULDA+MS-UIGothic"/>
                <a:cs typeface="CDULDA+MS-UIGothic"/>
              </a:rPr>
              <a:t>氧化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还</a:t>
            </a:r>
            <a:r>
              <a:rPr sz="2300" spc="23">
                <a:solidFill>
                  <a:srgbClr val="006B73"/>
                </a:solidFill>
                <a:latin typeface="CDULDA+MS-UIGothic"/>
                <a:cs typeface="CDULDA+MS-UIGothic"/>
              </a:rPr>
              <a:t>原反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移的反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CDULDA+MS-UIGothic"/>
                <a:cs typeface="CDULDA+MS-UIGothic"/>
              </a:rPr>
              <a:t>滴定法原理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CDULDA+MS-UIGothic"/>
                <a:cs typeface="CDULDA+MS-UIGothic"/>
              </a:rPr>
              <a:t>滴定法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滴定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量液体中的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分含量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CDULDA+MS-UIGothic"/>
                <a:cs typeface="CDULDA+MS-UIGothic"/>
              </a:rPr>
              <a:t>滴定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终</a:t>
            </a:r>
            <a:r>
              <a:rPr sz="2300">
                <a:solidFill>
                  <a:srgbClr val="006B73"/>
                </a:solidFill>
                <a:latin typeface="CDULDA+MS-UIGothic"/>
                <a:cs typeface="CDULDA+MS-UIGothic"/>
              </a:rPr>
              <a:t>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滴定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程中指示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剂变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色点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CDULDA+MS-UIGothic"/>
                <a:cs typeface="CDULDA+MS-UIGothic"/>
              </a:rPr>
              <a:t>氧化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还</a:t>
            </a:r>
            <a:r>
              <a:rPr sz="3000">
                <a:solidFill>
                  <a:srgbClr val="006B73"/>
                </a:solidFill>
                <a:latin typeface="CDULDA+MS-UIGothic"/>
                <a:cs typeface="CDULDA+MS-UIGothic"/>
              </a:rPr>
              <a:t>原滴定曲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MPNCK+BWPBBP+MicrosoftYaHei-Bold"/>
                <a:cs typeface="BMPNCK+BWPBB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MPNCK+BWPBBP+MicrosoftYaHei-Bold"/>
                <a:cs typeface="BMPNCK+BWPBBP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MPNCK+BWPBBP+MicrosoftYaHei-Bold"/>
                <a:cs typeface="BMPNCK+BWPBBP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CDULDA+MS-UIGothic"/>
                <a:cs typeface="CDULDA+MS-UIGothic"/>
              </a:rPr>
              <a:t>滴定曲</a:t>
            </a:r>
            <a:r>
              <a:rPr sz="2000">
                <a:solidFill>
                  <a:srgbClr val="006B73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CDULDA+MS-UIGothic"/>
                <a:cs typeface="CDULDA+MS-UIGothic"/>
              </a:rPr>
              <a:t>氧化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还</a:t>
            </a:r>
            <a:r>
              <a:rPr sz="2000" spc="23">
                <a:solidFill>
                  <a:srgbClr val="006B73"/>
                </a:solidFill>
                <a:latin typeface="CDULDA+MS-UIGothic"/>
                <a:cs typeface="CDULDA+MS-UIGothic"/>
              </a:rPr>
              <a:t>原滴定曲</a:t>
            </a:r>
            <a:r>
              <a:rPr sz="2000">
                <a:solidFill>
                  <a:srgbClr val="006B73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终</a:t>
            </a:r>
            <a:r>
              <a:rPr sz="2000" spc="25">
                <a:solidFill>
                  <a:srgbClr val="006B73"/>
                </a:solidFill>
                <a:latin typeface="CDULDA+MS-UIGothic"/>
                <a:cs typeface="CDULDA+MS-UIGothic"/>
              </a:rPr>
              <a:t>点确定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反映滴定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程中氧化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时间变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化的曲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反映滴定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程中氧化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速率与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关系的曲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根据滴定曲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确定滴定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点的位置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MPNCK+BWPBBP+MicrosoftYaHei-Bold"/>
                <a:cs typeface="BMPNCK+BWPBB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MPNCK+BWPBBP+MicrosoftYaHei-Bold"/>
                <a:cs typeface="BMPNCK+BWPBBP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52750" y="3441675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CDULDA+MS-UIGothic"/>
                <a:cs typeface="CDULDA+MS-UIGothic"/>
              </a:rPr>
              <a:t>氧化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4500">
                <a:solidFill>
                  <a:srgbClr val="000000"/>
                </a:solidFill>
                <a:latin typeface="CDULDA+MS-UIGothic"/>
                <a:cs typeface="CDULDA+MS-UIGothic"/>
              </a:rPr>
              <a:t>原滴定曲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4500">
                <a:solidFill>
                  <a:srgbClr val="000000"/>
                </a:solidFill>
                <a:latin typeface="CDULDA+MS-UIGothic"/>
                <a:cs typeface="CDULDA+MS-UIGothic"/>
              </a:rPr>
              <a:t>影响因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810250" y="4264636"/>
            <a:ext cx="1428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CDULDA+MS-UIGothic"/>
                <a:cs typeface="CDULDA+MS-UIGothic"/>
              </a:rPr>
              <a:t>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CDULDA+MS-UIGothic"/>
                <a:cs typeface="CDULDA+MS-UIGothic"/>
              </a:rPr>
              <a:t>反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6B73"/>
                </a:solidFill>
                <a:latin typeface="CDULDA+MS-UIGothic"/>
                <a:cs typeface="CDULDA+MS-UIGothic"/>
              </a:rPr>
              <a:t>速率与滴定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328110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反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速率快慢与滴定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时间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的关系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BMPNCK+BWPBBP+MicrosoftYaHei-Bold"/>
                <a:cs typeface="BMPNCK+BWPBBP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3797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速率越快，滴定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越短，反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速率越慢，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228192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滴定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160395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催化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剂对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反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速率的影响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3592568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催化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可以加快反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速率，从而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短滴定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BMPNCK+BWPBBP+MicrosoftYaHei-Bold"/>
                <a:cs typeface="BMPNCK+BWPBBP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BMPNCK+BWPBBP+MicrosoftYaHei-Bold"/>
                <a:cs typeface="BMPNCK+BWPBBP+MicrosoftYaHei-Bold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72360" y="4926329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浓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度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对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反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速率的影响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372360" y="5358503"/>
            <a:ext cx="45988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度越高，反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速率越快，滴定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越短。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CDULDA+MS-UIGothic"/>
                <a:cs typeface="CDULDA+MS-UIGothic"/>
              </a:rPr>
              <a:t>反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6B73"/>
                </a:solidFill>
                <a:latin typeface="CDULDA+MS-UIGothic"/>
                <a:cs typeface="CDULDA+MS-UIGothic"/>
              </a:rPr>
              <a:t>温度与滴定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CDULDA+MS-UIGothic"/>
                <a:cs typeface="CDULDA+MS-UIGothic"/>
              </a:rPr>
              <a:t>温度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对</a:t>
            </a:r>
            <a:r>
              <a:rPr sz="2300" spc="23">
                <a:solidFill>
                  <a:srgbClr val="006B73"/>
                </a:solidFill>
                <a:latin typeface="CDULDA+MS-UIGothic"/>
                <a:cs typeface="CDULDA+MS-UIGothic"/>
              </a:rPr>
              <a:t>反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006B73"/>
                </a:solidFill>
                <a:latin typeface="CDULDA+MS-UIGothic"/>
                <a:cs typeface="CDULDA+MS-UIGothic"/>
              </a:rPr>
              <a:t>速率的影响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升高温度可以加快反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速率，从而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短滴定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CDULDA+MS-UIGothic"/>
                <a:cs typeface="CDULDA+MS-UIGothic"/>
              </a:rPr>
              <a:t>温度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006B73"/>
                </a:solidFill>
                <a:latin typeface="CDULDA+MS-UIGothic"/>
                <a:cs typeface="CDULDA+MS-UIGothic"/>
              </a:rPr>
              <a:t>化学平衡的影响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升高温度可以促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化学平衡向正方向移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，从而增加反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物的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95832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00401"/>
            <a:ext cx="40712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CDULDA+MS-UIGothic"/>
                <a:cs typeface="CDULDA+MS-UIGothic"/>
              </a:rPr>
              <a:t>温度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对</a:t>
            </a:r>
            <a:r>
              <a:rPr sz="2300" spc="23">
                <a:solidFill>
                  <a:srgbClr val="006B73"/>
                </a:solidFill>
                <a:latin typeface="CDULDA+MS-UIGothic"/>
                <a:cs typeface="CDULDA+MS-UIGothic"/>
              </a:rPr>
              <a:t>氧化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还</a:t>
            </a:r>
            <a:r>
              <a:rPr sz="2300" spc="25">
                <a:solidFill>
                  <a:srgbClr val="006B73"/>
                </a:solidFill>
                <a:latin typeface="CDULDA+MS-UIGothic"/>
                <a:cs typeface="CDULDA+MS-UIGothic"/>
              </a:rPr>
              <a:t>原反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006B73"/>
                </a:solidFill>
                <a:latin typeface="CDULDA+MS-UIGothic"/>
                <a:cs typeface="CDULDA+MS-UIGothic"/>
              </a:rPr>
              <a:t>的影响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336278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升高温度可以促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原反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行，从而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短滴定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CDULDA+MS-UIGothic"/>
                <a:cs typeface="CDULDA+MS-UIGothic"/>
              </a:rPr>
              <a:t>反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6B73"/>
                </a:solidFill>
                <a:latin typeface="CDULDA+MS-UIGothic"/>
                <a:cs typeface="CDULDA+MS-UIGothic"/>
              </a:rPr>
              <a:t>物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浓</a:t>
            </a:r>
            <a:r>
              <a:rPr sz="3000">
                <a:solidFill>
                  <a:srgbClr val="006B73"/>
                </a:solidFill>
                <a:latin typeface="CDULDA+MS-UIGothic"/>
                <a:cs typeface="CDULDA+MS-UIGothic"/>
              </a:rPr>
              <a:t>度与滴定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04648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反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物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浓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度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对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反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速率的影响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MPNCK+BWPBBP+MicrosoftYaHei-Bold"/>
                <a:cs typeface="BMPNCK+BWPBBP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MPNCK+BWPBBP+MicrosoftYaHei-Bold"/>
                <a:cs typeface="BMPNCK+BWPBBP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MPNCK+BWPBBP+MicrosoftYaHei-Bold"/>
                <a:cs typeface="BMPNCK+BWPBBP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45988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度越高，反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速率越快，滴定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越短。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304648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反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物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浓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度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对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化学平衡的影响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度越高，化学平衡向正方向移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，从而增加反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物的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化率。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3515482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反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物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浓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度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对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氧化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还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原反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的影响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度越高，氧化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原反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行越完全，从而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短滴定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CDULDA+MS-UIGothic"/>
                <a:cs typeface="CDULD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MPNCK+BWPBBP+MicrosoftYaHei-Bold"/>
                <a:cs typeface="BMPNCK+BWPBBP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MPNCK+BWPBBP+MicrosoftYaHei-Bold"/>
                <a:cs typeface="BMPNCK+BWPBBP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52750" y="3441675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CDULDA+MS-UIGothic"/>
                <a:cs typeface="CDULDA+MS-UIGothic"/>
              </a:rPr>
              <a:t>氧化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4500">
                <a:solidFill>
                  <a:srgbClr val="000000"/>
                </a:solidFill>
                <a:latin typeface="CDULDA+MS-UIGothic"/>
                <a:cs typeface="CDULDA+MS-UIGothic"/>
              </a:rPr>
              <a:t>原滴定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4500">
                <a:solidFill>
                  <a:srgbClr val="000000"/>
                </a:solidFill>
                <a:latin typeface="CDULDA+MS-UIGothic"/>
                <a:cs typeface="CDULDA+MS-UIGothic"/>
              </a:rPr>
              <a:t>点的确定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524500" y="4264636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CDULDA+MS-UIGothic"/>
                <a:cs typeface="CDULDA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6B73"/>
                </a:solidFill>
                <a:latin typeface="CDULDA+MS-UIGothic"/>
                <a:cs typeface="CDULDA+MS-UIGothic"/>
              </a:rPr>
              <a:t>位滴定法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测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量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位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变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62329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位滴定法是通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过测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量滴定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程中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位的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化来确定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点的。在滴定反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达到化学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量点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，溶液中的反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物和生成物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化，引起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位突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过测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位突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就可以确定滴定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选择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合适的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643875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了准确地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化，需要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合适的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极，如玻璃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极、金属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极等。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校准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仪</a:t>
            </a:r>
            <a:r>
              <a:rPr sz="1600">
                <a:solidFill>
                  <a:srgbClr val="006B73"/>
                </a:solidFill>
                <a:latin typeface="CDULDA+MS-UIGothic"/>
                <a:cs typeface="CDULDA+MS-UIGothic"/>
              </a:rPr>
              <a:t>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591348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位滴定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，需要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对仪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行校准，以确保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果的准确性。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CDULDA+MS-UIGothic"/>
                <a:cs typeface="CDULDA+MS-UIGothic"/>
              </a:rPr>
              <a:t>光学滴定法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38290" y="12547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测</a:t>
            </a:r>
            <a:r>
              <a:rPr sz="1550" spc="25">
                <a:solidFill>
                  <a:srgbClr val="006B73"/>
                </a:solidFill>
                <a:latin typeface="CDULDA+MS-UIGothic"/>
                <a:cs typeface="CDULDA+MS-UIGothic"/>
              </a:rPr>
              <a:t>量光密度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006B73"/>
                </a:solidFill>
                <a:latin typeface="CDULDA+MS-UIGothic"/>
                <a:cs typeface="CDULDA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49240" y="1596846"/>
            <a:ext cx="1249709" cy="45931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MPNCK+BWPBBP+MicrosoftYaHei-Bold"/>
                <a:cs typeface="BMPNCK+BWPBBP+MicrosoftYaHei-Bold"/>
              </a:rPr>
              <a:t>01</a:t>
            </a:r>
          </a:p>
          <a:p>
            <a:pPr marL="0" marR="0">
              <a:lnSpc>
                <a:spcPts val="3751"/>
              </a:lnSpc>
              <a:spcBef>
                <a:spcPts val="9678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MPNCK+BWPBBP+MicrosoftYaHei-Bold"/>
                <a:cs typeface="BMPNCK+BWPBBP+MicrosoftYaHei-Bold"/>
              </a:rPr>
              <a:t>02</a:t>
            </a:r>
          </a:p>
          <a:p>
            <a:pPr marL="0" marR="0">
              <a:lnSpc>
                <a:spcPts val="3751"/>
              </a:lnSpc>
              <a:spcBef>
                <a:spcPts val="9783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MPNCK+BWPBBP+MicrosoftYaHei-Bold"/>
                <a:cs typeface="BMPNCK+BWPBBP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38290" y="1652123"/>
            <a:ext cx="4929187" cy="1167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光学滴定法是通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过测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量滴定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程中溶液光密度的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化来确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点的。在滴定反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达到化学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量点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，溶液中的反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物和生成物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化，引起光密度突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过测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个光密度突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就可以确定滴定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38290" y="3017516"/>
            <a:ext cx="252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69B8D"/>
                </a:solidFill>
                <a:latin typeface="SimSun"/>
                <a:cs typeface="SimSun"/>
              </a:rPr>
              <a:t>选择</a:t>
            </a:r>
            <a:r>
              <a:rPr sz="1550" spc="25">
                <a:solidFill>
                  <a:srgbClr val="269B8D"/>
                </a:solidFill>
                <a:latin typeface="CDULDA+MS-UIGothic"/>
                <a:cs typeface="CDULDA+MS-UIGothic"/>
              </a:rPr>
              <a:t>合适的光源和</a:t>
            </a:r>
            <a:r>
              <a:rPr sz="1550" spc="25">
                <a:solidFill>
                  <a:srgbClr val="269B8D"/>
                </a:solidFill>
                <a:latin typeface="SimSun"/>
                <a:cs typeface="SimSun"/>
              </a:rPr>
              <a:t>检测</a:t>
            </a:r>
            <a:r>
              <a:rPr sz="1550">
                <a:solidFill>
                  <a:srgbClr val="269B8D"/>
                </a:solidFill>
                <a:latin typeface="CDULDA+MS-UIGothic"/>
                <a:cs typeface="CDULDA+MS-UIGothic"/>
              </a:rPr>
              <a:t>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638290" y="3414883"/>
            <a:ext cx="4862951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了准确地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量光密度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化，需要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合适的光源和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器，如分光光度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荧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光光度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38290" y="47104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57D"/>
                </a:solidFill>
                <a:latin typeface="CDULDA+MS-UIGothic"/>
                <a:cs typeface="CDULDA+MS-UIGothic"/>
              </a:rPr>
              <a:t>校准</a:t>
            </a:r>
            <a:r>
              <a:rPr sz="1550" spc="25">
                <a:solidFill>
                  <a:srgbClr val="00657D"/>
                </a:solidFill>
                <a:latin typeface="SimSun"/>
                <a:cs typeface="SimSun"/>
              </a:rPr>
              <a:t>仪</a:t>
            </a:r>
            <a:r>
              <a:rPr sz="1550">
                <a:solidFill>
                  <a:srgbClr val="00657D"/>
                </a:solidFill>
                <a:latin typeface="CDULDA+MS-UIGothic"/>
                <a:cs typeface="CDULDA+MS-UIGothic"/>
              </a:rPr>
              <a:t>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38290" y="5107792"/>
            <a:ext cx="479671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行光学滴定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，需要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对仪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行校准，以确保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638290" y="5354173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ULDA+MS-UIGothic"/>
                <a:cs typeface="CDULDA+MS-UIGothic"/>
              </a:rPr>
              <a:t>果的准确性。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https://d.book118.com/868113015070006042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BMPNCK+BWPBBP+MicrosoftYaHei-Bold</vt:lpstr>
      <vt:lpstr>CDULDA+MS-UIGothic</vt:lpstr>
      <vt:lpstr>SimSun</vt:lpstr>
      <vt:lpstr>LEMGOU+ECPNKS+ArialMT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2024-09-21T16:39:43.498</cp:lastPrinted>
  <dcterms:created xsi:type="dcterms:W3CDTF">2024-09-21T08:39:43Z</dcterms:created>
  <dcterms:modified xsi:type="dcterms:W3CDTF">2024-09-21T08:39:44Z</dcterms:modified>
</cp:coreProperties>
</file>