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emf" ContentType="image/x-emf"/>
  <Default Extension="png" ContentType="image/png"/>
  <Default Extension="wdp" ContentType="image/vnd.ms-photo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drawings/drawing1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0020;&#26102;&#25968;&#25454;&#30003;&#35831;&#20070;0507.xlsx" TargetMode="Externa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2806;&#37096;&#23545;&#26631;_&#39034;&#20016;&amp;&#19977;&#36890;&#19968;&#36798;\&#24503;&#37030;&#21450;&#31454;&#20105;&#23545;&#25163;&#25968;&#25454;&#23545;&#27604;_20180418.xlsx" TargetMode="External" /><Relationship Id="rId2" Type="http://schemas.openxmlformats.org/officeDocument/2006/relationships/chartUserShapes" Target="../drawings/drawing1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054496\Desktop\&#12304;&#39034;&#20016;&#12305;&#19987;&#32447;&#26222;&#36816;&amp;&#39034;&#20016;&#24178;&#37197;&#25968;&#25454;1013.xlsx" TargetMode="Externa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600">
                <a:latin typeface="华文楷体" pitchFamily="2" charset="-122"/>
                <a:ea typeface="华文楷体" pitchFamily="2" charset="-122"/>
              </a:defRPr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公司营业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</a:rPr>
              <a:t>收入同比增速</a:t>
            </a:r>
            <a:endParaRPr lang="zh-CN" altLang="en-US" sz="1400">
              <a:latin typeface="华文楷体" pitchFamily="2" charset="-122"/>
              <a:ea typeface="华文楷体" pitchFamily="2" charset="-122"/>
            </a:endParaRPr>
          </a:p>
        </c:rich>
      </c:tx>
      <c:layout>
        <c:manualLayout>
          <c:xMode val="edge"/>
          <c:yMode val="edge"/>
          <c:x val="0.27919074892997742"/>
          <c:y val="0.061514332890510559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60986757278442383"/>
          <c:y val="0.057613443583250046"/>
          <c:w val="0.94513726234436035"/>
          <c:h val="0.76444554328918457"/>
        </c:manualLayout>
      </c:layout>
      <c:lineChart>
        <c:grouping/>
        <c:varyColors val="0"/>
        <c:ser>
          <c:idx val="0"/>
          <c:order val="0"/>
          <c:tx>
            <c:strRef>
              <c:f>用户申请书!$A$17</c:f>
              <c:strCache>
                <c:ptCount val="1"/>
                <c:pt idx="0">
                  <c:v>同比增速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ymbol val="circle"/>
            <c:spPr>
              <a:solidFill>
                <a:srgbClr val="373C64"/>
              </a:solidFill>
              <a:ln>
                <a:noFill/>
              </a:ln>
            </c:spPr>
          </c:marker>
          <c:dLbls>
            <c:numFmt formatCode="0%" sourceLinked="0"/>
            <c:txPr>
              <a:bodyPr/>
              <a:p>
                <a:pPr>
                  <a:defRPr sz="110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10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用户申请书!$B$16:$F$16</c:f>
              <c:strCache>
                <c:ptCount val="5"/>
                <c:pt idx="0">
                  <c:v>17年一季度</c:v>
                </c:pt>
                <c:pt idx="1">
                  <c:v>二季度</c:v>
                </c:pt>
                <c:pt idx="2">
                  <c:v>三季度</c:v>
                </c:pt>
                <c:pt idx="3">
                  <c:v>四季度</c:v>
                </c:pt>
                <c:pt idx="4">
                  <c:v>18年一季度</c:v>
                </c:pt>
              </c:strCache>
            </c:strRef>
          </c:cat>
          <c:val>
            <c:numRef>
              <c:f>用户申请书!$B$17:$F$17</c:f>
              <c:numCache>
                <c:formatCode>0.00%</c:formatCode>
                <c:ptCount val="5"/>
                <c:pt idx="0">
                  <c:v>0.304659862623315</c:v>
                </c:pt>
                <c:pt idx="1">
                  <c:v>0.237694918668019</c:v>
                </c:pt>
                <c:pt idx="2">
                  <c:v>0.160698300836561</c:v>
                </c:pt>
                <c:pt idx="3">
                  <c:v>0.0852631578947368</c:v>
                </c:pt>
                <c:pt idx="4">
                  <c:v>0.137232116252951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220994944"/>
        <c:axId val="221000832"/>
      </c:lineChart>
      <c:catAx>
        <c:axId val="220994944"/>
        <c:scaling>
          <c:orientation/>
        </c:scaling>
        <c:delete val="0"/>
        <c:axPos val="b"/>
        <c:majorTickMark val="none"/>
        <c:minorTickMark val="none"/>
        <c:txPr>
          <a:bodyPr/>
          <a:p>
            <a:pPr>
              <a:defRPr sz="1200" smtId="4294967295"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latin typeface="华文楷体" pitchFamily="2" charset="-122"/>
              <a:ea typeface="华文楷体" pitchFamily="2" charset="-122"/>
            </a:endParaRPr>
          </a:p>
        </c:txPr>
        <c:crossAx val="221000832"/>
        <c:crosses val="autoZero"/>
        <c:auto val="0"/>
        <c:lblAlgn val="ctr"/>
        <c:lblOffset/>
        <c:noMultiLvlLbl val="0"/>
      </c:catAx>
      <c:valAx>
        <c:axId val="221000832"/>
        <c:scaling>
          <c:orientation/>
        </c:scaling>
        <c:delete val="1"/>
        <c:axPos val="l"/>
        <c:numFmt formatCode="0%" sourceLinked="0"/>
        <c:majorTickMark val="none"/>
        <c:minorTickMark val="none"/>
        <c:crossAx val="220994944"/>
        <c:crossBetween val="between"/>
        <c:majorUnit val="0.1"/>
      </c:valAx>
    </c:plotArea>
    <c:plotVisOnly val="1"/>
    <c:dispBlanksAs val="gap"/>
    <c:showDLblsOverMax val="0"/>
  </c:chart>
  <c:spPr>
    <a:ln>
      <a:solidFill>
        <a:schemeClr val="bg1">
          <a:lumMod val="65000"/>
        </a:schemeClr>
      </a:solidFill>
    </a:ln>
  </c:sp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331823006272316"/>
          <c:y val="0.139645054936409"/>
          <c:w val="0.933935284614563"/>
          <c:h val="0.68358719348907471"/>
        </c:manualLayout>
      </c:layout>
      <c:lineChart>
        <c:grouping/>
        <c:varyColors val="0"/>
        <c:ser>
          <c:idx val="0"/>
          <c:order val="0"/>
          <c:tx>
            <c:strRef>
              <c:f>Sheet2!$A$13</c:f>
              <c:strCache>
                <c:ptCount val="1"/>
                <c:pt idx="0">
                  <c:v>韵达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circle"/>
            <c:spPr>
              <a:solidFill>
                <a:srgbClr val="FFC000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512346550822258"/>
                  <c:y val="-0.033176649361848831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E20-4CC5-9F51-74CDC4856898}"/>
                </c:ext>
              </c:extLst>
            </c:dLbl>
            <c:dLbl>
              <c:idx val="1"/>
              <c:layout>
                <c:manualLayout>
                  <c:x val="-0.056034732609987259"/>
                  <c:y val="-0.043023113161325455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E20-4CC5-9F51-74CDC4856898}"/>
                </c:ext>
              </c:extLst>
            </c:dLbl>
            <c:dLbl>
              <c:idx val="2"/>
              <c:layout>
                <c:manualLayout>
                  <c:x val="-0.062013354152441025"/>
                  <c:y val="-0.035633973777294159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E20-4CC5-9F51-74CDC4856898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Sheet2!$C$13:$E$13</c:f>
              <c:numCache>
                <c:formatCode>0.00%</c:formatCode>
                <c:ptCount val="3"/>
                <c:pt idx="0">
                  <c:v>0.454388526482144</c:v>
                </c:pt>
                <c:pt idx="1">
                  <c:v>0.358634078938263</c:v>
                </c:pt>
                <c:pt idx="2">
                  <c:v>0.4044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3-DE20-4CC5-9F51-74CDC4856898}"/>
            </c:ext>
          </c:extLst>
        </c:ser>
        <c:ser>
          <c:idx val="1"/>
          <c:order val="1"/>
          <c:tx>
            <c:strRef>
              <c:f>Sheet2!$A$14</c:f>
              <c:strCache>
                <c:ptCount val="1"/>
                <c:pt idx="0">
                  <c:v>顺丰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marker>
            <c:symbol val="circle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45256022363901138"/>
                  <c:y val="0.05587923526763916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E20-4CC5-9F51-74CDC4856898}"/>
                </c:ext>
              </c:extLst>
            </c:dLbl>
            <c:dLbl>
              <c:idx val="1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Sheet2!$C$14:$E$14</c:f>
              <c:numCache>
                <c:formatCode>0.00%</c:formatCode>
                <c:ptCount val="3"/>
                <c:pt idx="0">
                  <c:v>0.207854794212298</c:v>
                </c:pt>
                <c:pt idx="1">
                  <c:v>0.235688577777489</c:v>
                </c:pt>
                <c:pt idx="2">
                  <c:v>0.3296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5-DE20-4CC5-9F51-74CDC4856898}"/>
            </c:ext>
          </c:extLst>
        </c:ser>
        <c:ser>
          <c:idx val="2"/>
          <c:order val="2"/>
          <c:tx>
            <c:strRef>
              <c:f>Sheet2!$A$15</c:f>
              <c:strCache>
                <c:ptCount val="1"/>
                <c:pt idx="0">
                  <c:v>申通</c:v>
                </c:pt>
              </c:strCache>
            </c:strRef>
          </c:tx>
          <c:spPr>
            <a:ln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pPr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0"/>
              <c:layout>
                <c:manualLayout>
                  <c:x val="-0.043859649449586868"/>
                  <c:y val="-0.039623580873012543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E20-4CC5-9F51-74CDC4856898}"/>
                </c:ext>
              </c:extLst>
            </c:dLbl>
            <c:dLbl>
              <c:idx val="1"/>
              <c:layout>
                <c:manualLayout>
                  <c:x val="-0.070175439119338989"/>
                  <c:y val="-0.015849431976675987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E20-4CC5-9F51-74CDC4856898}"/>
                </c:ext>
              </c:extLst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Sheet2!$C$15:$E$15</c:f>
              <c:numCache>
                <c:formatCode>0.00%</c:formatCode>
                <c:ptCount val="3"/>
                <c:pt idx="0">
                  <c:v>0.28129884303193</c:v>
                </c:pt>
                <c:pt idx="1">
                  <c:v>0.28098584233079</c:v>
                </c:pt>
                <c:pt idx="2">
                  <c:v>0.3348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8-DE20-4CC5-9F51-74CDC4856898}"/>
            </c:ext>
          </c:extLst>
        </c:ser>
        <c:ser>
          <c:idx val="3"/>
          <c:order val="3"/>
          <c:tx>
            <c:strRef>
              <c:f>Sheet2!$A$16</c:f>
              <c:strCache>
                <c:ptCount val="1"/>
                <c:pt idx="0">
                  <c:v>德邦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ymbol val="circle"/>
            <c:spPr>
              <a:solidFill>
                <a:srgbClr val="373C64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46820234507322311"/>
                  <c:y val="-0.047954518347978592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E20-4CC5-9F51-74CDC4856898}"/>
                </c:ext>
              </c:extLst>
            </c:dLbl>
            <c:dLbl>
              <c:idx val="1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Sheet2!$C$16:$E$16</c:f>
              <c:numCache>
                <c:formatCode>0.00%</c:formatCode>
                <c:ptCount val="3"/>
                <c:pt idx="0">
                  <c:v>1.30814640350491</c:v>
                </c:pt>
                <c:pt idx="1">
                  <c:v>0.661339400755379</c:v>
                </c:pt>
                <c:pt idx="2">
                  <c:v>0.589779422055806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A-DE20-4CC5-9F51-74CDC48568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233272448"/>
        <c:axId val="233273984"/>
      </c:lineChart>
      <c:catAx>
        <c:axId val="233272448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1200" smtId="4294967295"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latin typeface="华文楷体" pitchFamily="2" charset="-122"/>
              <a:ea typeface="华文楷体" pitchFamily="2" charset="-122"/>
            </a:endParaRPr>
          </a:p>
        </c:txPr>
        <c:crossAx val="233273984"/>
        <c:crosses val="autoZero"/>
        <c:auto val="0"/>
        <c:lblAlgn val="ctr"/>
        <c:lblOffset/>
        <c:noMultiLvlLbl val="0"/>
      </c:catAx>
      <c:valAx>
        <c:axId val="233273984"/>
        <c:scaling>
          <c:orientation/>
          <c:max val="1.5"/>
        </c:scaling>
        <c:delete val="1"/>
        <c:axPos val="l"/>
        <c:numFmt formatCode="0%" sourceLinked="0"/>
        <c:majorTickMark val="none"/>
        <c:minorTickMark val="none"/>
        <c:crossAx val="233272448"/>
        <c:crossBetween val="between"/>
        <c:majorUnit val="0.30000000000000004"/>
      </c:valAx>
    </c:plotArea>
    <c:plotVisOnly val="1"/>
    <c:dispBlanksAs val="gap"/>
    <c:showDLblsOverMax val="0"/>
  </c:chart>
  <c:spPr>
    <a:ln>
      <a:solidFill>
        <a:schemeClr val="bg1">
          <a:lumMod val="75000"/>
        </a:schemeClr>
      </a:solidFill>
    </a:ln>
  </c:spPr>
  <c:externalData r:id="rId1">
    <c:autoUpdate val="0"/>
  </c:externalData>
  <c:userShapes r:id="rId2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5348576232790947"/>
          <c:y val="0.11536587774753571"/>
          <c:w val="0.89302849769592285"/>
          <c:h val="0.67111104726791382"/>
        </c:manualLayout>
      </c:layout>
      <c:lineChart>
        <c:grouping/>
        <c:varyColors val="0"/>
        <c:ser>
          <c:idx val="0"/>
          <c:order val="0"/>
          <c:spPr>
            <a:ln w="28575"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ize val="7"/>
            <c:spPr>
              <a:solidFill>
                <a:schemeClr val="bg1"/>
              </a:solidFill>
              <a:ln w="28575"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0"/>
              <c:layout>
                <c:manualLayout>
                  <c:x val="-0.085787929594516754"/>
                  <c:y val="-0.1090078055858612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A18-4B6C-B34A-BA99D4F3F996}"/>
                </c:ext>
              </c:extLst>
            </c:dLbl>
            <c:dLbl>
              <c:idx val="1"/>
              <c:layout>
                <c:manualLayout>
                  <c:x val="-0.085787929594516754"/>
                  <c:y val="-0.080924980342388153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18-4B6C-B34A-BA99D4F3F996}"/>
                </c:ext>
              </c:extLst>
            </c:dLbl>
            <c:dLbl>
              <c:idx val="2"/>
              <c:layout>
                <c:manualLayout>
                  <c:x val="-0.085787929594516754"/>
                  <c:y val="-0.1090078055858612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18-4B6C-B34A-BA99D4F3F996}"/>
                </c:ext>
              </c:extLst>
            </c:dLbl>
            <c:dLbl>
              <c:idx val="3"/>
              <c:layout>
                <c:manualLayout>
                  <c:x val="-0.092943042516708374"/>
                  <c:y val="-0.1113930046558380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18-4B6C-B34A-BA99D4F3F996}"/>
                </c:ext>
              </c:extLst>
            </c:dLbl>
            <c:dLbl>
              <c:idx val="4"/>
              <c:layout>
                <c:manualLayout>
                  <c:x val="-0.097375474870204926"/>
                  <c:y val="-0.088387250900268555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18-4B6C-B34A-BA99D4F3F996}"/>
                </c:ext>
              </c:extLst>
            </c:dLbl>
            <c:dLbl>
              <c:idx val="5"/>
              <c:layout>
                <c:manualLayout>
                  <c:x val="-0.087947525084018707"/>
                  <c:y val="-0.10763846337795258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18-4B6C-B34A-BA99D4F3F996}"/>
                </c:ext>
              </c:extLst>
            </c:dLbl>
            <c:dLbl>
              <c:idx val="6"/>
              <c:layout>
                <c:manualLayout>
                  <c:x val="-0.085787929594516754"/>
                  <c:y val="-0.09964686632156372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18-4B6C-B34A-BA99D4F3F996}"/>
                </c:ext>
              </c:extLst>
            </c:dLbl>
            <c:dLbl>
              <c:idx val="7"/>
              <c:layout>
                <c:manualLayout>
                  <c:x val="-0.0715196505188942"/>
                  <c:y val="-0.09964686632156372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18-4B6C-B34A-BA99D4F3F996}"/>
                </c:ext>
              </c:extLst>
            </c:dLbl>
            <c:dLbl>
              <c:idx val="8"/>
              <c:layout>
                <c:manualLayout>
                  <c:x val="-0.027549954131245613"/>
                  <c:y val="-0.074889563024044037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18-4B6C-B34A-BA99D4F3F9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00" smtId="4294967295"/>
                </a:pPr>
                <a:endParaRPr sz="1000" smtId="4294967295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Sheet3!$E$4:$E$12</c:f>
              <c:strCache>
                <c:ptCount val="9"/>
                <c:pt idx="0">
                  <c:v>6月</c:v>
                </c:pt>
                <c:pt idx="1">
                  <c:v>7月</c:v>
                </c:pt>
                <c:pt idx="2">
                  <c:v>8月</c:v>
                </c:pt>
                <c:pt idx="3">
                  <c:v>9月</c:v>
                </c:pt>
                <c:pt idx="4">
                  <c:v>10月</c:v>
                </c:pt>
                <c:pt idx="5">
                  <c:v>11月</c:v>
                </c:pt>
                <c:pt idx="6">
                  <c:v>12月</c:v>
                </c:pt>
                <c:pt idx="7">
                  <c:v>1月</c:v>
                </c:pt>
                <c:pt idx="8">
                  <c:v>2月</c:v>
                </c:pt>
              </c:strCache>
            </c:strRef>
          </c:cat>
          <c:val>
            <c:numRef>
              <c:f>Sheet3!$F$4:$F$12</c:f>
              <c:numCache>
                <c:formatCode>General</c:formatCode>
                <c:ptCount val="9"/>
                <c:pt idx="0">
                  <c:v>0.23</c:v>
                </c:pt>
                <c:pt idx="1">
                  <c:v>0.34</c:v>
                </c:pt>
                <c:pt idx="2">
                  <c:v>0.56</c:v>
                </c:pt>
                <c:pt idx="3">
                  <c:v>0.99</c:v>
                </c:pt>
                <c:pt idx="4">
                  <c:v>1.19</c:v>
                </c:pt>
                <c:pt idx="5">
                  <c:v>2.24</c:v>
                </c:pt>
                <c:pt idx="6">
                  <c:v>2.16</c:v>
                </c:pt>
                <c:pt idx="7">
                  <c:v>2.18</c:v>
                </c:pt>
                <c:pt idx="8">
                  <c:v>1.39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9-0A18-4B6C-B34A-BA99D4F3F9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233215488"/>
        <c:axId val="233226624"/>
      </c:lineChart>
      <c:catAx>
        <c:axId val="233215488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900" smtId="4294967295"/>
            </a:pPr>
            <a:endParaRPr sz="900" smtId="4294967295"/>
          </a:p>
        </c:txPr>
        <c:crossAx val="233226624"/>
        <c:crosses val="autoZero"/>
        <c:auto val="0"/>
        <c:lblAlgn val="ctr"/>
        <c:lblOffset/>
        <c:noMultiLvlLbl val="0"/>
      </c:catAx>
      <c:valAx>
        <c:axId val="233226624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233215488"/>
        <c:crossBetween val="between"/>
      </c:valAx>
    </c:plotArea>
    <c:plotVisOnly val="1"/>
    <c:dispBlanksAs val="gap"/>
    <c:showDLblsOverMax val="0"/>
  </c:chart>
  <c:txPr>
    <a:bodyPr/>
    <a:p>
      <a:pPr>
        <a:defRPr sz="1050" smtId="4294967295">
          <a:latin typeface="华文楷体" pitchFamily="2" charset="-122"/>
          <a:ea typeface="华文楷体" pitchFamily="2" charset="-122"/>
        </a:defRPr>
      </a:pPr>
      <a:endParaRPr sz="105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z="1400"/>
              <a:t>一线发现专业市场数量</a:t>
            </a:r>
          </a:p>
        </c:rich>
      </c:tx>
      <c:layout>
        <c:manualLayout>
          <c:xMode val="edge"/>
          <c:yMode val="edge"/>
          <c:x val="0.20751401782035828"/>
          <c:y val="0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39851978421211243"/>
          <c:y val="0.23065987229347229"/>
          <c:w val="0.92029601335525513"/>
          <c:h val="0.6398329138755798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专业市场数量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832</a:t>
                    </a:r>
                    <a:r>
                      <a:rPr lang="zh-CN" altLang="en-US"/>
                      <a:t>个</a:t>
                    </a:r>
                  </a:p>
                </c:rich>
              </c:tx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5DE-4820-A798-22D5CCC34E09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328</a:t>
                    </a:r>
                    <a:r>
                      <a:rPr lang="zh-CN" altLang="en-US"/>
                      <a:t>个</a:t>
                    </a:r>
                  </a:p>
                </c:rich>
              </c:tx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DE-4820-A798-22D5CCC34E09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零担专业市场</c:v>
                </c:pt>
                <c:pt idx="1">
                  <c:v>快递专业市场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832</c:v>
                </c:pt>
                <c:pt idx="1">
                  <c:v>328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5DE-4820-A798-22D5CCC34E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91"/>
        <c:overlap val="8"/>
        <c:axId val="236801408"/>
        <c:axId val="236831872"/>
      </c:barChart>
      <c:catAx>
        <c:axId val="236801408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236831872"/>
        <c:crosses val="autoZero"/>
        <c:auto val="0"/>
        <c:lblAlgn val="ctr"/>
        <c:lblOffset/>
        <c:noMultiLvlLbl val="0"/>
      </c:catAx>
      <c:valAx>
        <c:axId val="236831872"/>
        <c:scaling>
          <c:orientation/>
          <c:max val="900"/>
        </c:scaling>
        <c:delete val="1"/>
        <c:axPos val="l"/>
        <c:numFmt formatCode="General" sourceLinked="1"/>
        <c:majorTickMark val="none"/>
        <c:minorTickMark val="none"/>
        <c:crossAx val="236801408"/>
        <c:crossBetween val="between"/>
        <c:majorUnit val="100"/>
      </c:valAx>
    </c:plotArea>
    <c:plotVisOnly val="1"/>
    <c:dispBlanksAs val="gap"/>
    <c:showDLblsOverMax val="0"/>
  </c:chart>
  <c:spPr>
    <a:ln w="6350">
      <a:solidFill>
        <a:schemeClr val="bg1">
          <a:lumMod val="65000"/>
        </a:schemeClr>
      </a:solidFill>
    </a:ln>
  </c:spPr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200"/>
            </a:pPr>
            <a:r>
              <a:rPr lang="zh-CN" altLang="en-US" sz="1200"/>
              <a:t>上半年集中接货项目对东莞车队利润影响</a:t>
            </a:r>
          </a:p>
        </c:rich>
      </c:tx>
      <c:layout>
        <c:manualLayout>
          <c:xMode val="edge"/>
          <c:yMode val="edge"/>
          <c:x val="0.10820535570383072"/>
          <c:y val="0.016406446695327759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"/>
          <c:y val="0.15984424948692322"/>
          <c:w val="1"/>
          <c:h val="0.7218732833862304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成本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  <a:ln>
              <a:noFill/>
            </a:ln>
          </c:spPr>
          <c:invertIfNegative val="0"/>
          <c:cat>
            <c:strRef>
              <c:f>Sheet1!$A$2:$A$3</c:f>
              <c:strCache>
                <c:ptCount val="2"/>
                <c:pt idx="0">
                  <c:v>项目推行前</c:v>
                </c:pt>
                <c:pt idx="1">
                  <c:v>项目推行后</c:v>
                </c:pt>
              </c:strCache>
            </c:strRef>
          </c:cat>
          <c:val>
            <c:numRef>
              <c:f>Sheet1!$B$2:$B$3</c:f>
              <c:numCache>
                <c:formatCode>0.0%</c:formatCode>
                <c:ptCount val="2"/>
                <c:pt idx="0">
                  <c:v>0.994</c:v>
                </c:pt>
                <c:pt idx="1">
                  <c:v>0.4777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CD-4A22-B00D-F632C17A8E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384"/>
        <c:overlap/>
        <c:axId val="237124608"/>
        <c:axId val="237146880"/>
      </c:barChart>
      <c:catAx>
        <c:axId val="237124608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237146880"/>
        <c:crosses val="autoZero"/>
        <c:auto val="0"/>
        <c:lblAlgn val="ctr"/>
        <c:lblOffset/>
        <c:noMultiLvlLbl val="0"/>
      </c:catAx>
      <c:valAx>
        <c:axId val="237146880"/>
        <c:scaling>
          <c:orientation/>
        </c:scaling>
        <c:delete val="0"/>
        <c:axPos val="l"/>
        <c:numFmt formatCode="0.0%" sourceLinked="1"/>
        <c:majorTickMark val="none"/>
        <c:minorTickMark val="none"/>
        <c:tickLblPos val="none"/>
        <c:spPr>
          <a:ln>
            <a:noFill/>
          </a:ln>
        </c:spPr>
        <c:crossAx val="237124608"/>
        <c:crosses val="autoZero"/>
        <c:crossBetween val="between"/>
      </c:valAx>
    </c:plotArea>
    <c:plotVisOnly val="1"/>
    <c:dispBlanksAs val="gap"/>
    <c:showDLblsOverMax val="0"/>
  </c:chart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0.27119</cdr:x>
      <cdr:y>0.0647</cdr:y>
    </cdr:from>
    <cdr:to>
      <cdr:x>0.75199</cdr:x>
      <cdr:y>0.15458</cdr:y>
    </cdr:to>
    <cdr:sp macro="" textlink="">
      <cdr:nvSpPr>
        <cdr:cNvPr id="2" name="TextBox 5"/>
        <cdr:cNvSpPr txBox="1"/>
      </cdr:nvSpPr>
      <cdr:spPr>
        <a:xfrm>
          <a:off x="1152144" y="237617"/>
          <a:ext cx="2042668" cy="330073"/>
        </a:xfrm>
        <a:prstGeom prst="rect">
          <a:avLst/>
        </a:prstGeom>
      </cdr:spPr>
      <cdr:txBody>
        <a:bodyPr vertOverflow="clip" wrap="square" rtlCol="0"/>
        <a:lstStyle/>
        <a:p>
          <a:pPr algn="ctr"/>
          <a:r>
            <a:rPr lang="zh-CN" altLang="en-US" sz="1400" b="1">
              <a:latin typeface="华文楷体" pitchFamily="2" charset="-122"/>
              <a:ea typeface="华文楷体" pitchFamily="2" charset="-122"/>
            </a:rPr>
            <a:t>快递业务收入增速</a:t>
          </a:r>
        </a:p>
      </cdr:txBody>
    </cdr: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10954-0017-42CE-A19E-E5F66EEB9C1C}" type="datetimeFigureOut">
              <a:rPr lang="zh-CN" altLang="en-US" smtClean="0"/>
              <a:t>2018/5/7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04185-B753-465A-9F92-24D51245291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1904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77649" y="744498"/>
            <a:ext cx="6042378" cy="3722489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3644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300"/>
              <a:t>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300" smtClean="0"/>
              <a:t>9/10/2024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9171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4069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2089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174216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3.v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4.vml" /><Relationship Id="rId5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5.vml" /><Relationship Id="rId5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6.vml" /><Relationship Id="rId5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25339-B028-4DFA-BD09-8E9130B7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16AAD-A7B6-48C7-A824-B5BF0CC9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30120-F961-493D-8AFC-D73359BB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19CD3-840B-4A69-862A-CA32309F7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047FD-9A8A-4EA0-A56E-51A285D5A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144D4F-EA18-44EE-B16D-3CD02E652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2210B-86A4-4963-BA3B-06A0BDA5B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B1511-3E8C-418B-9B0E-985889E5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B3CE7-1AB4-4791-A116-AE86D651C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FD139-EE8C-44A6-866E-AB8934840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E7226-4CB0-40FF-B91A-58C053C44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6403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56735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7613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9413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52170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14826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78566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7824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69528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10341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47196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096615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784485"/>
      </p:ext>
    </p:extLst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9903875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Slide Number Placeholder 5"/>
          <p:cNvSpPr txBox="1"/>
          <p:nvPr userDrawn="1"/>
        </p:nvSpPr>
        <p:spPr bwMode="auto">
          <a:xfrm>
            <a:off x="7740352" y="4948014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r"/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第</a:t>
            </a:r>
            <a:fld id="{BDAEED39-8CE5-E849-8BB2-D2203B6D9153}" type="slidenum">
              <a:rPr lang="en-US" altLang="zh-CN" sz="800" b="1" i="0" baseline="0" smtClean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pPr algn="r"/>
              <a:t>‹#›</a:t>
            </a:fld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</a:t>
            </a:r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  <a:p>
            <a:pPr algn="r"/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7772724"/>
      </p:ext>
    </p:extLst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54963876"/>
      </p:ext>
    </p:extLst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6718718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371371"/>
      </p:ext>
    </p:extLst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17105442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/>
              <a:t>第</a:t>
            </a:r>
            <a:fld id="{0C913308-F349-4B6D-A68A-DD1791B4A57B}" type="slidenum">
              <a:rPr lang="zh-CN" altLang="en-US" smtClean="0"/>
              <a:t>‹#›</a:t>
            </a:fld>
            <a:r>
              <a:rPr lang="zh-CN" altLang="en-US"/>
              <a:t>页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024236"/>
      </p:ext>
    </p:extLst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2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704890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446509"/>
      </p:ext>
    </p:extLst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74927090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750703020"/>
      </p:ext>
    </p:extLst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45676138"/>
      </p:ext>
    </p:extLst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89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  <p:sldLayoutId id="2147483696" r:id="rId16"/>
    <p:sldLayoutId id="2147483697" r:id="rId17"/>
    <p:sldLayoutId id="2147483698" r:id="rId18"/>
    <p:sldLayoutId id="2147483699" r:id="rId19"/>
    <p:sldLayoutId id="2147483700" r:id="rId20"/>
    <p:sldLayoutId id="2147483701" r:id="rId21"/>
    <p:sldLayoutId id="2147483702" r:id="rId2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6.xml" /><Relationship Id="rId3" Type="http://schemas.openxmlformats.org/officeDocument/2006/relationships/chart" Target="../charts/chart1.xml" /><Relationship Id="rId4" Type="http://schemas.openxmlformats.org/officeDocument/2006/relationships/chart" Target="../charts/chart2.xml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microsoft.com/office/2007/relationships/hdphoto" Target="../media/image8.wdp" /><Relationship Id="rId8" Type="http://schemas.openxmlformats.org/officeDocument/2006/relationships/image" Target="../media/image9.gif" /><Relationship Id="rId9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3.xml" /><Relationship Id="rId3" Type="http://schemas.openxmlformats.org/officeDocument/2006/relationships/image" Target="../media/image11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30331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Title 1"/>
          <p:cNvSpPr txBox="1"/>
          <p:nvPr/>
        </p:nvSpPr>
        <p:spPr bwMode="auto">
          <a:xfrm>
            <a:off x="256385" y="-20538"/>
            <a:ext cx="8631235" cy="540000"/>
          </a:xfrm>
          <a:prstGeom prst="rect">
            <a:avLst/>
          </a:prstGeom>
          <a:noFill/>
          <a:ln>
            <a:noFill/>
          </a:ln>
          <a:extLst/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绩效优化项目</a:t>
            </a:r>
            <a:r>
              <a:rPr lang="zh-CN" altLang="en-US" sz="2400" b="1" smtClean="0">
                <a:latin typeface="华文楷体" pitchFamily="2" charset="-122"/>
                <a:ea typeface="华文楷体" pitchFamily="2" charset="-122"/>
              </a:rPr>
              <a:t>第二次里程碑：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区域试点方案</a:t>
            </a:r>
            <a:r>
              <a:rPr lang="zh-CN" altLang="en-US" sz="2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汇报</a:t>
            </a:r>
            <a:endParaRPr lang="en-US" altLang="zh-CN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cxnSp>
        <p:nvCxnSpPr>
          <p:cNvPr id="23" name="直接箭头连接符 22"/>
          <p:cNvCxnSpPr/>
          <p:nvPr/>
        </p:nvCxnSpPr>
        <p:spPr bwMode="auto">
          <a:xfrm>
            <a:off x="668682" y="1164716"/>
            <a:ext cx="7949309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49" name="TextBox 43"/>
          <p:cNvSpPr>
            <a:spLocks noChangeArrowheads="1"/>
          </p:cNvSpPr>
          <p:nvPr/>
        </p:nvSpPr>
        <p:spPr bwMode="auto">
          <a:xfrm>
            <a:off x="7970011" y="1266944"/>
            <a:ext cx="685241" cy="179817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结项发文</a:t>
            </a:r>
            <a:endParaRPr lang="en-US" altLang="zh-CN" sz="9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4" name="TextBox 43"/>
          <p:cNvSpPr>
            <a:spLocks noChangeArrowheads="1"/>
          </p:cNvSpPr>
          <p:nvPr/>
        </p:nvSpPr>
        <p:spPr bwMode="auto">
          <a:xfrm>
            <a:off x="1235186" y="1267393"/>
            <a:ext cx="935151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立项汇报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5" name="TextBox 38"/>
          <p:cNvSpPr txBox="1"/>
          <p:nvPr/>
        </p:nvSpPr>
        <p:spPr>
          <a:xfrm>
            <a:off x="1435571" y="931873"/>
            <a:ext cx="558922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26" name="五角星 68"/>
          <p:cNvSpPr>
            <a:spLocks noChangeArrowheads="1"/>
          </p:cNvSpPr>
          <p:nvPr/>
        </p:nvSpPr>
        <p:spPr bwMode="auto">
          <a:xfrm>
            <a:off x="1567749" y="1083821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9" name="TextBox 36"/>
          <p:cNvSpPr txBox="1"/>
          <p:nvPr/>
        </p:nvSpPr>
        <p:spPr>
          <a:xfrm>
            <a:off x="650379" y="931873"/>
            <a:ext cx="68126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26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0" name="流程图: 联系 29"/>
          <p:cNvSpPr/>
          <p:nvPr/>
        </p:nvSpPr>
        <p:spPr>
          <a:xfrm>
            <a:off x="870165" y="1119032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文本框 226"/>
          <p:cNvSpPr txBox="1"/>
          <p:nvPr/>
        </p:nvSpPr>
        <p:spPr>
          <a:xfrm>
            <a:off x="539554" y="1260223"/>
            <a:ext cx="782315" cy="276977"/>
          </a:xfrm>
          <a:prstGeom prst="rect">
            <a:avLst/>
          </a:prstGeom>
          <a:noFill/>
        </p:spPr>
        <p:txBody>
          <a:bodyPr wrap="square" lIns="121899" tIns="60949" rIns="121899" bIns="60949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1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开始筹备</a:t>
            </a:r>
          </a:p>
        </p:txBody>
      </p:sp>
      <p:sp>
        <p:nvSpPr>
          <p:cNvPr id="32" name="TextBox 43"/>
          <p:cNvSpPr>
            <a:spLocks noChangeArrowheads="1"/>
          </p:cNvSpPr>
          <p:nvPr/>
        </p:nvSpPr>
        <p:spPr bwMode="auto">
          <a:xfrm>
            <a:off x="3884980" y="1267392"/>
            <a:ext cx="1261729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介绍标杆对比结论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及调研课题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4378522" y="1083821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4150797" y="931873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pic>
        <p:nvPicPr>
          <p:cNvPr id="48" name="图片 66" descr="200812181849818_2_副本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52726" y="1025783"/>
            <a:ext cx="244148" cy="21434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0" name="TextBox 43"/>
          <p:cNvSpPr>
            <a:spLocks noChangeArrowheads="1"/>
          </p:cNvSpPr>
          <p:nvPr/>
        </p:nvSpPr>
        <p:spPr bwMode="auto">
          <a:xfrm>
            <a:off x="5076056" y="1276469"/>
            <a:ext cx="1008112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区域试点方案汇报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1" name="TextBox 38"/>
          <p:cNvSpPr txBox="1"/>
          <p:nvPr/>
        </p:nvSpPr>
        <p:spPr>
          <a:xfrm>
            <a:off x="5175083" y="931873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2" name="TextBox 75"/>
          <p:cNvSpPr txBox="1"/>
          <p:nvPr/>
        </p:nvSpPr>
        <p:spPr>
          <a:xfrm>
            <a:off x="7913524" y="937737"/>
            <a:ext cx="644909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30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3" name="五角星 68"/>
          <p:cNvSpPr>
            <a:spLocks noChangeArrowheads="1"/>
          </p:cNvSpPr>
          <p:nvPr/>
        </p:nvSpPr>
        <p:spPr bwMode="auto">
          <a:xfrm>
            <a:off x="7183777" y="1083372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9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4" name="TextBox 38"/>
          <p:cNvSpPr txBox="1"/>
          <p:nvPr/>
        </p:nvSpPr>
        <p:spPr>
          <a:xfrm>
            <a:off x="6971769" y="947262"/>
            <a:ext cx="675000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5" name="五角星 68"/>
          <p:cNvSpPr>
            <a:spLocks noChangeArrowheads="1"/>
          </p:cNvSpPr>
          <p:nvPr/>
        </p:nvSpPr>
        <p:spPr bwMode="auto">
          <a:xfrm>
            <a:off x="5404011" y="1081586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800">
              <a:solidFill>
                <a:srgbClr val="373C64"/>
              </a:solidFill>
              <a:latin typeface="微软雅黑" pitchFamily="34" charset="-122"/>
              <a:ea typeface="微软雅黑" pitchFamily="34" charset="-122"/>
              <a:sym typeface="华文细黑" pitchFamily="2" charset="-122"/>
            </a:endParaRPr>
          </a:p>
        </p:txBody>
      </p:sp>
      <p:sp>
        <p:nvSpPr>
          <p:cNvPr id="33" name="Rectangle 132"/>
          <p:cNvSpPr/>
          <p:nvPr/>
        </p:nvSpPr>
        <p:spPr>
          <a:xfrm>
            <a:off x="92209" y="699543"/>
            <a:ext cx="221770" cy="1048274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lIns="68588" tIns="34294" rIns="68588" bIns="342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关键</a:t>
            </a:r>
            <a:endParaRPr lang="en-US" altLang="zh-CN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节点</a:t>
            </a:r>
            <a:endParaRPr 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34" name="流程图: 联系 33"/>
          <p:cNvSpPr/>
          <p:nvPr/>
        </p:nvSpPr>
        <p:spPr>
          <a:xfrm>
            <a:off x="2843810" y="1113215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5" name="TextBox 38"/>
          <p:cNvSpPr txBox="1"/>
          <p:nvPr/>
        </p:nvSpPr>
        <p:spPr>
          <a:xfrm>
            <a:off x="2607342" y="777985"/>
            <a:ext cx="596507" cy="358645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19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-3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6" name="TextBox 43"/>
          <p:cNvSpPr>
            <a:spLocks noChangeArrowheads="1"/>
          </p:cNvSpPr>
          <p:nvPr/>
        </p:nvSpPr>
        <p:spPr bwMode="auto">
          <a:xfrm>
            <a:off x="2450813" y="1268042"/>
            <a:ext cx="823902" cy="25821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高管访谈</a:t>
            </a: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xmlns="" id="{6CF1CE3C-8C87-483D-859F-0A94AA46D78F}"/>
              </a:ext>
            </a:extLst>
          </p:cNvPr>
          <p:cNvSpPr/>
          <p:nvPr/>
        </p:nvSpPr>
        <p:spPr>
          <a:xfrm>
            <a:off x="380837" y="1801311"/>
            <a:ext cx="8698508" cy="446254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>
              <a:lnSpc>
                <a:spcPct val="150000"/>
              </a:lnSpc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会议目的：</a:t>
            </a:r>
            <a:r>
              <a:rPr lang="en-US" altLang="zh-CN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、深圳区域试点方案汇报是否通过</a:t>
            </a:r>
            <a:endParaRPr lang="zh-CN" altLang="en-US" sz="14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xmlns="" id="{E3E077FB-7BE7-4544-986F-3F00D82A129D}"/>
              </a:ext>
            </a:extLst>
          </p:cNvPr>
          <p:cNvSpPr/>
          <p:nvPr/>
        </p:nvSpPr>
        <p:spPr>
          <a:xfrm>
            <a:off x="369161" y="2283718"/>
            <a:ext cx="8234228" cy="2708412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参会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人职责：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（谁汇报）：翰威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特（崔世君、田志斌）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S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（决策建议）：黄华波、崔维刚、韩永彦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（谁批准）：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崔维星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C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（咨询谁）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林志彬、陈宗达、陈海龙、郭海涛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孙政锋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、江开勇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张宏、李文智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、田志斌、邢丹丹、华毅、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房晖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（通知谁）：童志文、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姚资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胡娇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组织：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郭金鑫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47" name="直接连接符 46"/>
          <p:cNvCxnSpPr/>
          <p:nvPr/>
        </p:nvCxnSpPr>
        <p:spPr bwMode="auto">
          <a:xfrm flipH="1">
            <a:off x="5514395" y="743665"/>
            <a:ext cx="0" cy="1044002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57" name="右箭头 56"/>
          <p:cNvSpPr/>
          <p:nvPr/>
        </p:nvSpPr>
        <p:spPr bwMode="auto">
          <a:xfrm>
            <a:off x="4912708" y="721050"/>
            <a:ext cx="329399" cy="267664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2" tIns="34282" rIns="68562" bIns="34282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019"/>
            <a:endParaRPr lang="zh-CN" altLang="en-US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5580903" y="677959"/>
            <a:ext cx="1727403" cy="253914"/>
          </a:xfrm>
          <a:prstGeom prst="rect">
            <a:avLst/>
          </a:prstGeom>
          <a:noFill/>
        </p:spPr>
        <p:txBody>
          <a:bodyPr wrap="square" lIns="68577" tIns="34289" rIns="68577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当前节点</a:t>
            </a:r>
          </a:p>
        </p:txBody>
      </p:sp>
      <p:sp>
        <p:nvSpPr>
          <p:cNvPr id="41" name="TextBox 13"/>
          <p:cNvSpPr>
            <a:spLocks noChangeArrowheads="1"/>
          </p:cNvSpPr>
          <p:nvPr/>
        </p:nvSpPr>
        <p:spPr bwMode="auto">
          <a:xfrm>
            <a:off x="6693991" y="1306133"/>
            <a:ext cx="1218869" cy="401199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项目结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87880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259632" y="2442250"/>
            <a:ext cx="6862645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绩效优化项目第二个里程碑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深圳区域试点方案汇报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r>
              <a:rPr lang="en-US" altLang="zh-CN" b="1" smtClean="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2018-05-09</a:t>
            </a:r>
            <a:endParaRPr lang="en-US" altLang="zh-CN" b="1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1600941204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251520" y="123478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第一里程碑回顾</a:t>
            </a:r>
          </a:p>
        </p:txBody>
      </p:sp>
      <p:sp>
        <p:nvSpPr>
          <p:cNvPr id="4" name="Rectangle 9"/>
          <p:cNvSpPr/>
          <p:nvPr/>
        </p:nvSpPr>
        <p:spPr>
          <a:xfrm>
            <a:off x="4272056" y="1528931"/>
            <a:ext cx="1721279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太关注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运营指标</a:t>
            </a:r>
          </a:p>
        </p:txBody>
      </p:sp>
      <p:sp>
        <p:nvSpPr>
          <p:cNvPr id="8" name="Oval 128"/>
          <p:cNvSpPr/>
          <p:nvPr/>
        </p:nvSpPr>
        <p:spPr>
          <a:xfrm>
            <a:off x="4132709" y="1669291"/>
            <a:ext cx="219336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4272056" y="2301797"/>
            <a:ext cx="1721279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中基层</a:t>
            </a:r>
            <a:r>
              <a:rPr lang="en-US" altLang="zh-CN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多而细，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面面俱到</a:t>
            </a:r>
          </a:p>
        </p:txBody>
      </p:sp>
      <p:sp>
        <p:nvSpPr>
          <p:cNvPr id="9" name="Oval 128"/>
          <p:cNvSpPr/>
          <p:nvPr/>
        </p:nvSpPr>
        <p:spPr>
          <a:xfrm>
            <a:off x="4132709" y="2438462"/>
            <a:ext cx="219336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13"/>
          <p:cNvSpPr/>
          <p:nvPr/>
        </p:nvSpPr>
        <p:spPr>
          <a:xfrm>
            <a:off x="4272056" y="3074663"/>
            <a:ext cx="1721279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</a:p>
        </p:txBody>
      </p:sp>
      <p:sp>
        <p:nvSpPr>
          <p:cNvPr id="10" name="Oval 128"/>
          <p:cNvSpPr/>
          <p:nvPr/>
        </p:nvSpPr>
        <p:spPr>
          <a:xfrm>
            <a:off x="4132709" y="3207633"/>
            <a:ext cx="219336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4272056" y="3847529"/>
            <a:ext cx="1721279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</a:p>
        </p:txBody>
      </p:sp>
      <p:sp>
        <p:nvSpPr>
          <p:cNvPr id="11" name="Oval 128"/>
          <p:cNvSpPr/>
          <p:nvPr/>
        </p:nvSpPr>
        <p:spPr>
          <a:xfrm>
            <a:off x="4132709" y="3976804"/>
            <a:ext cx="219336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2" name="Straight Arrow Connector 132"/>
          <p:cNvCxnSpPr>
            <a:endCxn id="8" idx="2"/>
          </p:cNvCxnSpPr>
          <p:nvPr/>
        </p:nvCxnSpPr>
        <p:spPr bwMode="auto">
          <a:xfrm>
            <a:off x="3814781" y="1556994"/>
            <a:ext cx="317928" cy="222097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3" name="Straight Arrow Connector 132"/>
          <p:cNvCxnSpPr>
            <a:endCxn id="8" idx="2"/>
          </p:cNvCxnSpPr>
          <p:nvPr/>
        </p:nvCxnSpPr>
        <p:spPr bwMode="auto">
          <a:xfrm flipV="1">
            <a:off x="3814781" y="1779091"/>
            <a:ext cx="317928" cy="354509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4" name="Straight Arrow Connector 132"/>
          <p:cNvCxnSpPr>
            <a:endCxn id="9" idx="2"/>
          </p:cNvCxnSpPr>
          <p:nvPr/>
        </p:nvCxnSpPr>
        <p:spPr bwMode="auto">
          <a:xfrm>
            <a:off x="3814781" y="2133600"/>
            <a:ext cx="317928" cy="414662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5" name="Straight Arrow Connector 132"/>
          <p:cNvCxnSpPr>
            <a:endCxn id="10" idx="2"/>
          </p:cNvCxnSpPr>
          <p:nvPr/>
        </p:nvCxnSpPr>
        <p:spPr bwMode="auto">
          <a:xfrm>
            <a:off x="3848100" y="2745577"/>
            <a:ext cx="284609" cy="571856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6" name="Straight Arrow Connector 132"/>
          <p:cNvCxnSpPr>
            <a:endCxn id="11" idx="2"/>
          </p:cNvCxnSpPr>
          <p:nvPr/>
        </p:nvCxnSpPr>
        <p:spPr bwMode="auto">
          <a:xfrm>
            <a:off x="3814781" y="3298116"/>
            <a:ext cx="317928" cy="788488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7" name="Straight Arrow Connector 132"/>
          <p:cNvCxnSpPr>
            <a:endCxn id="9" idx="2"/>
          </p:cNvCxnSpPr>
          <p:nvPr/>
        </p:nvCxnSpPr>
        <p:spPr bwMode="auto">
          <a:xfrm flipV="1">
            <a:off x="3814781" y="2548262"/>
            <a:ext cx="317928" cy="1197755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5" name="流程图: 或者 5"/>
          <p:cNvSpPr/>
          <p:nvPr/>
        </p:nvSpPr>
        <p:spPr>
          <a:xfrm>
            <a:off x="2339752" y="4491964"/>
            <a:ext cx="216000" cy="195542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6" name="流程图: 或者 5"/>
          <p:cNvSpPr/>
          <p:nvPr/>
        </p:nvSpPr>
        <p:spPr>
          <a:xfrm>
            <a:off x="2995117" y="4491964"/>
            <a:ext cx="216000" cy="195542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2543364" y="4483998"/>
            <a:ext cx="260107" cy="2296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>
                <a:latin typeface="华文楷体" pitchFamily="2" charset="-122"/>
                <a:ea typeface="华文楷体" pitchFamily="2" charset="-122"/>
              </a:rPr>
              <a:t>现状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3198730" y="4485104"/>
            <a:ext cx="260107" cy="2296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>
                <a:latin typeface="华文楷体" pitchFamily="2" charset="-122"/>
                <a:ea typeface="华文楷体" pitchFamily="2" charset="-122"/>
              </a:rPr>
              <a:t>期望</a:t>
            </a:r>
          </a:p>
        </p:txBody>
      </p:sp>
      <p:cxnSp>
        <p:nvCxnSpPr>
          <p:cNvPr id="39" name="Straight Connector 195"/>
          <p:cNvCxnSpPr/>
          <p:nvPr/>
        </p:nvCxnSpPr>
        <p:spPr bwMode="auto">
          <a:xfrm flipH="1">
            <a:off x="2302597" y="1327989"/>
            <a:ext cx="0" cy="303661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0" name="矩形 4"/>
          <p:cNvSpPr/>
          <p:nvPr/>
        </p:nvSpPr>
        <p:spPr>
          <a:xfrm>
            <a:off x="303591" y="1351491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长期</a:t>
            </a:r>
          </a:p>
        </p:txBody>
      </p:sp>
      <p:sp>
        <p:nvSpPr>
          <p:cNvPr id="41" name="矩形 4"/>
          <p:cNvSpPr/>
          <p:nvPr/>
        </p:nvSpPr>
        <p:spPr>
          <a:xfrm>
            <a:off x="3413299" y="1351491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cxnSp>
        <p:nvCxnSpPr>
          <p:cNvPr id="42" name="Straight Arrow Connector 12"/>
          <p:cNvCxnSpPr/>
          <p:nvPr/>
        </p:nvCxnSpPr>
        <p:spPr bwMode="auto">
          <a:xfrm>
            <a:off x="803200" y="1497694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43" name="流程图: 或者 5"/>
          <p:cNvSpPr/>
          <p:nvPr/>
        </p:nvSpPr>
        <p:spPr>
          <a:xfrm>
            <a:off x="2683159" y="1427697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4" name="流程图: 或者 5"/>
          <p:cNvSpPr/>
          <p:nvPr/>
        </p:nvSpPr>
        <p:spPr>
          <a:xfrm>
            <a:off x="1385830" y="1405498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5" name="矩形 4"/>
          <p:cNvSpPr/>
          <p:nvPr/>
        </p:nvSpPr>
        <p:spPr>
          <a:xfrm>
            <a:off x="303591" y="1904031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聚焦</a:t>
            </a:r>
          </a:p>
        </p:txBody>
      </p:sp>
      <p:sp>
        <p:nvSpPr>
          <p:cNvPr id="46" name="矩形 4"/>
          <p:cNvSpPr/>
          <p:nvPr/>
        </p:nvSpPr>
        <p:spPr>
          <a:xfrm>
            <a:off x="3413299" y="1904031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全面</a:t>
            </a:r>
          </a:p>
        </p:txBody>
      </p:sp>
      <p:cxnSp>
        <p:nvCxnSpPr>
          <p:cNvPr id="47" name="Straight Arrow Connector 99"/>
          <p:cNvCxnSpPr/>
          <p:nvPr/>
        </p:nvCxnSpPr>
        <p:spPr bwMode="auto">
          <a:xfrm>
            <a:off x="803200" y="2050233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48" name="流程图: 或者 5"/>
          <p:cNvSpPr/>
          <p:nvPr/>
        </p:nvSpPr>
        <p:spPr>
          <a:xfrm>
            <a:off x="2031902" y="1980236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9" name="流程图: 或者 5"/>
          <p:cNvSpPr/>
          <p:nvPr/>
        </p:nvSpPr>
        <p:spPr>
          <a:xfrm>
            <a:off x="1602594" y="1975147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0" name="矩形 4"/>
          <p:cNvSpPr/>
          <p:nvPr/>
        </p:nvSpPr>
        <p:spPr>
          <a:xfrm>
            <a:off x="303591" y="3561648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标准</a:t>
            </a:r>
          </a:p>
        </p:txBody>
      </p:sp>
      <p:sp>
        <p:nvSpPr>
          <p:cNvPr id="51" name="矩形 4"/>
          <p:cNvSpPr/>
          <p:nvPr/>
        </p:nvSpPr>
        <p:spPr>
          <a:xfrm>
            <a:off x="3413299" y="3561648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差异</a:t>
            </a:r>
          </a:p>
        </p:txBody>
      </p:sp>
      <p:cxnSp>
        <p:nvCxnSpPr>
          <p:cNvPr id="52" name="Straight Arrow Connector 100"/>
          <p:cNvCxnSpPr/>
          <p:nvPr/>
        </p:nvCxnSpPr>
        <p:spPr bwMode="auto">
          <a:xfrm>
            <a:off x="803200" y="3707851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53" name="流程图: 或者 5"/>
          <p:cNvSpPr/>
          <p:nvPr/>
        </p:nvSpPr>
        <p:spPr>
          <a:xfrm>
            <a:off x="1583530" y="3629776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4" name="流程图: 或者 5"/>
          <p:cNvSpPr/>
          <p:nvPr/>
        </p:nvSpPr>
        <p:spPr>
          <a:xfrm>
            <a:off x="2240759" y="3615656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5" name="矩形 4"/>
          <p:cNvSpPr/>
          <p:nvPr/>
        </p:nvSpPr>
        <p:spPr>
          <a:xfrm>
            <a:off x="303591" y="2456570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管控</a:t>
            </a:r>
          </a:p>
        </p:txBody>
      </p:sp>
      <p:sp>
        <p:nvSpPr>
          <p:cNvPr id="56" name="矩形 4"/>
          <p:cNvSpPr/>
          <p:nvPr/>
        </p:nvSpPr>
        <p:spPr>
          <a:xfrm>
            <a:off x="3413299" y="2456570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cxnSp>
        <p:nvCxnSpPr>
          <p:cNvPr id="57" name="Straight Arrow Connector 101"/>
          <p:cNvCxnSpPr/>
          <p:nvPr/>
        </p:nvCxnSpPr>
        <p:spPr bwMode="auto">
          <a:xfrm>
            <a:off x="803200" y="2602772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58" name="流程图: 或者 5"/>
          <p:cNvSpPr/>
          <p:nvPr/>
        </p:nvSpPr>
        <p:spPr>
          <a:xfrm>
            <a:off x="924456" y="2532774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9" name="流程图: 或者 5"/>
          <p:cNvSpPr/>
          <p:nvPr/>
        </p:nvSpPr>
        <p:spPr>
          <a:xfrm>
            <a:off x="1452017" y="2513005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0" name="矩形 4"/>
          <p:cNvSpPr/>
          <p:nvPr/>
        </p:nvSpPr>
        <p:spPr>
          <a:xfrm>
            <a:off x="303591" y="4114188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集体</a:t>
            </a:r>
          </a:p>
        </p:txBody>
      </p:sp>
      <p:sp>
        <p:nvSpPr>
          <p:cNvPr id="61" name="矩形 4"/>
          <p:cNvSpPr/>
          <p:nvPr/>
        </p:nvSpPr>
        <p:spPr>
          <a:xfrm>
            <a:off x="3413299" y="4114188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个体</a:t>
            </a:r>
          </a:p>
        </p:txBody>
      </p:sp>
      <p:cxnSp>
        <p:nvCxnSpPr>
          <p:cNvPr id="62" name="Straight Arrow Connector 103"/>
          <p:cNvCxnSpPr/>
          <p:nvPr/>
        </p:nvCxnSpPr>
        <p:spPr bwMode="auto">
          <a:xfrm>
            <a:off x="803200" y="4260390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63" name="流程图: 或者 5"/>
          <p:cNvSpPr/>
          <p:nvPr/>
        </p:nvSpPr>
        <p:spPr>
          <a:xfrm>
            <a:off x="1543438" y="4190394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4" name="流程图: 或者 5"/>
          <p:cNvSpPr/>
          <p:nvPr/>
        </p:nvSpPr>
        <p:spPr>
          <a:xfrm>
            <a:off x="1326000" y="4190394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5" name="矩形 4"/>
          <p:cNvSpPr/>
          <p:nvPr/>
        </p:nvSpPr>
        <p:spPr>
          <a:xfrm>
            <a:off x="303591" y="3009109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刚性</a:t>
            </a:r>
          </a:p>
        </p:txBody>
      </p:sp>
      <p:sp>
        <p:nvSpPr>
          <p:cNvPr id="66" name="矩形 4"/>
          <p:cNvSpPr/>
          <p:nvPr/>
        </p:nvSpPr>
        <p:spPr>
          <a:xfrm>
            <a:off x="3413299" y="3009109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柔性</a:t>
            </a:r>
          </a:p>
        </p:txBody>
      </p:sp>
      <p:cxnSp>
        <p:nvCxnSpPr>
          <p:cNvPr id="67" name="Straight Arrow Connector 102"/>
          <p:cNvCxnSpPr/>
          <p:nvPr/>
        </p:nvCxnSpPr>
        <p:spPr bwMode="auto">
          <a:xfrm>
            <a:off x="803200" y="3155311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68" name="流程图: 或者 5"/>
          <p:cNvSpPr/>
          <p:nvPr/>
        </p:nvSpPr>
        <p:spPr>
          <a:xfrm>
            <a:off x="1740468" y="3075579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流程图: 或者 5"/>
          <p:cNvSpPr/>
          <p:nvPr/>
        </p:nvSpPr>
        <p:spPr>
          <a:xfrm>
            <a:off x="2236025" y="3085314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70" name="直接连接符 4"/>
          <p:cNvCxnSpPr>
            <a:stCxn id="44" idx="4"/>
            <a:endCxn id="49" idx="0"/>
          </p:cNvCxnSpPr>
          <p:nvPr/>
        </p:nvCxnSpPr>
        <p:spPr bwMode="auto">
          <a:xfrm>
            <a:off x="1457830" y="1535860"/>
            <a:ext cx="216764" cy="43928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1" name="直接连接符 44"/>
          <p:cNvCxnSpPr>
            <a:stCxn id="49" idx="4"/>
            <a:endCxn id="59" idx="0"/>
          </p:cNvCxnSpPr>
          <p:nvPr/>
        </p:nvCxnSpPr>
        <p:spPr bwMode="auto">
          <a:xfrm flipH="1">
            <a:off x="1524017" y="2105508"/>
            <a:ext cx="150577" cy="40749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2" name="直接连接符 47"/>
          <p:cNvCxnSpPr>
            <a:stCxn id="54" idx="0"/>
            <a:endCxn id="69" idx="4"/>
          </p:cNvCxnSpPr>
          <p:nvPr/>
        </p:nvCxnSpPr>
        <p:spPr bwMode="auto">
          <a:xfrm flipH="1" flipV="1">
            <a:off x="2308025" y="3215676"/>
            <a:ext cx="4734" cy="39998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3" name="直接连接符 50"/>
          <p:cNvCxnSpPr>
            <a:stCxn id="59" idx="4"/>
            <a:endCxn id="69" idx="0"/>
          </p:cNvCxnSpPr>
          <p:nvPr/>
        </p:nvCxnSpPr>
        <p:spPr bwMode="auto">
          <a:xfrm>
            <a:off x="1524017" y="2643366"/>
            <a:ext cx="784008" cy="44194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4" name="直接连接符 53"/>
          <p:cNvCxnSpPr>
            <a:stCxn id="54" idx="4"/>
            <a:endCxn id="64" idx="0"/>
          </p:cNvCxnSpPr>
          <p:nvPr/>
        </p:nvCxnSpPr>
        <p:spPr bwMode="auto">
          <a:xfrm flipH="1">
            <a:off x="1398000" y="3746017"/>
            <a:ext cx="914759" cy="444376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5" name="直接连接符 56"/>
          <p:cNvCxnSpPr>
            <a:stCxn id="53" idx="4"/>
            <a:endCxn id="63" idx="0"/>
          </p:cNvCxnSpPr>
          <p:nvPr/>
        </p:nvCxnSpPr>
        <p:spPr bwMode="auto">
          <a:xfrm flipH="1">
            <a:off x="1615438" y="3760137"/>
            <a:ext cx="40092" cy="43025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6" name="直接连接符 59"/>
          <p:cNvCxnSpPr>
            <a:stCxn id="68" idx="0"/>
            <a:endCxn id="58" idx="4"/>
          </p:cNvCxnSpPr>
          <p:nvPr/>
        </p:nvCxnSpPr>
        <p:spPr bwMode="auto">
          <a:xfrm flipH="1" flipV="1">
            <a:off x="996456" y="2663136"/>
            <a:ext cx="816012" cy="412443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7" name="直接连接符 62"/>
          <p:cNvCxnSpPr>
            <a:stCxn id="58" idx="0"/>
            <a:endCxn id="48" idx="4"/>
          </p:cNvCxnSpPr>
          <p:nvPr/>
        </p:nvCxnSpPr>
        <p:spPr bwMode="auto">
          <a:xfrm flipV="1">
            <a:off x="996456" y="2110597"/>
            <a:ext cx="1107446" cy="42217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8" name="直接连接符 66"/>
          <p:cNvCxnSpPr>
            <a:stCxn id="53" idx="0"/>
            <a:endCxn id="68" idx="4"/>
          </p:cNvCxnSpPr>
          <p:nvPr/>
        </p:nvCxnSpPr>
        <p:spPr bwMode="auto">
          <a:xfrm flipV="1">
            <a:off x="1655530" y="3205940"/>
            <a:ext cx="156938" cy="42383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9" name="直接连接符 69"/>
          <p:cNvCxnSpPr>
            <a:stCxn id="25" idx="2"/>
            <a:endCxn id="43" idx="4"/>
          </p:cNvCxnSpPr>
          <p:nvPr/>
        </p:nvCxnSpPr>
        <p:spPr bwMode="auto">
          <a:xfrm flipV="1">
            <a:off x="2058589" y="1558058"/>
            <a:ext cx="696570" cy="46866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0" name="TextBox 19"/>
          <p:cNvSpPr txBox="1"/>
          <p:nvPr/>
        </p:nvSpPr>
        <p:spPr>
          <a:xfrm>
            <a:off x="2187842" y="1086324"/>
            <a:ext cx="200470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0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82845" y="1086324"/>
            <a:ext cx="200470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-1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649189" y="1086324"/>
            <a:ext cx="200470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546897" y="1242689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0.28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218132" y="1242689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-0.63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887452" y="1777413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-0.26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435934" y="1777413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-0.42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66081" y="2347767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-0.91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357177" y="2347767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-0.58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592354" y="2880434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-0.32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093248" y="2880434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-0.06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431845" y="3420482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-0.44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107647" y="3429206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-0.02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1436926" y="4005387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-0.56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1165587" y="4005387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-0.67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380127" y="653316"/>
            <a:ext cx="5763961" cy="3600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现状及问题</a:t>
            </a:r>
          </a:p>
        </p:txBody>
      </p:sp>
      <p:sp>
        <p:nvSpPr>
          <p:cNvPr id="109" name="矩形 108"/>
          <p:cNvSpPr/>
          <p:nvPr/>
        </p:nvSpPr>
        <p:spPr>
          <a:xfrm>
            <a:off x="6441010" y="653316"/>
            <a:ext cx="2451470" cy="360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解决方向</a:t>
            </a:r>
          </a:p>
        </p:txBody>
      </p:sp>
      <p:grpSp>
        <p:nvGrpSpPr>
          <p:cNvPr id="127" name="组合 126"/>
          <p:cNvGrpSpPr/>
          <p:nvPr/>
        </p:nvGrpSpPr>
        <p:grpSpPr>
          <a:xfrm>
            <a:off x="6628825" y="1376189"/>
            <a:ext cx="2075840" cy="535981"/>
            <a:chOff x="4427984" y="1528931"/>
            <a:chExt cx="1860626" cy="475655"/>
          </a:xfrm>
        </p:grpSpPr>
        <p:sp>
          <p:nvSpPr>
            <p:cNvPr id="128" name="Rectangle 9"/>
            <p:cNvSpPr/>
            <p:nvPr/>
          </p:nvSpPr>
          <p:spPr>
            <a:xfrm>
              <a:off x="4567331" y="1528931"/>
              <a:ext cx="1721279" cy="475655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PBC</a:t>
              </a:r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方案优化</a:t>
              </a:r>
            </a:p>
          </p:txBody>
        </p:sp>
        <p:sp>
          <p:nvSpPr>
            <p:cNvPr id="129" name="Oval 128"/>
            <p:cNvSpPr/>
            <p:nvPr/>
          </p:nvSpPr>
          <p:spPr>
            <a:xfrm>
              <a:off x="4427984" y="1669291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30" name="组合 129"/>
          <p:cNvGrpSpPr/>
          <p:nvPr/>
        </p:nvGrpSpPr>
        <p:grpSpPr>
          <a:xfrm>
            <a:off x="6628825" y="2197294"/>
            <a:ext cx="2075840" cy="535981"/>
            <a:chOff x="4427984" y="2301797"/>
            <a:chExt cx="1860626" cy="475655"/>
          </a:xfrm>
        </p:grpSpPr>
        <p:sp>
          <p:nvSpPr>
            <p:cNvPr id="131" name="Rectangle 11"/>
            <p:cNvSpPr/>
            <p:nvPr/>
          </p:nvSpPr>
          <p:spPr>
            <a:xfrm>
              <a:off x="4567331" y="2301797"/>
              <a:ext cx="1721279" cy="475655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目标值制定优化</a:t>
              </a:r>
            </a:p>
          </p:txBody>
        </p:sp>
        <p:sp>
          <p:nvSpPr>
            <p:cNvPr id="142" name="Oval 128"/>
            <p:cNvSpPr/>
            <p:nvPr/>
          </p:nvSpPr>
          <p:spPr>
            <a:xfrm>
              <a:off x="4427984" y="2438462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2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43" name="组合 142"/>
          <p:cNvGrpSpPr/>
          <p:nvPr/>
        </p:nvGrpSpPr>
        <p:grpSpPr>
          <a:xfrm>
            <a:off x="6628825" y="3018399"/>
            <a:ext cx="2075840" cy="535981"/>
            <a:chOff x="4427984" y="3074663"/>
            <a:chExt cx="1860626" cy="475655"/>
          </a:xfrm>
        </p:grpSpPr>
        <p:sp>
          <p:nvSpPr>
            <p:cNvPr id="144" name="Rectangle 13"/>
            <p:cNvSpPr/>
            <p:nvPr/>
          </p:nvSpPr>
          <p:spPr>
            <a:xfrm>
              <a:off x="4567331" y="3074663"/>
              <a:ext cx="1721279" cy="475655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>
              <a:solidFill>
                <a:schemeClr val="tx2">
                  <a:lumMod val="20000"/>
                  <a:lumOff val="80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区域管控赋能方案</a:t>
              </a:r>
            </a:p>
          </p:txBody>
        </p:sp>
        <p:sp>
          <p:nvSpPr>
            <p:cNvPr id="145" name="Oval 128"/>
            <p:cNvSpPr/>
            <p:nvPr/>
          </p:nvSpPr>
          <p:spPr>
            <a:xfrm>
              <a:off x="4427984" y="3207633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46" name="组合 145"/>
          <p:cNvGrpSpPr/>
          <p:nvPr/>
        </p:nvGrpSpPr>
        <p:grpSpPr>
          <a:xfrm>
            <a:off x="6628825" y="3839505"/>
            <a:ext cx="2075840" cy="535981"/>
            <a:chOff x="4427984" y="3847529"/>
            <a:chExt cx="1860626" cy="475655"/>
          </a:xfrm>
        </p:grpSpPr>
        <p:sp>
          <p:nvSpPr>
            <p:cNvPr id="147" name="Rectangle 12"/>
            <p:cNvSpPr/>
            <p:nvPr/>
          </p:nvSpPr>
          <p:spPr>
            <a:xfrm>
              <a:off x="4567331" y="3847529"/>
              <a:ext cx="1721279" cy="475655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>
              <a:solidFill>
                <a:schemeClr val="tx2">
                  <a:lumMod val="20000"/>
                  <a:lumOff val="80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绩效与激励方案优化</a:t>
              </a:r>
            </a:p>
          </p:txBody>
        </p:sp>
        <p:sp>
          <p:nvSpPr>
            <p:cNvPr id="148" name="Oval 128"/>
            <p:cNvSpPr/>
            <p:nvPr/>
          </p:nvSpPr>
          <p:spPr>
            <a:xfrm>
              <a:off x="4427984" y="3976804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4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149" name="矩形 148"/>
          <p:cNvSpPr/>
          <p:nvPr/>
        </p:nvSpPr>
        <p:spPr>
          <a:xfrm>
            <a:off x="359475" y="653316"/>
            <a:ext cx="5784613" cy="422269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0" name="矩形 149"/>
          <p:cNvSpPr/>
          <p:nvPr/>
        </p:nvSpPr>
        <p:spPr>
          <a:xfrm flipH="1">
            <a:off x="6441010" y="653316"/>
            <a:ext cx="2451470" cy="422269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1" name="等腰三角形 150"/>
          <p:cNvSpPr/>
          <p:nvPr/>
        </p:nvSpPr>
        <p:spPr>
          <a:xfrm rot="5400000">
            <a:off x="5710103" y="2615794"/>
            <a:ext cx="1286614" cy="380543"/>
          </a:xfrm>
          <a:prstGeom prst="triangle">
            <a:avLst/>
          </a:prstGeom>
          <a:gradFill flip="none" rotWithShape="1">
            <a:gsLst>
              <a:gs pos="0">
                <a:schemeClr val="bg1"/>
              </a:gs>
              <a:gs pos="30000">
                <a:srgbClr val="B5BED5"/>
              </a:gs>
              <a:gs pos="62000">
                <a:srgbClr val="6E779A"/>
              </a:gs>
              <a:gs pos="39000">
                <a:srgbClr val="9CA8C7"/>
              </a:gs>
              <a:gs pos="100000">
                <a:srgbClr val="373C64"/>
              </a:gs>
            </a:gsLst>
            <a:lin ang="16200000" scaled="1"/>
          </a:gradFill>
          <a:ln w="19050">
            <a:noFill/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78110348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五边形 26"/>
          <p:cNvSpPr/>
          <p:nvPr/>
        </p:nvSpPr>
        <p:spPr>
          <a:xfrm>
            <a:off x="5724128" y="2712376"/>
            <a:ext cx="1773824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</a:p>
        </p:txBody>
      </p:sp>
      <p:sp>
        <p:nvSpPr>
          <p:cNvPr id="34" name="Rectangle 33"/>
          <p:cNvSpPr/>
          <p:nvPr/>
        </p:nvSpPr>
        <p:spPr>
          <a:xfrm>
            <a:off x="377627" y="3250000"/>
            <a:ext cx="7872544" cy="119395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9" name="Straight Connector 67"/>
          <p:cNvCxnSpPr/>
          <p:nvPr/>
        </p:nvCxnSpPr>
        <p:spPr>
          <a:xfrm flipH="1">
            <a:off x="4997958" y="1925808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五边形 25"/>
          <p:cNvSpPr/>
          <p:nvPr/>
        </p:nvSpPr>
        <p:spPr>
          <a:xfrm>
            <a:off x="5724128" y="2084759"/>
            <a:ext cx="1773824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</a:p>
        </p:txBody>
      </p:sp>
      <p:sp>
        <p:nvSpPr>
          <p:cNvPr id="49" name="五边形 48"/>
          <p:cNvSpPr/>
          <p:nvPr/>
        </p:nvSpPr>
        <p:spPr>
          <a:xfrm>
            <a:off x="4447034" y="2084759"/>
            <a:ext cx="1493117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高管访谈</a:t>
            </a:r>
          </a:p>
        </p:txBody>
      </p:sp>
      <p:cxnSp>
        <p:nvCxnSpPr>
          <p:cNvPr id="42" name="Straight Connector 67"/>
          <p:cNvCxnSpPr/>
          <p:nvPr/>
        </p:nvCxnSpPr>
        <p:spPr>
          <a:xfrm flipH="1">
            <a:off x="2383185" y="1899428"/>
            <a:ext cx="0" cy="251334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直接箭头连接符 1"/>
          <p:cNvCxnSpPr/>
          <p:nvPr/>
        </p:nvCxnSpPr>
        <p:spPr bwMode="auto">
          <a:xfrm>
            <a:off x="366029" y="1268839"/>
            <a:ext cx="8272084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" name="TextBox 2"/>
          <p:cNvSpPr txBox="1"/>
          <p:nvPr/>
        </p:nvSpPr>
        <p:spPr>
          <a:xfrm>
            <a:off x="251520" y="12347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项目计划安排</a:t>
            </a:r>
          </a:p>
        </p:txBody>
      </p:sp>
      <p:sp>
        <p:nvSpPr>
          <p:cNvPr id="4" name="TextBox 43"/>
          <p:cNvSpPr>
            <a:spLocks noChangeArrowheads="1"/>
          </p:cNvSpPr>
          <p:nvPr/>
        </p:nvSpPr>
        <p:spPr bwMode="auto">
          <a:xfrm>
            <a:off x="4394141" y="1347499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第二个里程碑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" name="TextBox 38"/>
          <p:cNvSpPr txBox="1"/>
          <p:nvPr/>
        </p:nvSpPr>
        <p:spPr>
          <a:xfrm>
            <a:off x="4666548" y="919373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6" name="五角星 68"/>
          <p:cNvSpPr>
            <a:spLocks noChangeArrowheads="1"/>
          </p:cNvSpPr>
          <p:nvPr/>
        </p:nvSpPr>
        <p:spPr bwMode="auto">
          <a:xfrm>
            <a:off x="4906335" y="1154678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539553" y="2079579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PBC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方案优化</a:t>
            </a:r>
          </a:p>
        </p:txBody>
      </p:sp>
      <p:sp>
        <p:nvSpPr>
          <p:cNvPr id="11" name="Oval 128"/>
          <p:cNvSpPr/>
          <p:nvPr/>
        </p:nvSpPr>
        <p:spPr>
          <a:xfrm>
            <a:off x="438187" y="2139388"/>
            <a:ext cx="216000" cy="2160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Rectangle 11"/>
          <p:cNvSpPr/>
          <p:nvPr/>
        </p:nvSpPr>
        <p:spPr>
          <a:xfrm>
            <a:off x="539553" y="2712376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目标制定流程优化</a:t>
            </a:r>
          </a:p>
        </p:txBody>
      </p:sp>
      <p:sp>
        <p:nvSpPr>
          <p:cNvPr id="12" name="Oval 128"/>
          <p:cNvSpPr/>
          <p:nvPr/>
        </p:nvSpPr>
        <p:spPr>
          <a:xfrm>
            <a:off x="443872" y="2782647"/>
            <a:ext cx="216000" cy="2160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Rectangle 13"/>
          <p:cNvSpPr/>
          <p:nvPr/>
        </p:nvSpPr>
        <p:spPr>
          <a:xfrm>
            <a:off x="539553" y="3345173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区域管控赋能方案</a:t>
            </a:r>
          </a:p>
        </p:txBody>
      </p:sp>
      <p:sp>
        <p:nvSpPr>
          <p:cNvPr id="13" name="Oval 128"/>
          <p:cNvSpPr/>
          <p:nvPr/>
        </p:nvSpPr>
        <p:spPr>
          <a:xfrm>
            <a:off x="443872" y="3408971"/>
            <a:ext cx="216000" cy="216000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Rectangle 12"/>
          <p:cNvSpPr/>
          <p:nvPr/>
        </p:nvSpPr>
        <p:spPr>
          <a:xfrm>
            <a:off x="539553" y="3977972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绩效与激励方案优化</a:t>
            </a:r>
          </a:p>
        </p:txBody>
      </p:sp>
      <p:sp>
        <p:nvSpPr>
          <p:cNvPr id="14" name="Oval 128"/>
          <p:cNvSpPr/>
          <p:nvPr/>
        </p:nvSpPr>
        <p:spPr>
          <a:xfrm>
            <a:off x="438186" y="4043765"/>
            <a:ext cx="216000" cy="216000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五边形 16"/>
          <p:cNvSpPr/>
          <p:nvPr/>
        </p:nvSpPr>
        <p:spPr>
          <a:xfrm>
            <a:off x="2411695" y="3977972"/>
            <a:ext cx="2547533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调研及方案设计（深圳）</a:t>
            </a:r>
          </a:p>
        </p:txBody>
      </p:sp>
      <p:sp>
        <p:nvSpPr>
          <p:cNvPr id="18" name="五边形 17"/>
          <p:cNvSpPr/>
          <p:nvPr/>
        </p:nvSpPr>
        <p:spPr>
          <a:xfrm>
            <a:off x="2407956" y="3345173"/>
            <a:ext cx="2551273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调研及方案设计（深圳）</a:t>
            </a:r>
          </a:p>
        </p:txBody>
      </p:sp>
      <p:cxnSp>
        <p:nvCxnSpPr>
          <p:cNvPr id="29" name="Straight Connector 67"/>
          <p:cNvCxnSpPr/>
          <p:nvPr/>
        </p:nvCxnSpPr>
        <p:spPr>
          <a:xfrm flipH="1">
            <a:off x="7524328" y="1930617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43"/>
          <p:cNvSpPr>
            <a:spLocks noChangeArrowheads="1"/>
          </p:cNvSpPr>
          <p:nvPr/>
        </p:nvSpPr>
        <p:spPr bwMode="auto">
          <a:xfrm>
            <a:off x="6914421" y="1345827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1" name="TextBox 38"/>
          <p:cNvSpPr txBox="1"/>
          <p:nvPr/>
        </p:nvSpPr>
        <p:spPr>
          <a:xfrm>
            <a:off x="7186828" y="917701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2" name="五角星 68"/>
          <p:cNvSpPr>
            <a:spLocks noChangeArrowheads="1"/>
          </p:cNvSpPr>
          <p:nvPr/>
        </p:nvSpPr>
        <p:spPr bwMode="auto">
          <a:xfrm>
            <a:off x="7426615" y="1153006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37" name="TextBox 43"/>
          <p:cNvSpPr>
            <a:spLocks noChangeArrowheads="1"/>
          </p:cNvSpPr>
          <p:nvPr/>
        </p:nvSpPr>
        <p:spPr bwMode="auto">
          <a:xfrm>
            <a:off x="1782738" y="1338588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第一个里程碑</a:t>
            </a:r>
            <a:endParaRPr lang="en-US" altLang="zh-CN" sz="140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1984270" y="910462"/>
            <a:ext cx="81675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2294932" y="1145767"/>
            <a:ext cx="195427" cy="195767"/>
          </a:xfrm>
          <a:prstGeom prst="star5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3" name="五边形 42"/>
          <p:cNvSpPr/>
          <p:nvPr/>
        </p:nvSpPr>
        <p:spPr>
          <a:xfrm>
            <a:off x="2402236" y="2084759"/>
            <a:ext cx="2025748" cy="357367"/>
          </a:xfrm>
          <a:prstGeom prst="homePlate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专家访谈</a:t>
            </a:r>
          </a:p>
        </p:txBody>
      </p:sp>
      <p:sp>
        <p:nvSpPr>
          <p:cNvPr id="45" name="五角星 68"/>
          <p:cNvSpPr>
            <a:spLocks noChangeArrowheads="1"/>
          </p:cNvSpPr>
          <p:nvPr/>
        </p:nvSpPr>
        <p:spPr bwMode="auto">
          <a:xfrm>
            <a:off x="4893581" y="3418977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6" name="五角星 68"/>
          <p:cNvSpPr>
            <a:spLocks noChangeArrowheads="1"/>
          </p:cNvSpPr>
          <p:nvPr/>
        </p:nvSpPr>
        <p:spPr bwMode="auto">
          <a:xfrm>
            <a:off x="4909769" y="4039490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7" name="五角星 68"/>
          <p:cNvSpPr>
            <a:spLocks noChangeArrowheads="1"/>
          </p:cNvSpPr>
          <p:nvPr/>
        </p:nvSpPr>
        <p:spPr bwMode="auto">
          <a:xfrm>
            <a:off x="7407759" y="2149392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8" name="五角星 68"/>
          <p:cNvSpPr>
            <a:spLocks noChangeArrowheads="1"/>
          </p:cNvSpPr>
          <p:nvPr/>
        </p:nvSpPr>
        <p:spPr bwMode="auto">
          <a:xfrm>
            <a:off x="7423947" y="2769905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0" name="五边形 49"/>
          <p:cNvSpPr/>
          <p:nvPr/>
        </p:nvSpPr>
        <p:spPr>
          <a:xfrm>
            <a:off x="4159002" y="2712376"/>
            <a:ext cx="1781150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专家访谈</a:t>
            </a:r>
          </a:p>
        </p:txBody>
      </p:sp>
      <p:sp>
        <p:nvSpPr>
          <p:cNvPr id="44" name="五边形 43"/>
          <p:cNvSpPr/>
          <p:nvPr/>
        </p:nvSpPr>
        <p:spPr>
          <a:xfrm>
            <a:off x="2402235" y="2712376"/>
            <a:ext cx="1737717" cy="357367"/>
          </a:xfrm>
          <a:prstGeom prst="homePlate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区域调研</a:t>
            </a:r>
          </a:p>
        </p:txBody>
      </p:sp>
      <p:sp>
        <p:nvSpPr>
          <p:cNvPr id="40" name="五边形 17">
            <a:extLst>
              <a:ext uri="{FF2B5EF4-FFF2-40B4-BE49-F238E27FC236}">
                <a16:creationId xmlns="" xmlns:a16="http://schemas.microsoft.com/office/drawing/2014/main" id="{9ABFF1B7-3104-4E46-93F2-000A9992609D}"/>
              </a:ext>
            </a:extLst>
          </p:cNvPr>
          <p:cNvSpPr/>
          <p:nvPr/>
        </p:nvSpPr>
        <p:spPr>
          <a:xfrm>
            <a:off x="5152507" y="3966647"/>
            <a:ext cx="2551273" cy="357367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方案试点（深圳现场办公）</a:t>
            </a:r>
            <a:endParaRPr lang="zh-CN" altLang="en-US" sz="12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五边形 17">
            <a:extLst>
              <a:ext uri="{FF2B5EF4-FFF2-40B4-BE49-F238E27FC236}">
                <a16:creationId xmlns="" xmlns:a16="http://schemas.microsoft.com/office/drawing/2014/main" id="{E913AB60-CBC0-4D36-9374-5A7DF265B9DF}"/>
              </a:ext>
            </a:extLst>
          </p:cNvPr>
          <p:cNvSpPr/>
          <p:nvPr/>
        </p:nvSpPr>
        <p:spPr>
          <a:xfrm>
            <a:off x="5173641" y="3315805"/>
            <a:ext cx="2551273" cy="357367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方案试点（深圳现场办公）</a:t>
            </a:r>
          </a:p>
        </p:txBody>
      </p:sp>
    </p:spTree>
    <p:extLst>
      <p:ext uri="{BB962C8B-B14F-4D97-AF65-F5344CB8AC3E}">
        <p14:creationId xmlns:p14="http://schemas.microsoft.com/office/powerpoint/2010/main" val="3156708227"/>
      </p:ext>
    </p:ext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191590" y="123478"/>
            <a:ext cx="7487539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深圳区域调研安排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191589" y="555526"/>
            <a:ext cx="8772899" cy="58566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lnSpc>
                <a:spcPts val="2000"/>
              </a:lnSpc>
              <a:buFont typeface="Wingdings" pitchFamily="2" charset="2"/>
              <a:buChar char="n"/>
              <a:defRPr/>
            </a:pPr>
            <a:r>
              <a:rPr lang="zh-CN" altLang="en-US" sz="16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针对</a:t>
            </a:r>
            <a:r>
              <a:rPr lang="zh-CN" altLang="en-US" sz="16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区域管控赋能方案及绩效与激励方案优化</a:t>
            </a:r>
            <a:r>
              <a:rPr lang="zh-CN" altLang="en-US" sz="16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项目组及顾问团两度深入基层进行调研，并与区域负责人开展多轮研讨，共同输出试点方案</a:t>
            </a:r>
          </a:p>
        </p:txBody>
      </p:sp>
      <p:cxnSp>
        <p:nvCxnSpPr>
          <p:cNvPr id="78" name="直接连接符 77"/>
          <p:cNvCxnSpPr/>
          <p:nvPr/>
        </p:nvCxnSpPr>
        <p:spPr>
          <a:xfrm>
            <a:off x="539552" y="1508641"/>
            <a:ext cx="8019166" cy="0"/>
          </a:xfrm>
          <a:prstGeom prst="line">
            <a:avLst/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矩形 78"/>
          <p:cNvSpPr/>
          <p:nvPr/>
        </p:nvSpPr>
        <p:spPr>
          <a:xfrm>
            <a:off x="1187624" y="1632930"/>
            <a:ext cx="1682783" cy="490590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第一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轮 调研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0" name="矩形 79"/>
          <p:cNvSpPr/>
          <p:nvPr/>
        </p:nvSpPr>
        <p:spPr>
          <a:xfrm>
            <a:off x="1187625" y="1148601"/>
            <a:ext cx="1682782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latin typeface="华文楷体" pitchFamily="2" charset="-122"/>
                <a:ea typeface="华文楷体" pitchFamily="2" charset="-122"/>
              </a:rPr>
              <a:t>4.16-4.17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" name="矩形 80"/>
          <p:cNvSpPr/>
          <p:nvPr/>
        </p:nvSpPr>
        <p:spPr>
          <a:xfrm>
            <a:off x="3116908" y="1632930"/>
            <a:ext cx="2922412" cy="490590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第二轮</a:t>
            </a:r>
            <a:r>
              <a:rPr lang="en-US" altLang="zh-CN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研讨</a:t>
            </a:r>
            <a:endParaRPr lang="zh-CN" altLang="en-US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2" name="矩形 81"/>
          <p:cNvSpPr/>
          <p:nvPr/>
        </p:nvSpPr>
        <p:spPr>
          <a:xfrm>
            <a:off x="6345601" y="1632930"/>
            <a:ext cx="1682783" cy="490590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第三轮</a:t>
            </a:r>
            <a:r>
              <a:rPr lang="en-US" altLang="zh-CN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  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研讨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3" name="矩形 82"/>
          <p:cNvSpPr/>
          <p:nvPr/>
        </p:nvSpPr>
        <p:spPr>
          <a:xfrm>
            <a:off x="3736723" y="1148600"/>
            <a:ext cx="1628438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latin typeface="华文楷体" pitchFamily="2" charset="-122"/>
                <a:ea typeface="华文楷体" pitchFamily="2" charset="-122"/>
              </a:rPr>
              <a:t>4.24-4.27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4" name="矩形 83"/>
          <p:cNvSpPr/>
          <p:nvPr/>
        </p:nvSpPr>
        <p:spPr>
          <a:xfrm>
            <a:off x="6345601" y="1148599"/>
            <a:ext cx="1635297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latin typeface="华文楷体" pitchFamily="2" charset="-122"/>
                <a:ea typeface="华文楷体" pitchFamily="2" charset="-122"/>
              </a:rPr>
              <a:t>4.28-5.05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5" name="等腰三角形 84"/>
          <p:cNvSpPr/>
          <p:nvPr/>
        </p:nvSpPr>
        <p:spPr>
          <a:xfrm>
            <a:off x="1957126" y="1449023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等腰三角形 85"/>
          <p:cNvSpPr/>
          <p:nvPr/>
        </p:nvSpPr>
        <p:spPr>
          <a:xfrm>
            <a:off x="4484884" y="1449023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等腰三角形 86"/>
          <p:cNvSpPr/>
          <p:nvPr/>
        </p:nvSpPr>
        <p:spPr>
          <a:xfrm>
            <a:off x="7120934" y="1449023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矩形 87"/>
          <p:cNvSpPr/>
          <p:nvPr/>
        </p:nvSpPr>
        <p:spPr>
          <a:xfrm>
            <a:off x="1187624" y="2211710"/>
            <a:ext cx="1681200" cy="2537792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n"/>
            </a:pP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调研</a:t>
            </a: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人员</a:t>
            </a:r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翰</a:t>
            </a: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威特：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李文智、张宏、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田志斌</a:t>
            </a:r>
            <a:endParaRPr lang="en-US" altLang="zh-CN" sz="1100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德    邦：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崔维星、李浩、郭海涛、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童志文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9" name="矩形 88"/>
          <p:cNvSpPr/>
          <p:nvPr/>
        </p:nvSpPr>
        <p:spPr>
          <a:xfrm>
            <a:off x="3117492" y="2211710"/>
            <a:ext cx="2919663" cy="2537792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n"/>
            </a:pP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研讨</a:t>
            </a: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人员</a:t>
            </a:r>
            <a:endParaRPr lang="en-US" altLang="zh-CN" sz="1200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田志斌、邢丹丹、房晖、</a:t>
            </a: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华毅</a:t>
            </a:r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德    邦</a:t>
            </a: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100" b="1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B9</a:t>
            </a: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孙政锋、江开勇、姚资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、胡娇、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童志文</a:t>
            </a:r>
            <a:endParaRPr lang="en-US" altLang="zh-CN" sz="1100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全体驻地管理者</a:t>
            </a:r>
            <a:endParaRPr lang="en-US" altLang="zh-CN" sz="1100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B7/B6</a:t>
            </a: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区域代表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" name="矩形 89"/>
          <p:cNvSpPr/>
          <p:nvPr/>
        </p:nvSpPr>
        <p:spPr>
          <a:xfrm>
            <a:off x="6345601" y="2211710"/>
            <a:ext cx="1681200" cy="2537792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n"/>
            </a:pP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研讨人员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参与人：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张宏、李文智、崔世君及项目组成员</a:t>
            </a:r>
          </a:p>
        </p:txBody>
      </p:sp>
      <p:grpSp>
        <p:nvGrpSpPr>
          <p:cNvPr id="91" name="组合 90"/>
          <p:cNvGrpSpPr/>
          <p:nvPr/>
        </p:nvGrpSpPr>
        <p:grpSpPr>
          <a:xfrm>
            <a:off x="1358136" y="3747168"/>
            <a:ext cx="1459692" cy="912814"/>
            <a:chOff x="1566280" y="3796352"/>
            <a:chExt cx="1459692" cy="912814"/>
          </a:xfrm>
        </p:grpSpPr>
        <p:grpSp>
          <p:nvGrpSpPr>
            <p:cNvPr id="92" name="组合 91"/>
            <p:cNvGrpSpPr/>
            <p:nvPr/>
          </p:nvGrpSpPr>
          <p:grpSpPr>
            <a:xfrm>
              <a:off x="1566280" y="3807009"/>
              <a:ext cx="371980" cy="364204"/>
              <a:chOff x="381518" y="2671076"/>
              <a:chExt cx="474425" cy="440686"/>
            </a:xfrm>
          </p:grpSpPr>
          <p:sp>
            <p:nvSpPr>
              <p:cNvPr id="104" name="Oval 26"/>
              <p:cNvSpPr>
                <a:spLocks noChangeArrowheads="1"/>
              </p:cNvSpPr>
              <p:nvPr/>
            </p:nvSpPr>
            <p:spPr bwMode="auto">
              <a:xfrm>
                <a:off x="381518" y="2671076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5" name="Freeform 262"/>
              <p:cNvSpPr/>
              <p:nvPr/>
            </p:nvSpPr>
            <p:spPr bwMode="auto">
              <a:xfrm>
                <a:off x="440935" y="2755987"/>
                <a:ext cx="251381" cy="224164"/>
              </a:xfrm>
              <a:custGeom>
                <a:gdLst>
                  <a:gd name="T0" fmla="*/ 104 w 250"/>
                  <a:gd name="T1" fmla="*/ 181 h 240"/>
                  <a:gd name="T2" fmla="*/ 91 w 250"/>
                  <a:gd name="T3" fmla="*/ 177 h 240"/>
                  <a:gd name="T4" fmla="*/ 89 w 250"/>
                  <a:gd name="T5" fmla="*/ 177 h 240"/>
                  <a:gd name="T6" fmla="*/ 88 w 250"/>
                  <a:gd name="T7" fmla="*/ 177 h 240"/>
                  <a:gd name="T8" fmla="*/ 56 w 250"/>
                  <a:gd name="T9" fmla="*/ 190 h 240"/>
                  <a:gd name="T10" fmla="*/ 65 w 250"/>
                  <a:gd name="T11" fmla="*/ 166 h 240"/>
                  <a:gd name="T12" fmla="*/ 57 w 250"/>
                  <a:gd name="T13" fmla="*/ 161 h 240"/>
                  <a:gd name="T14" fmla="*/ 22 w 250"/>
                  <a:gd name="T15" fmla="*/ 103 h 240"/>
                  <a:gd name="T16" fmla="*/ 134 w 250"/>
                  <a:gd name="T17" fmla="*/ 23 h 240"/>
                  <a:gd name="T18" fmla="*/ 219 w 250"/>
                  <a:gd name="T19" fmla="*/ 51 h 240"/>
                  <a:gd name="T20" fmla="*/ 234 w 250"/>
                  <a:gd name="T21" fmla="*/ 50 h 240"/>
                  <a:gd name="T22" fmla="*/ 250 w 250"/>
                  <a:gd name="T23" fmla="*/ 51 h 240"/>
                  <a:gd name="T24" fmla="*/ 134 w 250"/>
                  <a:gd name="T25" fmla="*/ 0 h 240"/>
                  <a:gd name="T26" fmla="*/ 0 w 250"/>
                  <a:gd name="T27" fmla="*/ 103 h 240"/>
                  <a:gd name="T28" fmla="*/ 37 w 250"/>
                  <a:gd name="T29" fmla="*/ 175 h 240"/>
                  <a:gd name="T30" fmla="*/ 15 w 250"/>
                  <a:gd name="T31" fmla="*/ 240 h 240"/>
                  <a:gd name="T32" fmla="*/ 41 w 250"/>
                  <a:gd name="T33" fmla="*/ 224 h 240"/>
                  <a:gd name="T34" fmla="*/ 87 w 250"/>
                  <a:gd name="T35" fmla="*/ 200 h 240"/>
                  <a:gd name="T36" fmla="*/ 118 w 250"/>
                  <a:gd name="T37" fmla="*/ 206 h 240"/>
                  <a:gd name="T38" fmla="*/ 104 w 250"/>
                  <a:gd name="T39" fmla="*/ 181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50" h="240">
                    <a:moveTo>
                      <a:pt x="104" y="181"/>
                    </a:moveTo>
                    <a:cubicBezTo>
                      <a:pt x="100" y="180"/>
                      <a:pt x="96" y="179"/>
                      <a:pt x="91" y="177"/>
                    </a:cubicBezTo>
                    <a:cubicBezTo>
                      <a:pt x="89" y="177"/>
                      <a:pt x="89" y="177"/>
                      <a:pt x="89" y="177"/>
                    </a:cubicBezTo>
                    <a:cubicBezTo>
                      <a:pt x="88" y="177"/>
                      <a:pt x="88" y="177"/>
                      <a:pt x="88" y="177"/>
                    </a:cubicBezTo>
                    <a:cubicBezTo>
                      <a:pt x="85" y="177"/>
                      <a:pt x="81" y="177"/>
                      <a:pt x="56" y="190"/>
                    </a:cubicBezTo>
                    <a:cubicBezTo>
                      <a:pt x="65" y="166"/>
                      <a:pt x="65" y="166"/>
                      <a:pt x="65" y="166"/>
                    </a:cubicBezTo>
                    <a:cubicBezTo>
                      <a:pt x="57" y="161"/>
                      <a:pt x="57" y="161"/>
                      <a:pt x="57" y="161"/>
                    </a:cubicBezTo>
                    <a:cubicBezTo>
                      <a:pt x="35" y="146"/>
                      <a:pt x="22" y="125"/>
                      <a:pt x="22" y="103"/>
                    </a:cubicBezTo>
                    <a:cubicBezTo>
                      <a:pt x="22" y="59"/>
                      <a:pt x="73" y="23"/>
                      <a:pt x="134" y="23"/>
                    </a:cubicBezTo>
                    <a:cubicBezTo>
                      <a:pt x="168" y="23"/>
                      <a:pt x="198" y="34"/>
                      <a:pt x="219" y="51"/>
                    </a:cubicBezTo>
                    <a:cubicBezTo>
                      <a:pt x="224" y="50"/>
                      <a:pt x="229" y="50"/>
                      <a:pt x="234" y="50"/>
                    </a:cubicBezTo>
                    <a:cubicBezTo>
                      <a:pt x="240" y="50"/>
                      <a:pt x="245" y="50"/>
                      <a:pt x="250" y="51"/>
                    </a:cubicBezTo>
                    <a:cubicBezTo>
                      <a:pt x="226" y="21"/>
                      <a:pt x="184" y="0"/>
                      <a:pt x="134" y="0"/>
                    </a:cubicBezTo>
                    <a:cubicBezTo>
                      <a:pt x="60" y="0"/>
                      <a:pt x="0" y="47"/>
                      <a:pt x="0" y="103"/>
                    </a:cubicBezTo>
                    <a:cubicBezTo>
                      <a:pt x="0" y="130"/>
                      <a:pt x="13" y="156"/>
                      <a:pt x="37" y="175"/>
                    </a:cubicBezTo>
                    <a:cubicBezTo>
                      <a:pt x="15" y="240"/>
                      <a:pt x="15" y="240"/>
                      <a:pt x="15" y="240"/>
                    </a:cubicBezTo>
                    <a:cubicBezTo>
                      <a:pt x="41" y="224"/>
                      <a:pt x="41" y="224"/>
                      <a:pt x="41" y="224"/>
                    </a:cubicBezTo>
                    <a:cubicBezTo>
                      <a:pt x="59" y="214"/>
                      <a:pt x="80" y="203"/>
                      <a:pt x="87" y="200"/>
                    </a:cubicBezTo>
                    <a:cubicBezTo>
                      <a:pt x="97" y="203"/>
                      <a:pt x="108" y="205"/>
                      <a:pt x="118" y="206"/>
                    </a:cubicBezTo>
                    <a:cubicBezTo>
                      <a:pt x="112" y="198"/>
                      <a:pt x="108" y="190"/>
                      <a:pt x="104" y="181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6" name="Freeform 263"/>
              <p:cNvSpPr>
                <a:spLocks noEditPoints="1"/>
              </p:cNvSpPr>
              <p:nvPr/>
            </p:nvSpPr>
            <p:spPr bwMode="auto">
              <a:xfrm>
                <a:off x="552457" y="2812876"/>
                <a:ext cx="248639" cy="190200"/>
              </a:xfrm>
              <a:custGeom>
                <a:gdLst>
                  <a:gd name="T0" fmla="*/ 247 w 247"/>
                  <a:gd name="T1" fmla="*/ 92 h 203"/>
                  <a:gd name="T2" fmla="*/ 123 w 247"/>
                  <a:gd name="T3" fmla="*/ 0 h 203"/>
                  <a:gd name="T4" fmla="*/ 0 w 247"/>
                  <a:gd name="T5" fmla="*/ 92 h 203"/>
                  <a:gd name="T6" fmla="*/ 123 w 247"/>
                  <a:gd name="T7" fmla="*/ 184 h 203"/>
                  <a:gd name="T8" fmla="*/ 169 w 247"/>
                  <a:gd name="T9" fmla="*/ 177 h 203"/>
                  <a:gd name="T10" fmla="*/ 222 w 247"/>
                  <a:gd name="T11" fmla="*/ 203 h 203"/>
                  <a:gd name="T12" fmla="*/ 206 w 247"/>
                  <a:gd name="T13" fmla="*/ 159 h 203"/>
                  <a:gd name="T14" fmla="*/ 247 w 247"/>
                  <a:gd name="T15" fmla="*/ 92 h 203"/>
                  <a:gd name="T16" fmla="*/ 76 w 247"/>
                  <a:gd name="T17" fmla="*/ 105 h 203"/>
                  <a:gd name="T18" fmla="*/ 64 w 247"/>
                  <a:gd name="T19" fmla="*/ 99 h 203"/>
                  <a:gd name="T20" fmla="*/ 53 w 247"/>
                  <a:gd name="T21" fmla="*/ 105 h 203"/>
                  <a:gd name="T22" fmla="*/ 55 w 247"/>
                  <a:gd name="T23" fmla="*/ 93 h 203"/>
                  <a:gd name="T24" fmla="*/ 46 w 247"/>
                  <a:gd name="T25" fmla="*/ 84 h 203"/>
                  <a:gd name="T26" fmla="*/ 59 w 247"/>
                  <a:gd name="T27" fmla="*/ 82 h 203"/>
                  <a:gd name="T28" fmla="*/ 64 w 247"/>
                  <a:gd name="T29" fmla="*/ 71 h 203"/>
                  <a:gd name="T30" fmla="*/ 70 w 247"/>
                  <a:gd name="T31" fmla="*/ 82 h 203"/>
                  <a:gd name="T32" fmla="*/ 82 w 247"/>
                  <a:gd name="T33" fmla="*/ 84 h 203"/>
                  <a:gd name="T34" fmla="*/ 73 w 247"/>
                  <a:gd name="T35" fmla="*/ 93 h 203"/>
                  <a:gd name="T36" fmla="*/ 76 w 247"/>
                  <a:gd name="T37" fmla="*/ 105 h 203"/>
                  <a:gd name="T38" fmla="*/ 140 w 247"/>
                  <a:gd name="T39" fmla="*/ 110 h 203"/>
                  <a:gd name="T40" fmla="*/ 123 w 247"/>
                  <a:gd name="T41" fmla="*/ 101 h 203"/>
                  <a:gd name="T42" fmla="*/ 105 w 247"/>
                  <a:gd name="T43" fmla="*/ 110 h 203"/>
                  <a:gd name="T44" fmla="*/ 109 w 247"/>
                  <a:gd name="T45" fmla="*/ 91 h 203"/>
                  <a:gd name="T46" fmla="*/ 95 w 247"/>
                  <a:gd name="T47" fmla="*/ 77 h 203"/>
                  <a:gd name="T48" fmla="*/ 114 w 247"/>
                  <a:gd name="T49" fmla="*/ 74 h 203"/>
                  <a:gd name="T50" fmla="*/ 123 w 247"/>
                  <a:gd name="T51" fmla="*/ 57 h 203"/>
                  <a:gd name="T52" fmla="*/ 131 w 247"/>
                  <a:gd name="T53" fmla="*/ 74 h 203"/>
                  <a:gd name="T54" fmla="*/ 151 w 247"/>
                  <a:gd name="T55" fmla="*/ 77 h 203"/>
                  <a:gd name="T56" fmla="*/ 137 w 247"/>
                  <a:gd name="T57" fmla="*/ 91 h 203"/>
                  <a:gd name="T58" fmla="*/ 140 w 247"/>
                  <a:gd name="T59" fmla="*/ 110 h 203"/>
                  <a:gd name="T60" fmla="*/ 192 w 247"/>
                  <a:gd name="T61" fmla="*/ 105 h 203"/>
                  <a:gd name="T62" fmla="*/ 181 w 247"/>
                  <a:gd name="T63" fmla="*/ 99 h 203"/>
                  <a:gd name="T64" fmla="*/ 170 w 247"/>
                  <a:gd name="T65" fmla="*/ 105 h 203"/>
                  <a:gd name="T66" fmla="*/ 172 w 247"/>
                  <a:gd name="T67" fmla="*/ 93 h 203"/>
                  <a:gd name="T68" fmla="*/ 163 w 247"/>
                  <a:gd name="T69" fmla="*/ 84 h 203"/>
                  <a:gd name="T70" fmla="*/ 175 w 247"/>
                  <a:gd name="T71" fmla="*/ 82 h 203"/>
                  <a:gd name="T72" fmla="*/ 181 w 247"/>
                  <a:gd name="T73" fmla="*/ 71 h 203"/>
                  <a:gd name="T74" fmla="*/ 186 w 247"/>
                  <a:gd name="T75" fmla="*/ 82 h 203"/>
                  <a:gd name="T76" fmla="*/ 199 w 247"/>
                  <a:gd name="T77" fmla="*/ 84 h 203"/>
                  <a:gd name="T78" fmla="*/ 190 w 247"/>
                  <a:gd name="T79" fmla="*/ 93 h 203"/>
                  <a:gd name="T80" fmla="*/ 192 w 247"/>
                  <a:gd name="T81" fmla="*/ 105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6" h="203">
                    <a:moveTo>
                      <a:pt x="247" y="92"/>
                    </a:moveTo>
                    <a:cubicBezTo>
                      <a:pt x="247" y="41"/>
                      <a:pt x="191" y="0"/>
                      <a:pt x="123" y="0"/>
                    </a:cubicBezTo>
                    <a:cubicBezTo>
                      <a:pt x="55" y="0"/>
                      <a:pt x="0" y="41"/>
                      <a:pt x="0" y="92"/>
                    </a:cubicBezTo>
                    <a:cubicBezTo>
                      <a:pt x="0" y="143"/>
                      <a:pt x="55" y="184"/>
                      <a:pt x="123" y="184"/>
                    </a:cubicBezTo>
                    <a:cubicBezTo>
                      <a:pt x="140" y="184"/>
                      <a:pt x="155" y="181"/>
                      <a:pt x="169" y="177"/>
                    </a:cubicBezTo>
                    <a:cubicBezTo>
                      <a:pt x="174" y="175"/>
                      <a:pt x="222" y="203"/>
                      <a:pt x="222" y="203"/>
                    </a:cubicBezTo>
                    <a:cubicBezTo>
                      <a:pt x="206" y="159"/>
                      <a:pt x="206" y="159"/>
                      <a:pt x="206" y="159"/>
                    </a:cubicBezTo>
                    <a:cubicBezTo>
                      <a:pt x="231" y="143"/>
                      <a:pt x="247" y="119"/>
                      <a:pt x="247" y="92"/>
                    </a:cubicBezTo>
                    <a:close/>
                    <a:moveTo>
                      <a:pt x="76" y="105"/>
                    </a:moveTo>
                    <a:cubicBezTo>
                      <a:pt x="64" y="99"/>
                      <a:pt x="64" y="99"/>
                      <a:pt x="64" y="99"/>
                    </a:cubicBezTo>
                    <a:cubicBezTo>
                      <a:pt x="53" y="105"/>
                      <a:pt x="53" y="105"/>
                      <a:pt x="53" y="105"/>
                    </a:cubicBezTo>
                    <a:cubicBezTo>
                      <a:pt x="55" y="93"/>
                      <a:pt x="55" y="93"/>
                      <a:pt x="55" y="93"/>
                    </a:cubicBezTo>
                    <a:cubicBezTo>
                      <a:pt x="46" y="84"/>
                      <a:pt x="46" y="84"/>
                      <a:pt x="46" y="84"/>
                    </a:cubicBezTo>
                    <a:cubicBezTo>
                      <a:pt x="59" y="82"/>
                      <a:pt x="59" y="82"/>
                      <a:pt x="59" y="82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70" y="82"/>
                      <a:pt x="70" y="82"/>
                      <a:pt x="70" y="82"/>
                    </a:cubicBezTo>
                    <a:cubicBezTo>
                      <a:pt x="82" y="84"/>
                      <a:pt x="82" y="84"/>
                      <a:pt x="82" y="84"/>
                    </a:cubicBezTo>
                    <a:cubicBezTo>
                      <a:pt x="73" y="93"/>
                      <a:pt x="73" y="93"/>
                      <a:pt x="73" y="93"/>
                    </a:cubicBezTo>
                    <a:lnTo>
                      <a:pt x="76" y="105"/>
                    </a:lnTo>
                    <a:close/>
                    <a:moveTo>
                      <a:pt x="140" y="110"/>
                    </a:moveTo>
                    <a:cubicBezTo>
                      <a:pt x="123" y="101"/>
                      <a:pt x="123" y="101"/>
                      <a:pt x="123" y="101"/>
                    </a:cubicBezTo>
                    <a:cubicBezTo>
                      <a:pt x="105" y="110"/>
                      <a:pt x="105" y="110"/>
                      <a:pt x="105" y="110"/>
                    </a:cubicBezTo>
                    <a:cubicBezTo>
                      <a:pt x="109" y="91"/>
                      <a:pt x="109" y="91"/>
                      <a:pt x="109" y="91"/>
                    </a:cubicBezTo>
                    <a:cubicBezTo>
                      <a:pt x="95" y="77"/>
                      <a:pt x="95" y="77"/>
                      <a:pt x="95" y="77"/>
                    </a:cubicBezTo>
                    <a:cubicBezTo>
                      <a:pt x="114" y="74"/>
                      <a:pt x="114" y="74"/>
                      <a:pt x="114" y="74"/>
                    </a:cubicBezTo>
                    <a:cubicBezTo>
                      <a:pt x="123" y="57"/>
                      <a:pt x="123" y="57"/>
                      <a:pt x="123" y="57"/>
                    </a:cubicBezTo>
                    <a:cubicBezTo>
                      <a:pt x="131" y="74"/>
                      <a:pt x="131" y="74"/>
                      <a:pt x="131" y="74"/>
                    </a:cubicBezTo>
                    <a:cubicBezTo>
                      <a:pt x="151" y="77"/>
                      <a:pt x="151" y="77"/>
                      <a:pt x="151" y="77"/>
                    </a:cubicBezTo>
                    <a:cubicBezTo>
                      <a:pt x="137" y="91"/>
                      <a:pt x="137" y="91"/>
                      <a:pt x="137" y="91"/>
                    </a:cubicBezTo>
                    <a:lnTo>
                      <a:pt x="140" y="110"/>
                    </a:lnTo>
                    <a:close/>
                    <a:moveTo>
                      <a:pt x="192" y="105"/>
                    </a:moveTo>
                    <a:cubicBezTo>
                      <a:pt x="181" y="99"/>
                      <a:pt x="181" y="99"/>
                      <a:pt x="181" y="99"/>
                    </a:cubicBezTo>
                    <a:cubicBezTo>
                      <a:pt x="170" y="105"/>
                      <a:pt x="170" y="105"/>
                      <a:pt x="170" y="105"/>
                    </a:cubicBezTo>
                    <a:cubicBezTo>
                      <a:pt x="172" y="93"/>
                      <a:pt x="172" y="93"/>
                      <a:pt x="172" y="93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75" y="82"/>
                      <a:pt x="175" y="82"/>
                      <a:pt x="175" y="82"/>
                    </a:cubicBezTo>
                    <a:cubicBezTo>
                      <a:pt x="181" y="71"/>
                      <a:pt x="181" y="71"/>
                      <a:pt x="181" y="71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99" y="84"/>
                      <a:pt x="199" y="84"/>
                      <a:pt x="199" y="84"/>
                    </a:cubicBezTo>
                    <a:cubicBezTo>
                      <a:pt x="190" y="93"/>
                      <a:pt x="190" y="93"/>
                      <a:pt x="190" y="93"/>
                    </a:cubicBezTo>
                    <a:lnTo>
                      <a:pt x="192" y="105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93" name="TextBox 92"/>
            <p:cNvSpPr txBox="1"/>
            <p:nvPr/>
          </p:nvSpPr>
          <p:spPr>
            <a:xfrm>
              <a:off x="1654447" y="3796352"/>
              <a:ext cx="1337320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现场访谈</a:t>
              </a:r>
              <a:endParaRPr lang="en-US" altLang="zh-CN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（</a:t>
              </a:r>
              <a:r>
                <a:rPr lang="en-US" altLang="zh-CN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23</a:t>
              </a:r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人）</a:t>
              </a:r>
            </a:p>
          </p:txBody>
        </p:sp>
        <p:grpSp>
          <p:nvGrpSpPr>
            <p:cNvPr id="94" name="组合 93"/>
            <p:cNvGrpSpPr/>
            <p:nvPr/>
          </p:nvGrpSpPr>
          <p:grpSpPr>
            <a:xfrm>
              <a:off x="1566280" y="4299942"/>
              <a:ext cx="371980" cy="364204"/>
              <a:chOff x="5203298" y="2048644"/>
              <a:chExt cx="474425" cy="440686"/>
            </a:xfrm>
          </p:grpSpPr>
          <p:sp>
            <p:nvSpPr>
              <p:cNvPr id="96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97" name="组合 96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98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99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0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1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2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3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95" name="TextBox 94"/>
            <p:cNvSpPr txBox="1"/>
            <p:nvPr/>
          </p:nvSpPr>
          <p:spPr>
            <a:xfrm>
              <a:off x="1654447" y="4267131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现场研讨</a:t>
              </a:r>
              <a:endParaRPr lang="en-US" altLang="zh-CN"/>
            </a:p>
            <a:p>
              <a:r>
                <a:rPr lang="zh-CN" altLang="en-US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2</a:t>
              </a:r>
              <a:r>
                <a:rPr lang="zh-CN" altLang="en-US">
                  <a:solidFill>
                    <a:srgbClr val="C00000"/>
                  </a:solidFill>
                </a:rPr>
                <a:t>场</a:t>
              </a:r>
              <a:r>
                <a:rPr lang="en-US" altLang="zh-CN">
                  <a:solidFill>
                    <a:srgbClr val="C00000"/>
                  </a:solidFill>
                </a:rPr>
                <a:t>-4.5h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  <p:grpSp>
        <p:nvGrpSpPr>
          <p:cNvPr id="109" name="组合 108"/>
          <p:cNvGrpSpPr/>
          <p:nvPr/>
        </p:nvGrpSpPr>
        <p:grpSpPr>
          <a:xfrm>
            <a:off x="3836424" y="3746535"/>
            <a:ext cx="1459692" cy="912814"/>
            <a:chOff x="1566280" y="3796352"/>
            <a:chExt cx="1459692" cy="912814"/>
          </a:xfrm>
        </p:grpSpPr>
        <p:grpSp>
          <p:nvGrpSpPr>
            <p:cNvPr id="110" name="组合 109"/>
            <p:cNvGrpSpPr/>
            <p:nvPr/>
          </p:nvGrpSpPr>
          <p:grpSpPr>
            <a:xfrm>
              <a:off x="1566280" y="3807009"/>
              <a:ext cx="371980" cy="364204"/>
              <a:chOff x="381518" y="2671076"/>
              <a:chExt cx="474425" cy="440686"/>
            </a:xfrm>
          </p:grpSpPr>
          <p:sp>
            <p:nvSpPr>
              <p:cNvPr id="122" name="Oval 26"/>
              <p:cNvSpPr>
                <a:spLocks noChangeArrowheads="1"/>
              </p:cNvSpPr>
              <p:nvPr/>
            </p:nvSpPr>
            <p:spPr bwMode="auto">
              <a:xfrm>
                <a:off x="381518" y="2671076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23" name="Freeform 262"/>
              <p:cNvSpPr/>
              <p:nvPr/>
            </p:nvSpPr>
            <p:spPr bwMode="auto">
              <a:xfrm>
                <a:off x="440935" y="2755987"/>
                <a:ext cx="251381" cy="224164"/>
              </a:xfrm>
              <a:custGeom>
                <a:gdLst>
                  <a:gd name="T0" fmla="*/ 104 w 250"/>
                  <a:gd name="T1" fmla="*/ 181 h 240"/>
                  <a:gd name="T2" fmla="*/ 91 w 250"/>
                  <a:gd name="T3" fmla="*/ 177 h 240"/>
                  <a:gd name="T4" fmla="*/ 89 w 250"/>
                  <a:gd name="T5" fmla="*/ 177 h 240"/>
                  <a:gd name="T6" fmla="*/ 88 w 250"/>
                  <a:gd name="T7" fmla="*/ 177 h 240"/>
                  <a:gd name="T8" fmla="*/ 56 w 250"/>
                  <a:gd name="T9" fmla="*/ 190 h 240"/>
                  <a:gd name="T10" fmla="*/ 65 w 250"/>
                  <a:gd name="T11" fmla="*/ 166 h 240"/>
                  <a:gd name="T12" fmla="*/ 57 w 250"/>
                  <a:gd name="T13" fmla="*/ 161 h 240"/>
                  <a:gd name="T14" fmla="*/ 22 w 250"/>
                  <a:gd name="T15" fmla="*/ 103 h 240"/>
                  <a:gd name="T16" fmla="*/ 134 w 250"/>
                  <a:gd name="T17" fmla="*/ 23 h 240"/>
                  <a:gd name="T18" fmla="*/ 219 w 250"/>
                  <a:gd name="T19" fmla="*/ 51 h 240"/>
                  <a:gd name="T20" fmla="*/ 234 w 250"/>
                  <a:gd name="T21" fmla="*/ 50 h 240"/>
                  <a:gd name="T22" fmla="*/ 250 w 250"/>
                  <a:gd name="T23" fmla="*/ 51 h 240"/>
                  <a:gd name="T24" fmla="*/ 134 w 250"/>
                  <a:gd name="T25" fmla="*/ 0 h 240"/>
                  <a:gd name="T26" fmla="*/ 0 w 250"/>
                  <a:gd name="T27" fmla="*/ 103 h 240"/>
                  <a:gd name="T28" fmla="*/ 37 w 250"/>
                  <a:gd name="T29" fmla="*/ 175 h 240"/>
                  <a:gd name="T30" fmla="*/ 15 w 250"/>
                  <a:gd name="T31" fmla="*/ 240 h 240"/>
                  <a:gd name="T32" fmla="*/ 41 w 250"/>
                  <a:gd name="T33" fmla="*/ 224 h 240"/>
                  <a:gd name="T34" fmla="*/ 87 w 250"/>
                  <a:gd name="T35" fmla="*/ 200 h 240"/>
                  <a:gd name="T36" fmla="*/ 118 w 250"/>
                  <a:gd name="T37" fmla="*/ 206 h 240"/>
                  <a:gd name="T38" fmla="*/ 104 w 250"/>
                  <a:gd name="T39" fmla="*/ 181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50" h="240">
                    <a:moveTo>
                      <a:pt x="104" y="181"/>
                    </a:moveTo>
                    <a:cubicBezTo>
                      <a:pt x="100" y="180"/>
                      <a:pt x="96" y="179"/>
                      <a:pt x="91" y="177"/>
                    </a:cubicBezTo>
                    <a:cubicBezTo>
                      <a:pt x="89" y="177"/>
                      <a:pt x="89" y="177"/>
                      <a:pt x="89" y="177"/>
                    </a:cubicBezTo>
                    <a:cubicBezTo>
                      <a:pt x="88" y="177"/>
                      <a:pt x="88" y="177"/>
                      <a:pt x="88" y="177"/>
                    </a:cubicBezTo>
                    <a:cubicBezTo>
                      <a:pt x="85" y="177"/>
                      <a:pt x="81" y="177"/>
                      <a:pt x="56" y="190"/>
                    </a:cubicBezTo>
                    <a:cubicBezTo>
                      <a:pt x="65" y="166"/>
                      <a:pt x="65" y="166"/>
                      <a:pt x="65" y="166"/>
                    </a:cubicBezTo>
                    <a:cubicBezTo>
                      <a:pt x="57" y="161"/>
                      <a:pt x="57" y="161"/>
                      <a:pt x="57" y="161"/>
                    </a:cubicBezTo>
                    <a:cubicBezTo>
                      <a:pt x="35" y="146"/>
                      <a:pt x="22" y="125"/>
                      <a:pt x="22" y="103"/>
                    </a:cubicBezTo>
                    <a:cubicBezTo>
                      <a:pt x="22" y="59"/>
                      <a:pt x="73" y="23"/>
                      <a:pt x="134" y="23"/>
                    </a:cubicBezTo>
                    <a:cubicBezTo>
                      <a:pt x="168" y="23"/>
                      <a:pt x="198" y="34"/>
                      <a:pt x="219" y="51"/>
                    </a:cubicBezTo>
                    <a:cubicBezTo>
                      <a:pt x="224" y="50"/>
                      <a:pt x="229" y="50"/>
                      <a:pt x="234" y="50"/>
                    </a:cubicBezTo>
                    <a:cubicBezTo>
                      <a:pt x="240" y="50"/>
                      <a:pt x="245" y="50"/>
                      <a:pt x="250" y="51"/>
                    </a:cubicBezTo>
                    <a:cubicBezTo>
                      <a:pt x="226" y="21"/>
                      <a:pt x="184" y="0"/>
                      <a:pt x="134" y="0"/>
                    </a:cubicBezTo>
                    <a:cubicBezTo>
                      <a:pt x="60" y="0"/>
                      <a:pt x="0" y="47"/>
                      <a:pt x="0" y="103"/>
                    </a:cubicBezTo>
                    <a:cubicBezTo>
                      <a:pt x="0" y="130"/>
                      <a:pt x="13" y="156"/>
                      <a:pt x="37" y="175"/>
                    </a:cubicBezTo>
                    <a:cubicBezTo>
                      <a:pt x="15" y="240"/>
                      <a:pt x="15" y="240"/>
                      <a:pt x="15" y="240"/>
                    </a:cubicBezTo>
                    <a:cubicBezTo>
                      <a:pt x="41" y="224"/>
                      <a:pt x="41" y="224"/>
                      <a:pt x="41" y="224"/>
                    </a:cubicBezTo>
                    <a:cubicBezTo>
                      <a:pt x="59" y="214"/>
                      <a:pt x="80" y="203"/>
                      <a:pt x="87" y="200"/>
                    </a:cubicBezTo>
                    <a:cubicBezTo>
                      <a:pt x="97" y="203"/>
                      <a:pt x="108" y="205"/>
                      <a:pt x="118" y="206"/>
                    </a:cubicBezTo>
                    <a:cubicBezTo>
                      <a:pt x="112" y="198"/>
                      <a:pt x="108" y="190"/>
                      <a:pt x="104" y="181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24" name="Freeform 263"/>
              <p:cNvSpPr>
                <a:spLocks noEditPoints="1"/>
              </p:cNvSpPr>
              <p:nvPr/>
            </p:nvSpPr>
            <p:spPr bwMode="auto">
              <a:xfrm>
                <a:off x="552457" y="2812876"/>
                <a:ext cx="248639" cy="190200"/>
              </a:xfrm>
              <a:custGeom>
                <a:gdLst>
                  <a:gd name="T0" fmla="*/ 247 w 247"/>
                  <a:gd name="T1" fmla="*/ 92 h 203"/>
                  <a:gd name="T2" fmla="*/ 123 w 247"/>
                  <a:gd name="T3" fmla="*/ 0 h 203"/>
                  <a:gd name="T4" fmla="*/ 0 w 247"/>
                  <a:gd name="T5" fmla="*/ 92 h 203"/>
                  <a:gd name="T6" fmla="*/ 123 w 247"/>
                  <a:gd name="T7" fmla="*/ 184 h 203"/>
                  <a:gd name="T8" fmla="*/ 169 w 247"/>
                  <a:gd name="T9" fmla="*/ 177 h 203"/>
                  <a:gd name="T10" fmla="*/ 222 w 247"/>
                  <a:gd name="T11" fmla="*/ 203 h 203"/>
                  <a:gd name="T12" fmla="*/ 206 w 247"/>
                  <a:gd name="T13" fmla="*/ 159 h 203"/>
                  <a:gd name="T14" fmla="*/ 247 w 247"/>
                  <a:gd name="T15" fmla="*/ 92 h 203"/>
                  <a:gd name="T16" fmla="*/ 76 w 247"/>
                  <a:gd name="T17" fmla="*/ 105 h 203"/>
                  <a:gd name="T18" fmla="*/ 64 w 247"/>
                  <a:gd name="T19" fmla="*/ 99 h 203"/>
                  <a:gd name="T20" fmla="*/ 53 w 247"/>
                  <a:gd name="T21" fmla="*/ 105 h 203"/>
                  <a:gd name="T22" fmla="*/ 55 w 247"/>
                  <a:gd name="T23" fmla="*/ 93 h 203"/>
                  <a:gd name="T24" fmla="*/ 46 w 247"/>
                  <a:gd name="T25" fmla="*/ 84 h 203"/>
                  <a:gd name="T26" fmla="*/ 59 w 247"/>
                  <a:gd name="T27" fmla="*/ 82 h 203"/>
                  <a:gd name="T28" fmla="*/ 64 w 247"/>
                  <a:gd name="T29" fmla="*/ 71 h 203"/>
                  <a:gd name="T30" fmla="*/ 70 w 247"/>
                  <a:gd name="T31" fmla="*/ 82 h 203"/>
                  <a:gd name="T32" fmla="*/ 82 w 247"/>
                  <a:gd name="T33" fmla="*/ 84 h 203"/>
                  <a:gd name="T34" fmla="*/ 73 w 247"/>
                  <a:gd name="T35" fmla="*/ 93 h 203"/>
                  <a:gd name="T36" fmla="*/ 76 w 247"/>
                  <a:gd name="T37" fmla="*/ 105 h 203"/>
                  <a:gd name="T38" fmla="*/ 140 w 247"/>
                  <a:gd name="T39" fmla="*/ 110 h 203"/>
                  <a:gd name="T40" fmla="*/ 123 w 247"/>
                  <a:gd name="T41" fmla="*/ 101 h 203"/>
                  <a:gd name="T42" fmla="*/ 105 w 247"/>
                  <a:gd name="T43" fmla="*/ 110 h 203"/>
                  <a:gd name="T44" fmla="*/ 109 w 247"/>
                  <a:gd name="T45" fmla="*/ 91 h 203"/>
                  <a:gd name="T46" fmla="*/ 95 w 247"/>
                  <a:gd name="T47" fmla="*/ 77 h 203"/>
                  <a:gd name="T48" fmla="*/ 114 w 247"/>
                  <a:gd name="T49" fmla="*/ 74 h 203"/>
                  <a:gd name="T50" fmla="*/ 123 w 247"/>
                  <a:gd name="T51" fmla="*/ 57 h 203"/>
                  <a:gd name="T52" fmla="*/ 131 w 247"/>
                  <a:gd name="T53" fmla="*/ 74 h 203"/>
                  <a:gd name="T54" fmla="*/ 151 w 247"/>
                  <a:gd name="T55" fmla="*/ 77 h 203"/>
                  <a:gd name="T56" fmla="*/ 137 w 247"/>
                  <a:gd name="T57" fmla="*/ 91 h 203"/>
                  <a:gd name="T58" fmla="*/ 140 w 247"/>
                  <a:gd name="T59" fmla="*/ 110 h 203"/>
                  <a:gd name="T60" fmla="*/ 192 w 247"/>
                  <a:gd name="T61" fmla="*/ 105 h 203"/>
                  <a:gd name="T62" fmla="*/ 181 w 247"/>
                  <a:gd name="T63" fmla="*/ 99 h 203"/>
                  <a:gd name="T64" fmla="*/ 170 w 247"/>
                  <a:gd name="T65" fmla="*/ 105 h 203"/>
                  <a:gd name="T66" fmla="*/ 172 w 247"/>
                  <a:gd name="T67" fmla="*/ 93 h 203"/>
                  <a:gd name="T68" fmla="*/ 163 w 247"/>
                  <a:gd name="T69" fmla="*/ 84 h 203"/>
                  <a:gd name="T70" fmla="*/ 175 w 247"/>
                  <a:gd name="T71" fmla="*/ 82 h 203"/>
                  <a:gd name="T72" fmla="*/ 181 w 247"/>
                  <a:gd name="T73" fmla="*/ 71 h 203"/>
                  <a:gd name="T74" fmla="*/ 186 w 247"/>
                  <a:gd name="T75" fmla="*/ 82 h 203"/>
                  <a:gd name="T76" fmla="*/ 199 w 247"/>
                  <a:gd name="T77" fmla="*/ 84 h 203"/>
                  <a:gd name="T78" fmla="*/ 190 w 247"/>
                  <a:gd name="T79" fmla="*/ 93 h 203"/>
                  <a:gd name="T80" fmla="*/ 192 w 247"/>
                  <a:gd name="T81" fmla="*/ 105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6" h="203">
                    <a:moveTo>
                      <a:pt x="247" y="92"/>
                    </a:moveTo>
                    <a:cubicBezTo>
                      <a:pt x="247" y="41"/>
                      <a:pt x="191" y="0"/>
                      <a:pt x="123" y="0"/>
                    </a:cubicBezTo>
                    <a:cubicBezTo>
                      <a:pt x="55" y="0"/>
                      <a:pt x="0" y="41"/>
                      <a:pt x="0" y="92"/>
                    </a:cubicBezTo>
                    <a:cubicBezTo>
                      <a:pt x="0" y="143"/>
                      <a:pt x="55" y="184"/>
                      <a:pt x="123" y="184"/>
                    </a:cubicBezTo>
                    <a:cubicBezTo>
                      <a:pt x="140" y="184"/>
                      <a:pt x="155" y="181"/>
                      <a:pt x="169" y="177"/>
                    </a:cubicBezTo>
                    <a:cubicBezTo>
                      <a:pt x="174" y="175"/>
                      <a:pt x="222" y="203"/>
                      <a:pt x="222" y="203"/>
                    </a:cubicBezTo>
                    <a:cubicBezTo>
                      <a:pt x="206" y="159"/>
                      <a:pt x="206" y="159"/>
                      <a:pt x="206" y="159"/>
                    </a:cubicBezTo>
                    <a:cubicBezTo>
                      <a:pt x="231" y="143"/>
                      <a:pt x="247" y="119"/>
                      <a:pt x="247" y="92"/>
                    </a:cubicBezTo>
                    <a:close/>
                    <a:moveTo>
                      <a:pt x="76" y="105"/>
                    </a:moveTo>
                    <a:cubicBezTo>
                      <a:pt x="64" y="99"/>
                      <a:pt x="64" y="99"/>
                      <a:pt x="64" y="99"/>
                    </a:cubicBezTo>
                    <a:cubicBezTo>
                      <a:pt x="53" y="105"/>
                      <a:pt x="53" y="105"/>
                      <a:pt x="53" y="105"/>
                    </a:cubicBezTo>
                    <a:cubicBezTo>
                      <a:pt x="55" y="93"/>
                      <a:pt x="55" y="93"/>
                      <a:pt x="55" y="93"/>
                    </a:cubicBezTo>
                    <a:cubicBezTo>
                      <a:pt x="46" y="84"/>
                      <a:pt x="46" y="84"/>
                      <a:pt x="46" y="84"/>
                    </a:cubicBezTo>
                    <a:cubicBezTo>
                      <a:pt x="59" y="82"/>
                      <a:pt x="59" y="82"/>
                      <a:pt x="59" y="82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70" y="82"/>
                      <a:pt x="70" y="82"/>
                      <a:pt x="70" y="82"/>
                    </a:cubicBezTo>
                    <a:cubicBezTo>
                      <a:pt x="82" y="84"/>
                      <a:pt x="82" y="84"/>
                      <a:pt x="82" y="84"/>
                    </a:cubicBezTo>
                    <a:cubicBezTo>
                      <a:pt x="73" y="93"/>
                      <a:pt x="73" y="93"/>
                      <a:pt x="73" y="93"/>
                    </a:cubicBezTo>
                    <a:lnTo>
                      <a:pt x="76" y="105"/>
                    </a:lnTo>
                    <a:close/>
                    <a:moveTo>
                      <a:pt x="140" y="110"/>
                    </a:moveTo>
                    <a:cubicBezTo>
                      <a:pt x="123" y="101"/>
                      <a:pt x="123" y="101"/>
                      <a:pt x="123" y="101"/>
                    </a:cubicBezTo>
                    <a:cubicBezTo>
                      <a:pt x="105" y="110"/>
                      <a:pt x="105" y="110"/>
                      <a:pt x="105" y="110"/>
                    </a:cubicBezTo>
                    <a:cubicBezTo>
                      <a:pt x="109" y="91"/>
                      <a:pt x="109" y="91"/>
                      <a:pt x="109" y="91"/>
                    </a:cubicBezTo>
                    <a:cubicBezTo>
                      <a:pt x="95" y="77"/>
                      <a:pt x="95" y="77"/>
                      <a:pt x="95" y="77"/>
                    </a:cubicBezTo>
                    <a:cubicBezTo>
                      <a:pt x="114" y="74"/>
                      <a:pt x="114" y="74"/>
                      <a:pt x="114" y="74"/>
                    </a:cubicBezTo>
                    <a:cubicBezTo>
                      <a:pt x="123" y="57"/>
                      <a:pt x="123" y="57"/>
                      <a:pt x="123" y="57"/>
                    </a:cubicBezTo>
                    <a:cubicBezTo>
                      <a:pt x="131" y="74"/>
                      <a:pt x="131" y="74"/>
                      <a:pt x="131" y="74"/>
                    </a:cubicBezTo>
                    <a:cubicBezTo>
                      <a:pt x="151" y="77"/>
                      <a:pt x="151" y="77"/>
                      <a:pt x="151" y="77"/>
                    </a:cubicBezTo>
                    <a:cubicBezTo>
                      <a:pt x="137" y="91"/>
                      <a:pt x="137" y="91"/>
                      <a:pt x="137" y="91"/>
                    </a:cubicBezTo>
                    <a:lnTo>
                      <a:pt x="140" y="110"/>
                    </a:lnTo>
                    <a:close/>
                    <a:moveTo>
                      <a:pt x="192" y="105"/>
                    </a:moveTo>
                    <a:cubicBezTo>
                      <a:pt x="181" y="99"/>
                      <a:pt x="181" y="99"/>
                      <a:pt x="181" y="99"/>
                    </a:cubicBezTo>
                    <a:cubicBezTo>
                      <a:pt x="170" y="105"/>
                      <a:pt x="170" y="105"/>
                      <a:pt x="170" y="105"/>
                    </a:cubicBezTo>
                    <a:cubicBezTo>
                      <a:pt x="172" y="93"/>
                      <a:pt x="172" y="93"/>
                      <a:pt x="172" y="93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75" y="82"/>
                      <a:pt x="175" y="82"/>
                      <a:pt x="175" y="82"/>
                    </a:cubicBezTo>
                    <a:cubicBezTo>
                      <a:pt x="181" y="71"/>
                      <a:pt x="181" y="71"/>
                      <a:pt x="181" y="71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99" y="84"/>
                      <a:pt x="199" y="84"/>
                      <a:pt x="199" y="84"/>
                    </a:cubicBezTo>
                    <a:cubicBezTo>
                      <a:pt x="190" y="93"/>
                      <a:pt x="190" y="93"/>
                      <a:pt x="190" y="93"/>
                    </a:cubicBezTo>
                    <a:lnTo>
                      <a:pt x="192" y="105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11" name="TextBox 110"/>
            <p:cNvSpPr txBox="1"/>
            <p:nvPr/>
          </p:nvSpPr>
          <p:spPr>
            <a:xfrm>
              <a:off x="1654447" y="3796352"/>
              <a:ext cx="1337320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现场访谈</a:t>
              </a:r>
              <a:endParaRPr lang="en-US" altLang="zh-CN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（</a:t>
              </a:r>
              <a:r>
                <a:rPr lang="en-US" altLang="zh-CN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7</a:t>
              </a:r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人）</a:t>
              </a:r>
            </a:p>
          </p:txBody>
        </p:sp>
        <p:grpSp>
          <p:nvGrpSpPr>
            <p:cNvPr id="112" name="组合 111"/>
            <p:cNvGrpSpPr/>
            <p:nvPr/>
          </p:nvGrpSpPr>
          <p:grpSpPr>
            <a:xfrm>
              <a:off x="1566280" y="4299942"/>
              <a:ext cx="371980" cy="364204"/>
              <a:chOff x="5203298" y="2048644"/>
              <a:chExt cx="474425" cy="440686"/>
            </a:xfrm>
          </p:grpSpPr>
          <p:sp>
            <p:nvSpPr>
              <p:cNvPr id="114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15" name="组合 114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116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7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8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9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0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1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113" name="TextBox 112"/>
            <p:cNvSpPr txBox="1"/>
            <p:nvPr/>
          </p:nvSpPr>
          <p:spPr>
            <a:xfrm>
              <a:off x="1654447" y="4267131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现场研讨</a:t>
              </a:r>
              <a:endParaRPr lang="en-US" altLang="zh-CN"/>
            </a:p>
            <a:p>
              <a:r>
                <a:rPr lang="zh-CN" altLang="en-US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5</a:t>
              </a:r>
              <a:r>
                <a:rPr lang="zh-CN" altLang="en-US">
                  <a:solidFill>
                    <a:srgbClr val="C00000"/>
                  </a:solidFill>
                </a:rPr>
                <a:t>场</a:t>
              </a:r>
              <a:r>
                <a:rPr lang="en-US" altLang="zh-CN">
                  <a:solidFill>
                    <a:srgbClr val="C00000"/>
                  </a:solidFill>
                </a:rPr>
                <a:t>-12h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6520133" y="4145939"/>
            <a:ext cx="1459692" cy="442035"/>
            <a:chOff x="1566280" y="4267131"/>
            <a:chExt cx="1459692" cy="442035"/>
          </a:xfrm>
        </p:grpSpPr>
        <p:grpSp>
          <p:nvGrpSpPr>
            <p:cNvPr id="127" name="组合 126"/>
            <p:cNvGrpSpPr/>
            <p:nvPr/>
          </p:nvGrpSpPr>
          <p:grpSpPr>
            <a:xfrm>
              <a:off x="1566280" y="4299942"/>
              <a:ext cx="371980" cy="364204"/>
              <a:chOff x="5203298" y="2048644"/>
              <a:chExt cx="474425" cy="440686"/>
            </a:xfrm>
          </p:grpSpPr>
          <p:sp>
            <p:nvSpPr>
              <p:cNvPr id="129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30" name="组合 129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131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2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3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4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5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6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128" name="TextBox 127"/>
            <p:cNvSpPr txBox="1"/>
            <p:nvPr/>
          </p:nvSpPr>
          <p:spPr>
            <a:xfrm>
              <a:off x="1654447" y="4267131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内部研讨</a:t>
              </a:r>
              <a:endParaRPr lang="en-US" altLang="zh-CN"/>
            </a:p>
            <a:p>
              <a:r>
                <a:rPr lang="zh-CN" altLang="en-US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3</a:t>
              </a:r>
              <a:r>
                <a:rPr lang="zh-CN" altLang="en-US">
                  <a:solidFill>
                    <a:srgbClr val="C00000"/>
                  </a:solidFill>
                </a:rPr>
                <a:t>场</a:t>
              </a:r>
              <a:r>
                <a:rPr lang="en-US" altLang="zh-CN">
                  <a:solidFill>
                    <a:srgbClr val="C00000"/>
                  </a:solidFill>
                </a:rPr>
                <a:t>-8h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21807647"/>
      </p:ext>
    </p:ext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:a16="http://schemas.microsoft.com/office/drawing/2014/main" xmlns="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3157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项目问题调研总结</a:t>
            </a:r>
            <a:endParaRPr lang="en-US" altLang="zh-CN" b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解决方案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下一步计划</a:t>
            </a:r>
          </a:p>
        </p:txBody>
      </p:sp>
    </p:spTree>
    <p:extLst>
      <p:ext uri="{BB962C8B-B14F-4D97-AF65-F5344CB8AC3E}">
        <p14:creationId xmlns:p14="http://schemas.microsoft.com/office/powerpoint/2010/main" val="1037745439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" name="图表 19"/>
          <p:cNvGraphicFramePr/>
          <p:nvPr>
            <p:extLst>
              <p:ext uri="{D42A27DB-BD31-4B8C-83A1-F6EECF244321}">
                <p14:modId xmlns:p14="http://schemas.microsoft.com/office/powerpoint/2010/main" val="3032560053"/>
              </p:ext>
            </p:extLst>
          </p:nvPr>
        </p:nvGraphicFramePr>
        <p:xfrm>
          <a:off x="284609" y="915566"/>
          <a:ext cx="3999359" cy="3672408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德邦过往的管控模式，带来了快速增长，但业务面临增速持续放缓的挑战</a:t>
            </a:r>
          </a:p>
        </p:txBody>
      </p:sp>
      <p:graphicFrame>
        <p:nvGraphicFramePr>
          <p:cNvPr id="14" name="图表 13"/>
          <p:cNvGraphicFramePr/>
          <p:nvPr>
            <p:extLst>
              <p:ext uri="{D42A27DB-BD31-4B8C-83A1-F6EECF244321}">
                <p14:modId xmlns:p14="http://schemas.microsoft.com/office/powerpoint/2010/main" val="3051148495"/>
              </p:ext>
            </p:extLst>
          </p:nvPr>
        </p:nvGraphicFramePr>
        <p:xfrm>
          <a:off x="4355976" y="915566"/>
          <a:ext cx="4248472" cy="3672408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0040" y="1559103"/>
            <a:ext cx="273262" cy="252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0040" y="3560335"/>
            <a:ext cx="279375" cy="252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" descr="http://www.cnlogo8.com/upimg/2014/ze5xntvmhys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38" t="24658" r="28432" b="24047"/>
          <a:stretch>
            <a:fillRect/>
          </a:stretch>
        </p:blipFill>
        <p:spPr bwMode="auto">
          <a:xfrm>
            <a:off x="4680040" y="3298517"/>
            <a:ext cx="269360" cy="25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s://p.ssl.qhimg.com/t0127f53fdb2a75e6d4.png?size=56x5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0040" y="2989625"/>
            <a:ext cx="268640" cy="25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5071" y="4866503"/>
            <a:ext cx="509626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备注：数据来源各公司财报；增速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=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（当年完成值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前一年完成值）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值</a:t>
            </a:r>
            <a:endParaRPr lang="zh-CN" altLang="en-US" sz="105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474450" y="4155926"/>
            <a:ext cx="6463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一季度</a:t>
            </a:r>
          </a:p>
        </p:txBody>
      </p:sp>
    </p:spTree>
    <p:extLst>
      <p:ext uri="{BB962C8B-B14F-4D97-AF65-F5344CB8AC3E}">
        <p14:creationId xmlns:p14="http://schemas.microsoft.com/office/powerpoint/2010/main" val="1918351514"/>
      </p:ext>
    </p:ext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91590" y="123478"/>
            <a:ext cx="8844906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挑战一：长期专注执行，使得一线自身规划能力不足，错失市场机会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00254" y="724670"/>
            <a:ext cx="4199738" cy="4107084"/>
            <a:chOff x="5436096" y="768630"/>
            <a:chExt cx="3473458" cy="4107084"/>
          </a:xfrm>
        </p:grpSpPr>
        <p:sp>
          <p:nvSpPr>
            <p:cNvPr id="4" name="矩形 3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德邦区域组织单一，过程多以管控盘点为主</a:t>
              </a:r>
            </a:p>
          </p:txBody>
        </p:sp>
        <p:sp>
          <p:nvSpPr>
            <p:cNvPr id="6" name="矩形 5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575336" y="724670"/>
            <a:ext cx="4271238" cy="4107084"/>
            <a:chOff x="5436096" y="768630"/>
            <a:chExt cx="3473458" cy="4107084"/>
          </a:xfrm>
        </p:grpSpPr>
        <p:sp>
          <p:nvSpPr>
            <p:cNvPr id="8" name="矩形 7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顺丰通过对区域组织赋能与授权，提高一线组织的能力与活力，市场收入提升快速</a:t>
              </a:r>
            </a:p>
          </p:txBody>
        </p:sp>
        <p:sp>
          <p:nvSpPr>
            <p:cNvPr id="9" name="矩形 8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10" name="直接连接符 9"/>
          <p:cNvCxnSpPr/>
          <p:nvPr/>
        </p:nvCxnSpPr>
        <p:spPr>
          <a:xfrm>
            <a:off x="394382" y="3111414"/>
            <a:ext cx="392731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组合 10"/>
          <p:cNvGrpSpPr/>
          <p:nvPr/>
        </p:nvGrpSpPr>
        <p:grpSpPr>
          <a:xfrm>
            <a:off x="525138" y="3546610"/>
            <a:ext cx="3627330" cy="478887"/>
            <a:chOff x="432757" y="3534743"/>
            <a:chExt cx="3850485" cy="626483"/>
          </a:xfrm>
        </p:grpSpPr>
        <p:grpSp>
          <p:nvGrpSpPr>
            <p:cNvPr id="12" name="组合 11"/>
            <p:cNvGrpSpPr/>
            <p:nvPr/>
          </p:nvGrpSpPr>
          <p:grpSpPr>
            <a:xfrm>
              <a:off x="488094" y="3720666"/>
              <a:ext cx="3763801" cy="229309"/>
              <a:chOff x="4914348" y="2421526"/>
              <a:chExt cx="3494612" cy="172246"/>
            </a:xfrm>
          </p:grpSpPr>
          <p:cxnSp>
            <p:nvCxnSpPr>
              <p:cNvPr id="18" name="直接箭头连接符 17"/>
              <p:cNvCxnSpPr/>
              <p:nvPr/>
            </p:nvCxnSpPr>
            <p:spPr bwMode="auto">
              <a:xfrm flipV="1">
                <a:off x="4914348" y="2509798"/>
                <a:ext cx="3494612" cy="1"/>
              </a:xfrm>
              <a:prstGeom prst="straightConnector1">
                <a:avLst/>
              </a:prstGeom>
              <a:solidFill>
                <a:schemeClr val="accent1"/>
              </a:solidFill>
              <a:ln w="28575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19" name="直接连接符 18"/>
              <p:cNvCxnSpPr/>
              <p:nvPr/>
            </p:nvCxnSpPr>
            <p:spPr bwMode="auto">
              <a:xfrm flipH="1">
                <a:off x="7133729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0" name="直接连接符 19"/>
              <p:cNvCxnSpPr/>
              <p:nvPr/>
            </p:nvCxnSpPr>
            <p:spPr bwMode="auto">
              <a:xfrm flipH="1">
                <a:off x="5060172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1" name="直接连接符 20"/>
              <p:cNvCxnSpPr/>
              <p:nvPr/>
            </p:nvCxnSpPr>
            <p:spPr bwMode="auto">
              <a:xfrm flipH="1">
                <a:off x="8167454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13" name="TextBox 46"/>
            <p:cNvSpPr txBox="1"/>
            <p:nvPr/>
          </p:nvSpPr>
          <p:spPr>
            <a:xfrm>
              <a:off x="432757" y="3919857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19:30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4" name="TextBox 51"/>
            <p:cNvSpPr txBox="1"/>
            <p:nvPr/>
          </p:nvSpPr>
          <p:spPr>
            <a:xfrm>
              <a:off x="993375" y="3553501"/>
              <a:ext cx="852443" cy="271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50min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5" name="TextBox 52"/>
            <p:cNvSpPr txBox="1"/>
            <p:nvPr/>
          </p:nvSpPr>
          <p:spPr>
            <a:xfrm>
              <a:off x="2598027" y="3912651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20:20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6" name="TextBox 53"/>
            <p:cNvSpPr txBox="1"/>
            <p:nvPr/>
          </p:nvSpPr>
          <p:spPr>
            <a:xfrm>
              <a:off x="3754506" y="3919857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20:30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TextBox 54"/>
            <p:cNvSpPr txBox="1"/>
            <p:nvPr/>
          </p:nvSpPr>
          <p:spPr>
            <a:xfrm>
              <a:off x="2927469" y="3534743"/>
              <a:ext cx="852443" cy="271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10min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2" name="TextBox 25"/>
          <p:cNvSpPr txBox="1"/>
          <p:nvPr/>
        </p:nvSpPr>
        <p:spPr>
          <a:xfrm>
            <a:off x="463253" y="3208779"/>
            <a:ext cx="3676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285750" indent="-285750" algn="l" defTabSz="914400" rtl="0" eaLnBrk="1" latinLnBrk="0" hangingPunct="1">
              <a:buFont typeface="Wingdings" pitchFamily="2" charset="2"/>
              <a:buChar char="p"/>
              <a:defRPr sz="1600" b="1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n"/>
            </a:pP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会议以盘点数据为主，无问题解决举措</a:t>
            </a:r>
            <a:endParaRPr lang="en-US" altLang="zh-CN" sz="1200" b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矩形 22"/>
          <p:cNvSpPr/>
          <p:nvPr/>
        </p:nvSpPr>
        <p:spPr bwMode="auto">
          <a:xfrm>
            <a:off x="697126" y="4026593"/>
            <a:ext cx="1943530" cy="34877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事业部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大区</a:t>
            </a:r>
            <a:endParaRPr lang="en-US" altLang="zh-CN" sz="1200">
              <a:latin typeface="华文楷体" pitchFamily="2" charset="-122"/>
              <a:ea typeface="华文楷体" pitchFamily="2" charset="-122"/>
              <a:cs typeface="MS PGothic" panose="020b0600070205080204" charset="-128"/>
            </a:endParaRPr>
          </a:p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盘点数据</a:t>
            </a:r>
          </a:p>
        </p:txBody>
      </p:sp>
      <p:sp>
        <p:nvSpPr>
          <p:cNvPr id="24" name="矩形 23"/>
          <p:cNvSpPr/>
          <p:nvPr/>
        </p:nvSpPr>
        <p:spPr bwMode="auto">
          <a:xfrm>
            <a:off x="2910717" y="4026593"/>
            <a:ext cx="972204" cy="34877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领导下任务、点评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959772" y="4372289"/>
            <a:ext cx="2676694" cy="240816"/>
            <a:chOff x="5068984" y="3314554"/>
            <a:chExt cx="1725167" cy="305773"/>
          </a:xfrm>
        </p:grpSpPr>
        <p:sp>
          <p:nvSpPr>
            <p:cNvPr id="26" name="TextBox 49"/>
            <p:cNvSpPr txBox="1"/>
            <p:nvPr/>
          </p:nvSpPr>
          <p:spPr>
            <a:xfrm>
              <a:off x="5117486" y="3314554"/>
              <a:ext cx="1616088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数据盘点，未讨论客户</a:t>
              </a:r>
            </a:p>
          </p:txBody>
        </p:sp>
        <p:cxnSp>
          <p:nvCxnSpPr>
            <p:cNvPr id="27" name="直接连接符 26"/>
            <p:cNvCxnSpPr/>
            <p:nvPr/>
          </p:nvCxnSpPr>
          <p:spPr bwMode="auto">
            <a:xfrm>
              <a:off x="5068984" y="3620327"/>
              <a:ext cx="1725167" cy="0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cxnSp>
      </p:grpSp>
      <p:grpSp>
        <p:nvGrpSpPr>
          <p:cNvPr id="28" name="组合 27"/>
          <p:cNvGrpSpPr/>
          <p:nvPr/>
        </p:nvGrpSpPr>
        <p:grpSpPr>
          <a:xfrm>
            <a:off x="638715" y="1257935"/>
            <a:ext cx="3602162" cy="1831999"/>
            <a:chOff x="638715" y="1257935"/>
            <a:chExt cx="3602162" cy="1831999"/>
          </a:xfrm>
        </p:grpSpPr>
        <p:sp>
          <p:nvSpPr>
            <p:cNvPr id="29" name="Rectangle 100"/>
            <p:cNvSpPr/>
            <p:nvPr/>
          </p:nvSpPr>
          <p:spPr bwMode="auto">
            <a:xfrm>
              <a:off x="1950319" y="1257935"/>
              <a:ext cx="891089" cy="3459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事业部</a:t>
              </a:r>
              <a:endParaRPr lang="en-US" altLang="zh-CN" sz="14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30" name="组合 29"/>
            <p:cNvGrpSpPr/>
            <p:nvPr/>
          </p:nvGrpSpPr>
          <p:grpSpPr>
            <a:xfrm>
              <a:off x="638715" y="1603888"/>
              <a:ext cx="3602162" cy="1486046"/>
              <a:chOff x="638715" y="1603888"/>
              <a:chExt cx="3602162" cy="1486046"/>
            </a:xfrm>
          </p:grpSpPr>
          <p:sp>
            <p:nvSpPr>
              <p:cNvPr id="31" name="Rectangle 99"/>
              <p:cNvSpPr/>
              <p:nvPr/>
            </p:nvSpPr>
            <p:spPr bwMode="auto">
              <a:xfrm>
                <a:off x="638715" y="2699226"/>
                <a:ext cx="641584" cy="345953"/>
              </a:xfrm>
              <a:prstGeom prst="rect">
                <a:avLst/>
              </a:prstGeom>
              <a:noFill/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2" name="Rectangle 99"/>
              <p:cNvSpPr/>
              <p:nvPr/>
            </p:nvSpPr>
            <p:spPr bwMode="auto">
              <a:xfrm>
                <a:off x="674929" y="2743981"/>
                <a:ext cx="641584" cy="34595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营业部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grpSp>
            <p:nvGrpSpPr>
              <p:cNvPr id="33" name="组合 32"/>
              <p:cNvGrpSpPr/>
              <p:nvPr/>
            </p:nvGrpSpPr>
            <p:grpSpPr>
              <a:xfrm>
                <a:off x="638715" y="1778038"/>
                <a:ext cx="677798" cy="390708"/>
                <a:chOff x="736139" y="1835115"/>
                <a:chExt cx="684576" cy="406572"/>
              </a:xfrm>
            </p:grpSpPr>
            <p:sp>
              <p:nvSpPr>
                <p:cNvPr id="50" name="Rectangle 99"/>
                <p:cNvSpPr/>
                <p:nvPr/>
              </p:nvSpPr>
              <p:spPr bwMode="auto">
                <a:xfrm>
                  <a:off x="736139" y="1835115"/>
                  <a:ext cx="648000" cy="360000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  <p:sp>
              <p:nvSpPr>
                <p:cNvPr id="51" name="Rectangle 99"/>
                <p:cNvSpPr/>
                <p:nvPr/>
              </p:nvSpPr>
              <p:spPr bwMode="auto">
                <a:xfrm>
                  <a:off x="772715" y="1881687"/>
                  <a:ext cx="648000" cy="3600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lang="zh-CN" altLang="en-US" sz="1200">
                      <a:latin typeface="华文楷体" pitchFamily="2" charset="-122"/>
                      <a:ea typeface="华文楷体" pitchFamily="2" charset="-122"/>
                      <a:cs typeface="MS PGothic" panose="020b0600070205080204" charset="-128"/>
                    </a:rPr>
                    <a:t>大区</a:t>
                  </a: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</p:grpSp>
          <p:sp>
            <p:nvSpPr>
              <p:cNvPr id="34" name="Rectangle 99"/>
              <p:cNvSpPr/>
              <p:nvPr/>
            </p:nvSpPr>
            <p:spPr bwMode="auto">
              <a:xfrm>
                <a:off x="2619889" y="1789754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人力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5" name="Rectangle 99"/>
              <p:cNvSpPr/>
              <p:nvPr/>
            </p:nvSpPr>
            <p:spPr bwMode="auto">
              <a:xfrm>
                <a:off x="1647409" y="1795612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财务部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6" name="Rectangle 99"/>
              <p:cNvSpPr/>
              <p:nvPr/>
            </p:nvSpPr>
            <p:spPr bwMode="auto">
              <a:xfrm>
                <a:off x="3592370" y="1783896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办公室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grpSp>
            <p:nvGrpSpPr>
              <p:cNvPr id="37" name="组合 36"/>
              <p:cNvGrpSpPr/>
              <p:nvPr/>
            </p:nvGrpSpPr>
            <p:grpSpPr>
              <a:xfrm>
                <a:off x="638715" y="2247420"/>
                <a:ext cx="677798" cy="390708"/>
                <a:chOff x="736139" y="1835115"/>
                <a:chExt cx="684576" cy="406572"/>
              </a:xfrm>
            </p:grpSpPr>
            <p:sp>
              <p:nvSpPr>
                <p:cNvPr id="48" name="Rectangle 99"/>
                <p:cNvSpPr/>
                <p:nvPr/>
              </p:nvSpPr>
              <p:spPr bwMode="auto">
                <a:xfrm>
                  <a:off x="736139" y="1835115"/>
                  <a:ext cx="648000" cy="360000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  <p:sp>
              <p:nvSpPr>
                <p:cNvPr id="49" name="Rectangle 99"/>
                <p:cNvSpPr/>
                <p:nvPr/>
              </p:nvSpPr>
              <p:spPr bwMode="auto">
                <a:xfrm>
                  <a:off x="772715" y="1881687"/>
                  <a:ext cx="648000" cy="360000"/>
                </a:xfrm>
                <a:prstGeom prst="rect">
                  <a:avLst/>
                </a:prstGeom>
                <a:solidFill>
                  <a:schemeClr val="bg1">
                    <a:lumMod val="85000"/>
                  </a:scheme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kumimoji="0" lang="zh-CN" altLang="en-US" sz="1200" i="0" u="none" strike="noStrike" cap="none" normalizeH="0" baseline="0">
                      <a:ln>
                        <a:noFill/>
                      </a:ln>
                      <a:effectLst/>
                      <a:latin typeface="华文楷体" pitchFamily="2" charset="-122"/>
                      <a:ea typeface="华文楷体" pitchFamily="2" charset="-122"/>
                      <a:cs typeface="MS PGothic" panose="020b0600070205080204" charset="-128"/>
                    </a:rPr>
                    <a:t>小区</a:t>
                  </a:r>
                </a:p>
              </p:txBody>
            </p:sp>
          </p:grpSp>
          <p:cxnSp>
            <p:nvCxnSpPr>
              <p:cNvPr id="38" name="肘形连接符 37"/>
              <p:cNvCxnSpPr>
                <a:stCxn id="29" idx="2"/>
                <a:endCxn id="50" idx="0"/>
              </p:cNvCxnSpPr>
              <p:nvPr/>
            </p:nvCxnSpPr>
            <p:spPr>
              <a:xfrm rot="5400000">
                <a:off x="1590611" y="972785"/>
                <a:ext cx="174150" cy="1436357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肘形连接符 38"/>
              <p:cNvCxnSpPr>
                <a:stCxn id="29" idx="2"/>
                <a:endCxn id="36" idx="0"/>
              </p:cNvCxnSpPr>
              <p:nvPr/>
            </p:nvCxnSpPr>
            <p:spPr>
              <a:xfrm rot="16200000" flipH="1">
                <a:off x="3064509" y="935243"/>
                <a:ext cx="180008" cy="1517298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肘形连接符 39"/>
              <p:cNvCxnSpPr>
                <a:stCxn id="29" idx="2"/>
                <a:endCxn id="35" idx="0"/>
              </p:cNvCxnSpPr>
              <p:nvPr/>
            </p:nvCxnSpPr>
            <p:spPr>
              <a:xfrm rot="5400000">
                <a:off x="2086171" y="1485919"/>
                <a:ext cx="191724" cy="427663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肘形连接符 40"/>
              <p:cNvCxnSpPr>
                <a:stCxn id="29" idx="2"/>
                <a:endCxn id="34" idx="0"/>
              </p:cNvCxnSpPr>
              <p:nvPr/>
            </p:nvCxnSpPr>
            <p:spPr>
              <a:xfrm rot="16200000" flipH="1">
                <a:off x="2575339" y="1424412"/>
                <a:ext cx="185866" cy="544817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肘形连接符 41"/>
              <p:cNvCxnSpPr>
                <a:stCxn id="51" idx="2"/>
                <a:endCxn id="48" idx="0"/>
              </p:cNvCxnSpPr>
              <p:nvPr/>
            </p:nvCxnSpPr>
            <p:spPr>
              <a:xfrm rot="5400000">
                <a:off x="938277" y="2189976"/>
                <a:ext cx="78674" cy="3621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肘形连接符 42"/>
              <p:cNvCxnSpPr>
                <a:stCxn id="49" idx="2"/>
                <a:endCxn id="31" idx="0"/>
              </p:cNvCxnSpPr>
              <p:nvPr/>
            </p:nvCxnSpPr>
            <p:spPr>
              <a:xfrm rot="5400000">
                <a:off x="947064" y="2650570"/>
                <a:ext cx="61099" cy="3621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Rectangle 99"/>
              <p:cNvSpPr/>
              <p:nvPr/>
            </p:nvSpPr>
            <p:spPr bwMode="auto">
              <a:xfrm>
                <a:off x="1404129" y="2288019"/>
                <a:ext cx="641584" cy="34595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统计组</a:t>
                </a:r>
                <a:endParaRPr kumimoji="0" lang="en-US" altLang="zh-CN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（</a:t>
                </a:r>
                <a:r>
                  <a:rPr lang="en-US" altLang="zh-CN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3-5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人）</a:t>
                </a:r>
                <a:endParaRPr kumimoji="0" lang="zh-CN" altLang="en-US" sz="105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2406751" y="2292422"/>
                <a:ext cx="1834126" cy="621112"/>
              </a:xfrm>
              <a:prstGeom prst="rect">
                <a:avLst/>
              </a:prstGeom>
              <a:noFill/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>
                    <a:latin typeface="华文楷体" pitchFamily="2" charset="-122"/>
                    <a:ea typeface="华文楷体" pitchFamily="2" charset="-122"/>
                  </a:rPr>
                  <a:t>办公室主要职责：</a:t>
                </a:r>
              </a:p>
              <a:p>
                <a:pPr algn="ctr"/>
                <a:r>
                  <a:rPr lang="zh-CN" altLang="en-US" sz="1200">
                    <a:latin typeface="华文楷体" pitchFamily="2" charset="-122"/>
                    <a:ea typeface="华文楷体" pitchFamily="2" charset="-122"/>
                  </a:rPr>
                  <a:t>任务发布、数据统计及播报、执行跟踪</a:t>
                </a:r>
              </a:p>
            </p:txBody>
          </p:sp>
          <p:cxnSp>
            <p:nvCxnSpPr>
              <p:cNvPr id="46" name="肘形连接符 45"/>
              <p:cNvCxnSpPr>
                <a:stCxn id="48" idx="0"/>
                <a:endCxn id="44" idx="0"/>
              </p:cNvCxnSpPr>
              <p:nvPr/>
            </p:nvCxnSpPr>
            <p:spPr>
              <a:xfrm rot="16200000" flipH="1">
                <a:off x="1321914" y="1885012"/>
                <a:ext cx="40600" cy="765414"/>
              </a:xfrm>
              <a:prstGeom prst="bentConnector3">
                <a:avLst>
                  <a:gd name="adj1" fmla="val -108218"/>
                </a:avLst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Down Arrow 133"/>
              <p:cNvSpPr/>
              <p:nvPr/>
            </p:nvSpPr>
            <p:spPr>
              <a:xfrm>
                <a:off x="3642349" y="2129849"/>
                <a:ext cx="569772" cy="137870"/>
              </a:xfrm>
              <a:prstGeom prst="downArrow">
                <a:avLst/>
              </a:prstGeom>
              <a:solidFill>
                <a:srgbClr val="C9CCE1"/>
              </a:solidFill>
            </p:spPr>
            <p:txBody>
              <a:bodyPr wrap="none" lIns="0" tIns="36000" rIns="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0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</p:grpSp>
      <p:cxnSp>
        <p:nvCxnSpPr>
          <p:cNvPr id="52" name="肘形连接符 51"/>
          <p:cNvCxnSpPr>
            <a:stCxn id="54" idx="2"/>
          </p:cNvCxnSpPr>
          <p:nvPr/>
        </p:nvCxnSpPr>
        <p:spPr>
          <a:xfrm rot="5400000">
            <a:off x="6741868" y="1562983"/>
            <a:ext cx="87257" cy="7587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组合 52"/>
          <p:cNvGrpSpPr/>
          <p:nvPr/>
        </p:nvGrpSpPr>
        <p:grpSpPr>
          <a:xfrm>
            <a:off x="5078510" y="1239624"/>
            <a:ext cx="3505212" cy="1739051"/>
            <a:chOff x="5025404" y="1243888"/>
            <a:chExt cx="3611424" cy="2208133"/>
          </a:xfrm>
        </p:grpSpPr>
        <p:sp>
          <p:nvSpPr>
            <p:cNvPr id="54" name="Rectangle 100"/>
            <p:cNvSpPr/>
            <p:nvPr/>
          </p:nvSpPr>
          <p:spPr bwMode="auto">
            <a:xfrm>
              <a:off x="6338021" y="1243888"/>
              <a:ext cx="900000" cy="36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业务区</a:t>
              </a:r>
              <a:endParaRPr lang="en-US" altLang="zh-CN" sz="14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7596336" y="1771014"/>
              <a:ext cx="1040492" cy="1446530"/>
              <a:chOff x="7596336" y="1771014"/>
              <a:chExt cx="1040492" cy="1446530"/>
            </a:xfrm>
          </p:grpSpPr>
          <p:sp>
            <p:nvSpPr>
              <p:cNvPr id="64" name="Rectangle 99"/>
              <p:cNvSpPr/>
              <p:nvPr/>
            </p:nvSpPr>
            <p:spPr bwMode="auto">
              <a:xfrm>
                <a:off x="759633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后勤支持部门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65" name="矩形 64"/>
              <p:cNvSpPr/>
              <p:nvPr/>
            </p:nvSpPr>
            <p:spPr>
              <a:xfrm>
                <a:off x="7596336" y="2162399"/>
                <a:ext cx="792088" cy="10551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en-US" altLang="zh-CN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HR</a:t>
                </a: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en-US" altLang="zh-CN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IT</a:t>
                </a: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财务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客服</a:t>
                </a: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>
              <a:off x="6320006" y="1771014"/>
              <a:ext cx="1290640" cy="1681007"/>
              <a:chOff x="6320006" y="1771014"/>
              <a:chExt cx="1290640" cy="1681007"/>
            </a:xfrm>
          </p:grpSpPr>
          <p:sp>
            <p:nvSpPr>
              <p:cNvPr id="62" name="Rectangle 99"/>
              <p:cNvSpPr/>
              <p:nvPr/>
            </p:nvSpPr>
            <p:spPr bwMode="auto">
              <a:xfrm>
                <a:off x="632000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业务支持部门</a:t>
                </a:r>
              </a:p>
            </p:txBody>
          </p:sp>
          <p:sp>
            <p:nvSpPr>
              <p:cNvPr id="63" name="矩形 62"/>
              <p:cNvSpPr/>
              <p:nvPr/>
            </p:nvSpPr>
            <p:spPr>
              <a:xfrm>
                <a:off x="6320006" y="2162398"/>
                <a:ext cx="1290640" cy="12896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运营部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综合部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市场部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营销部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经营管理部</a:t>
                </a:r>
              </a:p>
            </p:txBody>
          </p:sp>
        </p:grpSp>
        <p:cxnSp>
          <p:nvCxnSpPr>
            <p:cNvPr id="57" name="肘形连接符 56"/>
            <p:cNvCxnSpPr>
              <a:stCxn id="54" idx="2"/>
              <a:endCxn id="64" idx="0"/>
            </p:cNvCxnSpPr>
            <p:nvPr/>
          </p:nvCxnSpPr>
          <p:spPr>
            <a:xfrm rot="16200000" flipH="1">
              <a:off x="7368738" y="1023170"/>
              <a:ext cx="167126" cy="1328561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肘形连接符 57"/>
            <p:cNvCxnSpPr>
              <a:stCxn id="54" idx="2"/>
              <a:endCxn id="60" idx="0"/>
            </p:cNvCxnSpPr>
            <p:nvPr/>
          </p:nvCxnSpPr>
          <p:spPr>
            <a:xfrm rot="5400000">
              <a:off x="6092409" y="1075402"/>
              <a:ext cx="167126" cy="1224099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>
              <a:off x="5025404" y="1771014"/>
              <a:ext cx="1290640" cy="743100"/>
              <a:chOff x="5025404" y="1771014"/>
              <a:chExt cx="1290640" cy="743100"/>
            </a:xfrm>
          </p:grpSpPr>
          <p:sp>
            <p:nvSpPr>
              <p:cNvPr id="60" name="Rectangle 99"/>
              <p:cNvSpPr/>
              <p:nvPr/>
            </p:nvSpPr>
            <p:spPr bwMode="auto">
              <a:xfrm>
                <a:off x="504367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业务部门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61" name="矩形 60"/>
              <p:cNvSpPr/>
              <p:nvPr/>
            </p:nvSpPr>
            <p:spPr>
              <a:xfrm>
                <a:off x="5025404" y="2162399"/>
                <a:ext cx="1290640" cy="3517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分部</a:t>
                </a:r>
              </a:p>
            </p:txBody>
          </p:sp>
        </p:grpSp>
      </p:grpSp>
      <p:cxnSp>
        <p:nvCxnSpPr>
          <p:cNvPr id="66" name="直接连接符 65"/>
          <p:cNvCxnSpPr/>
          <p:nvPr/>
        </p:nvCxnSpPr>
        <p:spPr>
          <a:xfrm>
            <a:off x="4781748" y="3036983"/>
            <a:ext cx="392731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7" name="图表 66"/>
          <p:cNvGraphicFramePr/>
          <p:nvPr>
            <p:extLst>
              <p:ext uri="{D42A27DB-BD31-4B8C-83A1-F6EECF244321}">
                <p14:modId xmlns:p14="http://schemas.microsoft.com/office/powerpoint/2010/main" val="1414351173"/>
              </p:ext>
            </p:extLst>
          </p:nvPr>
        </p:nvGraphicFramePr>
        <p:xfrm>
          <a:off x="4575336" y="3306638"/>
          <a:ext cx="2520000" cy="1356701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68" name="矩形 67"/>
          <p:cNvSpPr/>
          <p:nvPr/>
        </p:nvSpPr>
        <p:spPr>
          <a:xfrm>
            <a:off x="4616732" y="3075806"/>
            <a:ext cx="2204450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ctr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重货专业</a:t>
            </a: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市场收入快速提升</a:t>
            </a:r>
          </a:p>
        </p:txBody>
      </p:sp>
      <p:sp>
        <p:nvSpPr>
          <p:cNvPr id="69" name="矩形 68"/>
          <p:cNvSpPr/>
          <p:nvPr/>
        </p:nvSpPr>
        <p:spPr>
          <a:xfrm>
            <a:off x="7023895" y="3075806"/>
            <a:ext cx="179657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区域在总部授权及预算范围内行使权力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7278032" y="3499820"/>
            <a:ext cx="1398424" cy="1269588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灵活走货策略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费率自定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网络规划、筹建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客户开发运维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经营策略规划</a:t>
            </a:r>
          </a:p>
        </p:txBody>
      </p:sp>
      <p:pic>
        <p:nvPicPr>
          <p:cNvPr id="7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7242" y="1196360"/>
            <a:ext cx="400921" cy="370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0474" y="1239624"/>
            <a:ext cx="315387" cy="32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094250" y="4564406"/>
            <a:ext cx="82782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800" smtClean="0">
                <a:latin typeface="华文楷体" pitchFamily="2" charset="-122"/>
                <a:ea typeface="华文楷体" pitchFamily="2" charset="-122"/>
              </a:rPr>
              <a:t>单位：亿元</a:t>
            </a:r>
          </a:p>
        </p:txBody>
      </p:sp>
    </p:spTree>
    <p:extLst>
      <p:ext uri="{BB962C8B-B14F-4D97-AF65-F5344CB8AC3E}">
        <p14:creationId xmlns:p14="http://schemas.microsoft.com/office/powerpoint/2010/main" val="263880712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98596" y="699542"/>
            <a:ext cx="832173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表现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：决策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链条长，决策效率低</a:t>
            </a:r>
          </a:p>
        </p:txBody>
      </p:sp>
      <p:sp>
        <p:nvSpPr>
          <p:cNvPr id="14" name="矩形 13"/>
          <p:cNvSpPr/>
          <p:nvPr/>
        </p:nvSpPr>
        <p:spPr>
          <a:xfrm>
            <a:off x="2627784" y="1203598"/>
            <a:ext cx="4536504" cy="503911"/>
          </a:xfrm>
          <a:prstGeom prst="rect">
            <a:avLst/>
          </a:prstGeom>
          <a:noFill/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市场潜力：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1000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实际发货：约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货物特征：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50KG-55KG/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发货特征：单次出货约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-30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309315" y="1217248"/>
            <a:ext cx="1188132" cy="46166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潮汕马桶专业市场基本信息：</a:t>
            </a:r>
            <a:endParaRPr lang="en-US" altLang="zh-CN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67544" y="2075833"/>
            <a:ext cx="8064896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22" name="TextBox 21"/>
          <p:cNvSpPr txBox="1"/>
          <p:nvPr/>
        </p:nvSpPr>
        <p:spPr>
          <a:xfrm>
            <a:off x="2335658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03.26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椭圆 22"/>
          <p:cNvSpPr/>
          <p:nvPr/>
        </p:nvSpPr>
        <p:spPr bwMode="auto">
          <a:xfrm>
            <a:off x="2734687" y="1981842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68062" y="1694521"/>
            <a:ext cx="11786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03.27-04.28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椭圆 24"/>
          <p:cNvSpPr/>
          <p:nvPr/>
        </p:nvSpPr>
        <p:spPr bwMode="auto">
          <a:xfrm>
            <a:off x="5385396" y="1979560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714463" y="2194426"/>
            <a:ext cx="2065450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事业部、营运办公室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逐级作需求梳理及反馈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7171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03.19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81117" y="2194427"/>
            <a:ext cx="1046213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提出需求</a:t>
            </a:r>
            <a:endParaRPr lang="en-US" altLang="zh-CN" sz="14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sp>
        <p:nvSpPr>
          <p:cNvPr id="30" name="矩形 29"/>
          <p:cNvSpPr/>
          <p:nvPr/>
        </p:nvSpPr>
        <p:spPr>
          <a:xfrm>
            <a:off x="581117" y="2909448"/>
            <a:ext cx="1043466" cy="1966558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接送货车接快递货，快递员提成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30%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划转给接送货司机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729320" y="2909447"/>
            <a:ext cx="2051978" cy="1968793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需求初步梳理及反馈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涉及专业资源协调</a:t>
            </a:r>
          </a:p>
        </p:txBody>
      </p:sp>
      <p:sp>
        <p:nvSpPr>
          <p:cNvPr id="32" name="矩形 31"/>
          <p:cNvSpPr/>
          <p:nvPr/>
        </p:nvSpPr>
        <p:spPr>
          <a:xfrm>
            <a:off x="3851920" y="2194426"/>
            <a:ext cx="3168351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各相关部门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进行测算、评估及决策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26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grpSp>
        <p:nvGrpSpPr>
          <p:cNvPr id="73" name="组合 72"/>
          <p:cNvGrpSpPr/>
          <p:nvPr/>
        </p:nvGrpSpPr>
        <p:grpSpPr>
          <a:xfrm>
            <a:off x="3851921" y="4136876"/>
            <a:ext cx="3168351" cy="359550"/>
            <a:chOff x="3851921" y="4243905"/>
            <a:chExt cx="3168351" cy="478560"/>
          </a:xfrm>
        </p:grpSpPr>
        <p:sp>
          <p:nvSpPr>
            <p:cNvPr id="63" name="矩形 62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人力</a:t>
              </a:r>
            </a:p>
          </p:txBody>
        </p:sp>
        <p:sp>
          <p:nvSpPr>
            <p:cNvPr id="64" name="矩形 63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薪酬绩效服务部：奖金核算方案设计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招聘配置部：区域内部成本划转评估</a:t>
              </a:r>
            </a:p>
          </p:txBody>
        </p:sp>
      </p:grpSp>
      <p:sp>
        <p:nvSpPr>
          <p:cNvPr id="67" name="TextBox 66"/>
          <p:cNvSpPr txBox="1"/>
          <p:nvPr/>
        </p:nvSpPr>
        <p:spPr>
          <a:xfrm>
            <a:off x="7272350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05.02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7183985" y="2194427"/>
            <a:ext cx="1150834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重新更换需求</a:t>
            </a:r>
            <a:endParaRPr lang="en-US" altLang="zh-CN" sz="14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7184123" y="2909448"/>
            <a:ext cx="1147813" cy="1968792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重包入户产品，司机提取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元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票的接货成本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（目前需求按原流程进行中）</a:t>
            </a:r>
          </a:p>
        </p:txBody>
      </p:sp>
      <p:grpSp>
        <p:nvGrpSpPr>
          <p:cNvPr id="74" name="组合 73"/>
          <p:cNvGrpSpPr/>
          <p:nvPr/>
        </p:nvGrpSpPr>
        <p:grpSpPr>
          <a:xfrm>
            <a:off x="3851921" y="2906817"/>
            <a:ext cx="3168351" cy="359550"/>
            <a:chOff x="3851921" y="4243905"/>
            <a:chExt cx="3168351" cy="478560"/>
          </a:xfrm>
        </p:grpSpPr>
        <p:sp>
          <p:nvSpPr>
            <p:cNvPr id="75" name="矩形 74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营运</a:t>
              </a:r>
            </a:p>
          </p:txBody>
        </p:sp>
        <p:sp>
          <p:nvSpPr>
            <p:cNvPr id="76" name="矩形 75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营运办公室：经营与运作运作成本提取风险评估</a:t>
              </a:r>
            </a:p>
          </p:txBody>
        </p:sp>
      </p:grpSp>
      <p:sp>
        <p:nvSpPr>
          <p:cNvPr id="77" name="矩形 76"/>
          <p:cNvSpPr/>
          <p:nvPr/>
        </p:nvSpPr>
        <p:spPr>
          <a:xfrm>
            <a:off x="293235" y="699542"/>
            <a:ext cx="8327063" cy="4320480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3851921" y="3310880"/>
            <a:ext cx="3168351" cy="359550"/>
            <a:chOff x="3851921" y="4243905"/>
            <a:chExt cx="3168351" cy="478560"/>
          </a:xfrm>
        </p:grpSpPr>
        <p:sp>
          <p:nvSpPr>
            <p:cNvPr id="79" name="矩形 78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快运</a:t>
              </a:r>
            </a:p>
          </p:txBody>
        </p:sp>
        <p:sp>
          <p:nvSpPr>
            <p:cNvPr id="80" name="矩形 79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门店服务部：门店成本划转评估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接送货服务部：司机成本划转评估</a:t>
              </a:r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3851921" y="3714353"/>
            <a:ext cx="3168351" cy="359550"/>
            <a:chOff x="3851921" y="4243905"/>
            <a:chExt cx="3168351" cy="478560"/>
          </a:xfrm>
        </p:grpSpPr>
        <p:sp>
          <p:nvSpPr>
            <p:cNvPr id="84" name="矩形 83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职能</a:t>
              </a:r>
            </a:p>
          </p:txBody>
        </p:sp>
        <p:sp>
          <p:nvSpPr>
            <p:cNvPr id="85" name="矩形 84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计划预算部：产品成本划转评估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成本与报表分析支持部：内部提取测算</a:t>
              </a:r>
            </a:p>
          </p:txBody>
        </p:sp>
      </p:grpSp>
      <p:sp>
        <p:nvSpPr>
          <p:cNvPr id="86" name="TextBox 85"/>
          <p:cNvSpPr txBox="1"/>
          <p:nvPr/>
        </p:nvSpPr>
        <p:spPr>
          <a:xfrm>
            <a:off x="3766196" y="4563591"/>
            <a:ext cx="28071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l"/>
            </a:pP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因被两次退回，区域撤销需求</a:t>
            </a:r>
          </a:p>
        </p:txBody>
      </p:sp>
      <p:sp>
        <p:nvSpPr>
          <p:cNvPr id="87" name="KSO_Shape"/>
          <p:cNvSpPr/>
          <p:nvPr/>
        </p:nvSpPr>
        <p:spPr>
          <a:xfrm>
            <a:off x="1042304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88" name="KSO_Shape"/>
          <p:cNvSpPr/>
          <p:nvPr/>
        </p:nvSpPr>
        <p:spPr>
          <a:xfrm>
            <a:off x="7697483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14379" y="1232703"/>
            <a:ext cx="161679" cy="169867"/>
          </a:xfrm>
          <a:prstGeom prst="rect">
            <a:avLst/>
          </a:prstGeom>
          <a:solidFill>
            <a:srgbClr val="373C64"/>
          </a:solidFill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white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689574" y="1283923"/>
            <a:ext cx="636758" cy="190331"/>
          </a:xfrm>
          <a:prstGeom prst="rect">
            <a:avLst/>
          </a:prstGeom>
          <a:solidFill>
            <a:srgbClr val="373C64"/>
          </a:solidFill>
          <a:ln>
            <a:solidFill>
              <a:schemeClr val="bg1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prstClr val="white"/>
                </a:solidFill>
                <a:latin typeface="华文楷体" pitchFamily="2" charset="-122"/>
                <a:ea typeface="华文楷体" pitchFamily="2" charset="-122"/>
              </a:rPr>
              <a:t>举例</a:t>
            </a:r>
          </a:p>
        </p:txBody>
      </p:sp>
    </p:spTree>
    <p:extLst>
      <p:ext uri="{BB962C8B-B14F-4D97-AF65-F5344CB8AC3E}">
        <p14:creationId xmlns:p14="http://schemas.microsoft.com/office/powerpoint/2010/main" val="261731184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TextBox 34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527291" y="1198791"/>
            <a:ext cx="8005149" cy="523220"/>
            <a:chOff x="4784595" y="2933823"/>
            <a:chExt cx="8005149" cy="549910"/>
          </a:xfrm>
        </p:grpSpPr>
        <p:grpSp>
          <p:nvGrpSpPr>
            <p:cNvPr id="38" name="组合 37"/>
            <p:cNvGrpSpPr/>
            <p:nvPr/>
          </p:nvGrpSpPr>
          <p:grpSpPr>
            <a:xfrm>
              <a:off x="4784595" y="2933823"/>
              <a:ext cx="711953" cy="253873"/>
              <a:chOff x="191591" y="3116293"/>
              <a:chExt cx="898073" cy="307187"/>
            </a:xfrm>
          </p:grpSpPr>
          <p:sp>
            <p:nvSpPr>
              <p:cNvPr id="40" name="矩形 39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1" name="矩形 40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  <p:sp>
          <p:nvSpPr>
            <p:cNvPr id="39" name="TextBox 38"/>
            <p:cNvSpPr txBox="1"/>
            <p:nvPr/>
          </p:nvSpPr>
          <p:spPr>
            <a:xfrm>
              <a:off x="5554723" y="2933823"/>
              <a:ext cx="7235021" cy="5499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截至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2018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年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月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日</a:t>
              </a:r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，总部牵头成立</a:t>
              </a:r>
              <a:r>
                <a:rPr lang="en-US" altLang="zh-CN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个专业市场项目取得客观效果，但一线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已发现专业市场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1160</a:t>
              </a:r>
              <a:r>
                <a:rPr lang="zh-CN" altLang="en-US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个，总部精力有限，无暇顾及</a:t>
              </a:r>
              <a:endPara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aphicFrame>
        <p:nvGraphicFramePr>
          <p:cNvPr id="73" name="图表 72"/>
          <p:cNvGraphicFramePr/>
          <p:nvPr>
            <p:extLst>
              <p:ext uri="{D42A27DB-BD31-4B8C-83A1-F6EECF244321}">
                <p14:modId xmlns:p14="http://schemas.microsoft.com/office/powerpoint/2010/main" val="943004228"/>
              </p:ext>
            </p:extLst>
          </p:nvPr>
        </p:nvGraphicFramePr>
        <p:xfrm>
          <a:off x="5553617" y="1865802"/>
          <a:ext cx="2841529" cy="2609522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76" name="矩形 75"/>
          <p:cNvSpPr/>
          <p:nvPr/>
        </p:nvSpPr>
        <p:spPr>
          <a:xfrm>
            <a:off x="293235" y="699542"/>
            <a:ext cx="8452781" cy="410445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矩形 76"/>
          <p:cNvSpPr/>
          <p:nvPr/>
        </p:nvSpPr>
        <p:spPr>
          <a:xfrm>
            <a:off x="298596" y="699542"/>
            <a:ext cx="844736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表现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：在激烈市场竞争下，只依靠总部无法响应所有需求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44812" y="1859983"/>
            <a:ext cx="4706273" cy="2615157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828397" y="1864667"/>
            <a:ext cx="23391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总部牵头设计专业市场数量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845806" y="2395192"/>
            <a:ext cx="4227786" cy="1691492"/>
            <a:chOff x="728285" y="2349673"/>
            <a:chExt cx="4227786" cy="1270843"/>
          </a:xfrm>
        </p:grpSpPr>
        <p:grpSp>
          <p:nvGrpSpPr>
            <p:cNvPr id="44" name="组合 43"/>
            <p:cNvGrpSpPr/>
            <p:nvPr/>
          </p:nvGrpSpPr>
          <p:grpSpPr>
            <a:xfrm>
              <a:off x="728285" y="2350915"/>
              <a:ext cx="2696766" cy="1263197"/>
              <a:chOff x="3754001" y="1453090"/>
              <a:chExt cx="2346913" cy="1849448"/>
            </a:xfrm>
          </p:grpSpPr>
          <p:sp>
            <p:nvSpPr>
              <p:cNvPr id="45" name="矩形 44"/>
              <p:cNvSpPr/>
              <p:nvPr/>
            </p:nvSpPr>
            <p:spPr bwMode="auto">
              <a:xfrm>
                <a:off x="3754001" y="2029944"/>
                <a:ext cx="909902" cy="695741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 b="1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零担</a:t>
                </a:r>
                <a:r>
                  <a:rPr lang="en-US" altLang="zh-CN" sz="1200" b="1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3</a:t>
                </a:r>
                <a:r>
                  <a:rPr lang="zh-CN" altLang="en-US" sz="1200" b="1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个</a:t>
                </a:r>
                <a:endParaRPr lang="en-US" altLang="zh-CN" sz="1200" b="1" smtClean="0">
                  <a:latin typeface="华文楷体" pitchFamily="2" charset="-122"/>
                  <a:ea typeface="华文楷体" pitchFamily="2" charset="-122"/>
                  <a:cs typeface="ＭＳ Ｐゴシック" charset="0"/>
                </a:endParaRPr>
              </a:p>
              <a:p>
                <a:pPr marL="0" marR="0" indent="0" algn="ctr" defTabSz="914400" rtl="0" eaLnBrk="0" fontAlgn="base" latinLnBrk="0" hangingPunct="0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 b="1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快递</a:t>
                </a:r>
                <a:r>
                  <a:rPr lang="en-US" altLang="zh-CN" sz="1200" b="1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2</a:t>
                </a:r>
                <a:r>
                  <a:rPr lang="zh-CN" altLang="en-US" sz="1200" b="1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个</a:t>
                </a:r>
                <a:endParaRPr kumimoji="0" lang="en-US" altLang="zh-CN" sz="12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endParaRPr>
              </a:p>
            </p:txBody>
          </p:sp>
          <p:sp>
            <p:nvSpPr>
              <p:cNvPr id="46" name="矩形 45"/>
              <p:cNvSpPr/>
              <p:nvPr/>
            </p:nvSpPr>
            <p:spPr bwMode="auto">
              <a:xfrm>
                <a:off x="4784920" y="1453090"/>
                <a:ext cx="1315994" cy="25200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冀州医疗</a:t>
                </a:r>
                <a:r>
                  <a:rPr lang="zh-CN" altLang="en-US" sz="1200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市场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endParaRPr>
              </a:p>
            </p:txBody>
          </p:sp>
          <p:sp>
            <p:nvSpPr>
              <p:cNvPr id="64" name="矩形 63"/>
              <p:cNvSpPr/>
              <p:nvPr/>
            </p:nvSpPr>
            <p:spPr bwMode="auto">
              <a:xfrm>
                <a:off x="4784920" y="1852452"/>
                <a:ext cx="1315994" cy="25200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博兴厨具市场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endParaRPr>
              </a:p>
            </p:txBody>
          </p:sp>
          <p:sp>
            <p:nvSpPr>
              <p:cNvPr id="65" name="矩形 64"/>
              <p:cNvSpPr/>
              <p:nvPr/>
            </p:nvSpPr>
            <p:spPr bwMode="auto">
              <a:xfrm>
                <a:off x="4784920" y="2251814"/>
                <a:ext cx="1315993" cy="25200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南康家具</a:t>
                </a:r>
                <a:r>
                  <a:rPr lang="zh-CN" altLang="en-US" sz="1200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市场</a:t>
                </a:r>
                <a:endPara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endParaRPr>
              </a:p>
            </p:txBody>
          </p:sp>
          <p:sp>
            <p:nvSpPr>
              <p:cNvPr id="66" name="矩形 65"/>
              <p:cNvSpPr/>
              <p:nvPr/>
            </p:nvSpPr>
            <p:spPr bwMode="auto">
              <a:xfrm>
                <a:off x="4784920" y="2651176"/>
                <a:ext cx="1315993" cy="25200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慈溪家电市场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endParaRPr>
              </a:p>
            </p:txBody>
          </p:sp>
          <p:sp>
            <p:nvSpPr>
              <p:cNvPr id="67" name="矩形 66"/>
              <p:cNvSpPr/>
              <p:nvPr/>
            </p:nvSpPr>
            <p:spPr bwMode="auto">
              <a:xfrm>
                <a:off x="4784920" y="3050538"/>
                <a:ext cx="1315993" cy="25200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200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白云</a:t>
                </a: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服装</a:t>
                </a:r>
                <a:r>
                  <a:rPr lang="zh-CN" altLang="en-US" sz="1200" smtClean="0">
                    <a:latin typeface="华文楷体" pitchFamily="2" charset="-122"/>
                    <a:ea typeface="华文楷体" pitchFamily="2" charset="-122"/>
                    <a:cs typeface="ＭＳ Ｐゴシック" charset="0"/>
                  </a:rPr>
                  <a:t>市场</a:t>
                </a:r>
                <a:endPara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endParaRPr>
              </a:p>
            </p:txBody>
          </p:sp>
          <p:grpSp>
            <p:nvGrpSpPr>
              <p:cNvPr id="68" name="组合 67"/>
              <p:cNvGrpSpPr/>
              <p:nvPr/>
            </p:nvGrpSpPr>
            <p:grpSpPr>
              <a:xfrm>
                <a:off x="4663874" y="1579090"/>
                <a:ext cx="121059" cy="1597448"/>
                <a:chOff x="5026011" y="1579090"/>
                <a:chExt cx="74067" cy="1597448"/>
              </a:xfrm>
            </p:grpSpPr>
            <p:cxnSp>
              <p:nvCxnSpPr>
                <p:cNvPr id="69" name="肘形连接符 68"/>
                <p:cNvCxnSpPr>
                  <a:stCxn id="45" idx="3"/>
                  <a:endCxn id="46" idx="1"/>
                </p:cNvCxnSpPr>
                <p:nvPr/>
              </p:nvCxnSpPr>
              <p:spPr>
                <a:xfrm flipV="1">
                  <a:off x="5026011" y="1579090"/>
                  <a:ext cx="74041" cy="798725"/>
                </a:xfrm>
                <a:prstGeom prst="bentConnector3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肘形连接符 69"/>
                <p:cNvCxnSpPr>
                  <a:stCxn id="45" idx="3"/>
                  <a:endCxn id="67" idx="1"/>
                </p:cNvCxnSpPr>
                <p:nvPr/>
              </p:nvCxnSpPr>
              <p:spPr>
                <a:xfrm>
                  <a:off x="5026012" y="2377815"/>
                  <a:ext cx="74041" cy="798723"/>
                </a:xfrm>
                <a:prstGeom prst="bentConnector3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肘形连接符 70"/>
                <p:cNvCxnSpPr>
                  <a:stCxn id="45" idx="3"/>
                  <a:endCxn id="64" idx="1"/>
                </p:cNvCxnSpPr>
                <p:nvPr/>
              </p:nvCxnSpPr>
              <p:spPr>
                <a:xfrm flipV="1">
                  <a:off x="5026031" y="1978452"/>
                  <a:ext cx="74041" cy="399363"/>
                </a:xfrm>
                <a:prstGeom prst="bentConnector3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肘形连接符 71"/>
                <p:cNvCxnSpPr>
                  <a:stCxn id="45" idx="3"/>
                  <a:endCxn id="65" idx="1"/>
                </p:cNvCxnSpPr>
                <p:nvPr/>
              </p:nvCxnSpPr>
              <p:spPr>
                <a:xfrm flipV="1">
                  <a:off x="5026037" y="2377813"/>
                  <a:ext cx="74041" cy="1"/>
                </a:xfrm>
                <a:prstGeom prst="bentConnector3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5" name="肘形连接符 74"/>
            <p:cNvCxnSpPr>
              <a:stCxn id="45" idx="3"/>
              <a:endCxn id="66" idx="1"/>
            </p:cNvCxnSpPr>
            <p:nvPr/>
          </p:nvCxnSpPr>
          <p:spPr>
            <a:xfrm>
              <a:off x="1773826" y="2982514"/>
              <a:ext cx="139057" cy="272769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矩形 25"/>
            <p:cNvSpPr/>
            <p:nvPr/>
          </p:nvSpPr>
          <p:spPr>
            <a:xfrm>
              <a:off x="3530311" y="2494299"/>
              <a:ext cx="1425760" cy="43088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00" smtClean="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零担专业市场收入</a:t>
              </a:r>
              <a:endParaRPr lang="en-US" altLang="zh-CN" sz="1100" smtClean="0"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同比增长</a:t>
              </a:r>
              <a:r>
                <a:rPr lang="en-US" altLang="zh-CN" sz="11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44.1%</a:t>
              </a:r>
              <a:endParaRPr lang="zh-CN" altLang="en-US" sz="11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27" name="右大括号 26"/>
            <p:cNvSpPr/>
            <p:nvPr/>
          </p:nvSpPr>
          <p:spPr>
            <a:xfrm>
              <a:off x="3505372" y="2349673"/>
              <a:ext cx="72008" cy="703517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右大括号 53"/>
            <p:cNvSpPr/>
            <p:nvPr/>
          </p:nvSpPr>
          <p:spPr>
            <a:xfrm>
              <a:off x="3505372" y="3196034"/>
              <a:ext cx="72008" cy="418078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矩形 54"/>
            <p:cNvSpPr/>
            <p:nvPr/>
          </p:nvSpPr>
          <p:spPr>
            <a:xfrm>
              <a:off x="3530311" y="3189629"/>
              <a:ext cx="1425760" cy="43088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00" smtClean="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快递专业市场收入</a:t>
              </a:r>
              <a:endParaRPr lang="en-US" altLang="zh-CN" sz="1100" smtClean="0"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同比增长</a:t>
              </a:r>
              <a:r>
                <a:rPr lang="en-US" altLang="zh-CN" sz="11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58.52%</a:t>
              </a:r>
              <a:endParaRPr lang="zh-CN" altLang="en-US" sz="11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07528251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899593" y="601563"/>
            <a:ext cx="7200800" cy="4136815"/>
            <a:chOff x="2411760" y="601563"/>
            <a:chExt cx="6380207" cy="4136815"/>
          </a:xfrm>
        </p:grpSpPr>
        <p:sp>
          <p:nvSpPr>
            <p:cNvPr id="5" name="矩形 4"/>
            <p:cNvSpPr/>
            <p:nvPr/>
          </p:nvSpPr>
          <p:spPr>
            <a:xfrm>
              <a:off x="2411760" y="601563"/>
              <a:ext cx="6380207" cy="35882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表现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：总部统一的标准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无法满足所有情况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2411760" y="601563"/>
              <a:ext cx="6380207" cy="4136815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60" name="矩形 59"/>
          <p:cNvSpPr/>
          <p:nvPr/>
        </p:nvSpPr>
        <p:spPr>
          <a:xfrm>
            <a:off x="1259632" y="3579862"/>
            <a:ext cx="6624736" cy="917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比如南油分部，出发到达都有，业务量大，异常也多，</a:t>
            </a:r>
            <a:r>
              <a: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其实不需要组长，想要多一点仓管员来处理异常</a:t>
            </a: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。</a:t>
            </a:r>
            <a:endParaRPr lang="en-US" altLang="zh-CN" sz="1400" i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30000"/>
              </a:lnSpc>
            </a:pPr>
            <a:r>
              <a:rPr lang="en-US" altLang="zh-CN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研讨会现场发言观点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1427349" y="1619055"/>
            <a:ext cx="5808947" cy="1628094"/>
            <a:chOff x="2579477" y="1012864"/>
            <a:chExt cx="5808947" cy="1628094"/>
          </a:xfrm>
        </p:grpSpPr>
        <p:sp>
          <p:nvSpPr>
            <p:cNvPr id="39" name="矩形 38"/>
            <p:cNvSpPr/>
            <p:nvPr/>
          </p:nvSpPr>
          <p:spPr>
            <a:xfrm>
              <a:off x="395498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副经理</a:t>
              </a:r>
            </a:p>
          </p:txBody>
        </p:sp>
        <p:sp>
          <p:nvSpPr>
            <p:cNvPr id="41" name="矩形 40"/>
            <p:cNvSpPr/>
            <p:nvPr/>
          </p:nvSpPr>
          <p:spPr>
            <a:xfrm>
              <a:off x="5096762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组长</a:t>
              </a:r>
            </a:p>
          </p:txBody>
        </p:sp>
        <p:sp>
          <p:nvSpPr>
            <p:cNvPr id="42" name="矩形 41"/>
            <p:cNvSpPr/>
            <p:nvPr/>
          </p:nvSpPr>
          <p:spPr>
            <a:xfrm>
              <a:off x="623853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仓管员</a:t>
              </a:r>
            </a:p>
          </p:txBody>
        </p:sp>
        <p:sp>
          <p:nvSpPr>
            <p:cNvPr id="46" name="矩形 45"/>
            <p:cNvSpPr/>
            <p:nvPr/>
          </p:nvSpPr>
          <p:spPr>
            <a:xfrm>
              <a:off x="7380312" y="1537151"/>
              <a:ext cx="1008112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快递员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79477" y="1993533"/>
              <a:ext cx="1344451" cy="307777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标准配置（人）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2579477" y="2333181"/>
              <a:ext cx="1344451" cy="307777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区域需求（人）</a:t>
              </a: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18035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538228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6531850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7740352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4190113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5359185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6535266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7740352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32" name="肘形连接符 31"/>
            <p:cNvCxnSpPr>
              <a:endCxn id="39" idx="0"/>
            </p:cNvCxnSpPr>
            <p:nvPr/>
          </p:nvCxnSpPr>
          <p:spPr>
            <a:xfrm rot="5400000">
              <a:off x="5167933" y="546735"/>
              <a:ext cx="289925" cy="169090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肘形连接符 34"/>
            <p:cNvCxnSpPr>
              <a:endCxn id="46" idx="0"/>
            </p:cNvCxnSpPr>
            <p:nvPr/>
          </p:nvCxnSpPr>
          <p:spPr>
            <a:xfrm rot="16200000" flipH="1">
              <a:off x="6880623" y="541908"/>
              <a:ext cx="289925" cy="1700559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肘形连接符 36"/>
            <p:cNvCxnSpPr>
              <a:endCxn id="42" idx="0"/>
            </p:cNvCxnSpPr>
            <p:nvPr/>
          </p:nvCxnSpPr>
          <p:spPr>
            <a:xfrm rot="16200000" flipH="1">
              <a:off x="6309708" y="1107171"/>
              <a:ext cx="289925" cy="570034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肘形连接符 76"/>
            <p:cNvCxnSpPr>
              <a:endCxn id="41" idx="0"/>
            </p:cNvCxnSpPr>
            <p:nvPr/>
          </p:nvCxnSpPr>
          <p:spPr>
            <a:xfrm rot="5400000">
              <a:off x="5738821" y="1111970"/>
              <a:ext cx="289925" cy="56043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矩形 2"/>
            <p:cNvSpPr/>
            <p:nvPr/>
          </p:nvSpPr>
          <p:spPr>
            <a:xfrm>
              <a:off x="5670611" y="1012864"/>
              <a:ext cx="992384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分部经理</a:t>
              </a: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1033775" y="1106078"/>
            <a:ext cx="2384237" cy="311027"/>
            <a:chOff x="403663" y="1106078"/>
            <a:chExt cx="2384237" cy="311027"/>
          </a:xfrm>
        </p:grpSpPr>
        <p:sp>
          <p:nvSpPr>
            <p:cNvPr id="79" name="矩形 78"/>
            <p:cNvSpPr/>
            <p:nvPr/>
          </p:nvSpPr>
          <p:spPr>
            <a:xfrm>
              <a:off x="1115616" y="1109328"/>
              <a:ext cx="16722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36000" rIns="360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南山区南油快递分部</a:t>
              </a:r>
              <a:endParaRPr lang="zh-CN" altLang="en-US" sz="1400">
                <a:solidFill>
                  <a:prstClr val="black"/>
                </a:solidFill>
              </a:endParaRPr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403663" y="1106078"/>
              <a:ext cx="711953" cy="253873"/>
              <a:chOff x="191591" y="3116293"/>
              <a:chExt cx="898073" cy="307187"/>
            </a:xfrm>
          </p:grpSpPr>
          <p:sp>
            <p:nvSpPr>
              <p:cNvPr id="58" name="矩形 57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9" name="矩形 58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</p:grpSp>
      <p:sp>
        <p:nvSpPr>
          <p:cNvPr id="33" name="TextBox 32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34832256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4401"/>
            <a:ext cx="8772898" cy="51590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挑战三：在激励政策上，获取分享激发了</a:t>
            </a: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组织积极性，</a:t>
            </a: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但过于刚性的规则以及频繁盘点</a:t>
            </a:r>
            <a:endParaRPr lang="en-US" altLang="zh-CN" sz="1600" b="1">
              <a:latin typeface="华文楷体" pitchFamily="2" charset="-122"/>
              <a:ea typeface="华文楷体" pitchFamily="2" charset="-122"/>
            </a:endParaRPr>
          </a:p>
          <a:p>
            <a:pPr eaLnBrk="0" hangingPunct="0">
              <a:lnSpc>
                <a:spcPct val="90000"/>
              </a:lnSpc>
              <a:defRPr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导致区域部分变革举措难以落地</a:t>
            </a:r>
            <a:endParaRPr lang="zh-CN" altLang="en-US" sz="16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右箭头 23"/>
          <p:cNvSpPr/>
          <p:nvPr/>
        </p:nvSpPr>
        <p:spPr>
          <a:xfrm>
            <a:off x="4139952" y="2138831"/>
            <a:ext cx="360040" cy="504056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17967" y="4659982"/>
            <a:ext cx="8976820" cy="275268"/>
          </a:xfrm>
          <a:prstGeom prst="rect">
            <a:avLst/>
          </a:prstGeom>
        </p:spPr>
        <p:txBody>
          <a:bodyPr wrap="square" lIns="0" r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备注：测算口径：排名不含中转场及办公室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层级；①时效项使用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1-3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月中最高得分；②规则为区间制项目使用前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月均值；④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4-6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月利润完成值为指标值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818709" y="976666"/>
            <a:ext cx="2808312" cy="3251268"/>
            <a:chOff x="3275856" y="1419621"/>
            <a:chExt cx="1895470" cy="3035245"/>
          </a:xfrm>
        </p:grpSpPr>
        <p:grpSp>
          <p:nvGrpSpPr>
            <p:cNvPr id="6" name="组合 5"/>
            <p:cNvGrpSpPr/>
            <p:nvPr/>
          </p:nvGrpSpPr>
          <p:grpSpPr>
            <a:xfrm>
              <a:off x="3275856" y="1419621"/>
              <a:ext cx="1895470" cy="3035245"/>
              <a:chOff x="611561" y="1545958"/>
              <a:chExt cx="3096343" cy="3247006"/>
            </a:xfrm>
          </p:grpSpPr>
          <p:graphicFrame>
            <p:nvGraphicFramePr>
              <p:cNvPr id="12" name="图表 11"/>
              <p:cNvGraphicFramePr/>
              <p:nvPr>
                <p:extLst>
                  <p:ext uri="{D42A27DB-BD31-4B8C-83A1-F6EECF244321}">
                    <p14:modId xmlns:p14="http://schemas.microsoft.com/office/powerpoint/2010/main" val="1270003746"/>
                  </p:ext>
                </p:extLst>
              </p:nvPr>
            </p:nvGraphicFramePr>
            <p:xfrm>
              <a:off x="611561" y="1545958"/>
              <a:ext cx="3096343" cy="3247006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" name="组合 19"/>
              <p:cNvGrpSpPr/>
              <p:nvPr/>
            </p:nvGrpSpPr>
            <p:grpSpPr>
              <a:xfrm>
                <a:off x="1737570" y="2270989"/>
                <a:ext cx="1693174" cy="1040164"/>
                <a:chOff x="1308553" y="2630794"/>
                <a:chExt cx="1693174" cy="1040164"/>
              </a:xfrm>
            </p:grpSpPr>
            <p:sp>
              <p:nvSpPr>
                <p:cNvPr id="21" name="KSO_Shape"/>
                <p:cNvSpPr/>
                <p:nvPr/>
              </p:nvSpPr>
              <p:spPr>
                <a:xfrm rot="5836558">
                  <a:off x="1368984" y="2975513"/>
                  <a:ext cx="681913" cy="708977"/>
                </a:xfrm>
                <a:custGeom>
                  <a:gdLst>
                    <a:gd name="connsiteX0" fmla="*/ 2810728 w 3335558"/>
                    <a:gd name="connsiteY0" fmla="*/ 0 h 3432790"/>
                    <a:gd name="connsiteX1" fmla="*/ 3335558 w 3335558"/>
                    <a:gd name="connsiteY1" fmla="*/ 1488963 h 3432790"/>
                    <a:gd name="connsiteX2" fmla="*/ 2917614 w 3335558"/>
                    <a:gd name="connsiteY2" fmla="*/ 1410013 h 3432790"/>
                    <a:gd name="connsiteX3" fmla="*/ 2894809 w 3335558"/>
                    <a:gd name="connsiteY3" fmla="*/ 1461696 h 3432790"/>
                    <a:gd name="connsiteX4" fmla="*/ 0 w 3335558"/>
                    <a:gd name="connsiteY4" fmla="*/ 3432790 h 3432790"/>
                    <a:gd name="connsiteX5" fmla="*/ 2119271 w 3335558"/>
                    <a:gd name="connsiteY5" fmla="*/ 1462905 h 3432790"/>
                    <a:gd name="connsiteX6" fmla="*/ 2180426 w 3335558"/>
                    <a:gd name="connsiteY6" fmla="*/ 1270758 h 3432790"/>
                    <a:gd name="connsiteX7" fmla="*/ 1778912 w 3335558"/>
                    <a:gd name="connsiteY7" fmla="*/ 1194911 h 34327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35558" h="3432790">
                      <a:moveTo>
                        <a:pt x="2810728" y="0"/>
                      </a:moveTo>
                      <a:lnTo>
                        <a:pt x="3335558" y="1488963"/>
                      </a:lnTo>
                      <a:lnTo>
                        <a:pt x="2917614" y="1410013"/>
                      </a:lnTo>
                      <a:lnTo>
                        <a:pt x="2894809" y="1461696"/>
                      </a:lnTo>
                      <a:cubicBezTo>
                        <a:pt x="2567954" y="2105485"/>
                        <a:pt x="1678721" y="3019353"/>
                        <a:pt x="0" y="3432790"/>
                      </a:cubicBezTo>
                      <a:cubicBezTo>
                        <a:pt x="623731" y="3266530"/>
                        <a:pt x="1738814" y="2483421"/>
                        <a:pt x="2119271" y="1462905"/>
                      </a:cubicBezTo>
                      <a:lnTo>
                        <a:pt x="2180426" y="1270758"/>
                      </a:lnTo>
                      <a:lnTo>
                        <a:pt x="1778912" y="1194911"/>
                      </a:lnTo>
                      <a:close/>
                    </a:path>
                  </a:pathLst>
                </a:cu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2" name="TextBox 21"/>
                <p:cNvSpPr txBox="1"/>
                <p:nvPr/>
              </p:nvSpPr>
              <p:spPr>
                <a:xfrm>
                  <a:off x="1308553" y="2630794"/>
                  <a:ext cx="1693174" cy="59264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16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-51.63%</a:t>
                  </a:r>
                </a:p>
                <a:p>
                  <a:r>
                    <a:rPr lang="zh-CN" altLang="en-US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（</a:t>
                  </a:r>
                  <a:r>
                    <a:rPr lang="en-US" altLang="zh-CN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-224</a:t>
                  </a:r>
                  <a:r>
                    <a:rPr lang="zh-CN" altLang="en-US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万）</a:t>
                  </a:r>
                </a:p>
              </p:txBody>
            </p:sp>
          </p:grpSp>
        </p:grpSp>
        <p:sp>
          <p:nvSpPr>
            <p:cNvPr id="7" name="TextBox 6"/>
            <p:cNvSpPr txBox="1"/>
            <p:nvPr/>
          </p:nvSpPr>
          <p:spPr>
            <a:xfrm>
              <a:off x="3490793" y="1931466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99.4%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427984" y="2899738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47.8%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932039" y="1059582"/>
            <a:ext cx="3816425" cy="3024336"/>
            <a:chOff x="4932039" y="1419622"/>
            <a:chExt cx="3816425" cy="3024336"/>
          </a:xfrm>
        </p:grpSpPr>
        <p:sp>
          <p:nvSpPr>
            <p:cNvPr id="4" name="矩形 3"/>
            <p:cNvSpPr/>
            <p:nvPr/>
          </p:nvSpPr>
          <p:spPr>
            <a:xfrm>
              <a:off x="4932041" y="3568953"/>
              <a:ext cx="3312367" cy="87500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100" i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         推行这个项目后我的</a:t>
              </a:r>
              <a:r>
                <a:rPr lang="zh-CN" altLang="en-US" sz="1100" i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利润都法达成，影响排名，也影响奖金 ，</a:t>
              </a:r>
              <a:r>
                <a:rPr lang="zh-CN" altLang="en-US" sz="1100" i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而且</a:t>
              </a:r>
              <a:r>
                <a:rPr lang="zh-CN" altLang="en-US" sz="11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当月倒数还要汇报，胜任力连续两个月倒数就进入淘汰池了。</a:t>
              </a:r>
              <a:endParaRPr lang="en-US" altLang="zh-CN" sz="11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r">
                <a:lnSpc>
                  <a:spcPct val="130000"/>
                </a:lnSpc>
              </a:pPr>
              <a:r>
                <a:rPr lang="en-US" altLang="zh-CN" sz="1100" i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——</a:t>
              </a:r>
              <a:r>
                <a:rPr lang="zh-CN" altLang="en-US" sz="1100" i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研讨会现场发言观点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932039" y="1419622"/>
              <a:ext cx="374441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p"/>
              </a:pPr>
              <a:r>
                <a:rPr lang="zh-CN" altLang="en-US" sz="1400" b="1">
                  <a:latin typeface="华文楷体" pitchFamily="2" charset="-122"/>
                  <a:ea typeface="华文楷体" pitchFamily="2" charset="-122"/>
                </a:rPr>
                <a:t>影响一：</a:t>
              </a:r>
              <a:r>
                <a:rPr lang="zh-CN" altLang="en-US" sz="1400" b="1" smtClean="0">
                  <a:latin typeface="华文楷体" pitchFamily="2" charset="-122"/>
                  <a:ea typeface="华文楷体" pitchFamily="2" charset="-122"/>
                </a:rPr>
                <a:t>奖金减少</a:t>
              </a:r>
              <a:r>
                <a:rPr lang="en-US" altLang="zh-CN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0.9</a:t>
              </a:r>
              <a:r>
                <a:rPr lang="zh-CN" altLang="en-US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万</a:t>
              </a:r>
              <a:r>
                <a:rPr lang="zh-CN" altLang="en-US" sz="1400" smtClean="0">
                  <a:latin typeface="华文楷体" pitchFamily="2" charset="-122"/>
                  <a:ea typeface="华文楷体" pitchFamily="2" charset="-122"/>
                </a:rPr>
                <a:t>，由</a:t>
              </a:r>
              <a:r>
                <a:rPr lang="en-US" altLang="zh-CN" sz="1400" smtClean="0">
                  <a:latin typeface="华文楷体" pitchFamily="2" charset="-122"/>
                  <a:ea typeface="华文楷体" pitchFamily="2" charset="-122"/>
                </a:rPr>
                <a:t>3.2</a:t>
              </a:r>
              <a:r>
                <a:rPr lang="zh-CN" altLang="en-US" sz="1400" smtClean="0">
                  <a:latin typeface="华文楷体" pitchFamily="2" charset="-122"/>
                  <a:ea typeface="华文楷体" pitchFamily="2" charset="-122"/>
                </a:rPr>
                <a:t>万变为</a:t>
              </a:r>
              <a:r>
                <a:rPr lang="en-US" altLang="zh-CN" sz="1400" smtClean="0">
                  <a:latin typeface="华文楷体" pitchFamily="2" charset="-122"/>
                  <a:ea typeface="华文楷体" pitchFamily="2" charset="-122"/>
                </a:rPr>
                <a:t>2.3</a:t>
              </a:r>
              <a:r>
                <a:rPr lang="zh-CN" altLang="en-US" sz="1400" smtClean="0">
                  <a:latin typeface="华文楷体" pitchFamily="2" charset="-122"/>
                  <a:ea typeface="华文楷体" pitchFamily="2" charset="-122"/>
                </a:rPr>
                <a:t>万</a:t>
              </a:r>
              <a:endParaRPr lang="zh-CN" altLang="en-US" sz="140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932040" y="2213451"/>
              <a:ext cx="3816424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Wingdings" pitchFamily="2" charset="2"/>
                <a:buChar char="p"/>
              </a:pPr>
              <a:r>
                <a:rPr lang="zh-CN" altLang="en-US" sz="1400" b="1">
                  <a:latin typeface="华文楷体" pitchFamily="2" charset="-122"/>
                  <a:ea typeface="华文楷体" pitchFamily="2" charset="-122"/>
                </a:rPr>
                <a:t>影响二：业绩排名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下降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名</a:t>
              </a:r>
              <a:r>
                <a:rPr lang="zh-CN" altLang="en-US" sz="1400">
                  <a:latin typeface="华文楷体" pitchFamily="2" charset="-122"/>
                  <a:ea typeface="华文楷体" pitchFamily="2" charset="-122"/>
                </a:rPr>
                <a:t>，由</a:t>
              </a:r>
              <a:r>
                <a:rPr lang="en-US" altLang="zh-CN" sz="1400">
                  <a:latin typeface="华文楷体" pitchFamily="2" charset="-122"/>
                  <a:ea typeface="华文楷体" pitchFamily="2" charset="-122"/>
                </a:rPr>
                <a:t>4/8</a:t>
              </a:r>
              <a:r>
                <a:rPr lang="zh-CN" altLang="en-US" sz="1400">
                  <a:latin typeface="华文楷体" pitchFamily="2" charset="-122"/>
                  <a:ea typeface="华文楷体" pitchFamily="2" charset="-122"/>
                </a:rPr>
                <a:t>变为</a:t>
              </a:r>
              <a:r>
                <a:rPr lang="en-US" altLang="zh-CN" sz="1400">
                  <a:latin typeface="华文楷体" pitchFamily="2" charset="-122"/>
                  <a:ea typeface="华文楷体" pitchFamily="2" charset="-122"/>
                </a:rPr>
                <a:t>7/8</a:t>
              </a:r>
              <a:r>
                <a:rPr lang="zh-CN" altLang="en-US" sz="1400">
                  <a:latin typeface="华文楷体" pitchFamily="2" charset="-122"/>
                  <a:ea typeface="华文楷体" pitchFamily="2" charset="-122"/>
                </a:rPr>
                <a:t>，但不影响初评等级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4932039" y="3219822"/>
              <a:ext cx="295232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p"/>
              </a:pPr>
              <a:r>
                <a:rPr lang="zh-CN" altLang="en-US" sz="1400" b="1">
                  <a:latin typeface="华文楷体" pitchFamily="2" charset="-122"/>
                  <a:ea typeface="华文楷体" pitchFamily="2" charset="-122"/>
                </a:rPr>
                <a:t>影响三：</a:t>
              </a:r>
              <a:r>
                <a:rPr lang="zh-CN" altLang="en-US" sz="1400">
                  <a:latin typeface="华文楷体" pitchFamily="2" charset="-122"/>
                  <a:ea typeface="华文楷体" pitchFamily="2" charset="-122"/>
                </a:rPr>
                <a:t>频繁被盘点汇报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72254253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695499" y="1156434"/>
            <a:ext cx="2486768" cy="1635326"/>
            <a:chOff x="1051333" y="1796305"/>
            <a:chExt cx="2260698" cy="1351509"/>
          </a:xfrm>
        </p:grpSpPr>
        <p:sp>
          <p:nvSpPr>
            <p:cNvPr id="3" name="矩形 2"/>
            <p:cNvSpPr/>
            <p:nvPr/>
          </p:nvSpPr>
          <p:spPr>
            <a:xfrm>
              <a:off x="1064607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矩形 3"/>
            <p:cNvSpPr/>
            <p:nvPr/>
          </p:nvSpPr>
          <p:spPr>
            <a:xfrm>
              <a:off x="1064607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区域业务规划</a:t>
              </a:r>
              <a:endPara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能力不足</a:t>
              </a:r>
              <a:endParaRPr lang="zh-CN" altLang="en-US" sz="2000" kern="1200">
                <a:solidFill>
                  <a:schemeClr val="tx1"/>
                </a:solidFill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1051333" y="1796305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1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3314264" y="1157928"/>
            <a:ext cx="2497245" cy="1633690"/>
            <a:chOff x="3446825" y="1797657"/>
            <a:chExt cx="2270223" cy="1350157"/>
          </a:xfrm>
        </p:grpSpPr>
        <p:sp>
          <p:nvSpPr>
            <p:cNvPr id="6" name="矩形 5"/>
            <p:cNvSpPr/>
            <p:nvPr/>
          </p:nvSpPr>
          <p:spPr>
            <a:xfrm>
              <a:off x="3469624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矩形 6"/>
            <p:cNvSpPr/>
            <p:nvPr/>
          </p:nvSpPr>
          <p:spPr>
            <a:xfrm>
              <a:off x="3469624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集中管控模式</a:t>
              </a:r>
              <a:endPara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遭遇挑战</a:t>
              </a:r>
            </a:p>
          </p:txBody>
        </p:sp>
        <p:sp>
          <p:nvSpPr>
            <p:cNvPr id="12" name="矩形 11"/>
            <p:cNvSpPr/>
            <p:nvPr/>
          </p:nvSpPr>
          <p:spPr>
            <a:xfrm>
              <a:off x="3446825" y="1797657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2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5942207" y="1156434"/>
            <a:ext cx="2497245" cy="1635326"/>
            <a:chOff x="5881177" y="1796305"/>
            <a:chExt cx="2270223" cy="1351509"/>
          </a:xfrm>
        </p:grpSpPr>
        <p:sp>
          <p:nvSpPr>
            <p:cNvPr id="9" name="矩形 8"/>
            <p:cNvSpPr/>
            <p:nvPr/>
          </p:nvSpPr>
          <p:spPr>
            <a:xfrm>
              <a:off x="5903976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矩形 9"/>
            <p:cNvSpPr/>
            <p:nvPr/>
          </p:nvSpPr>
          <p:spPr>
            <a:xfrm>
              <a:off x="5903976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绩效与激励</a:t>
              </a:r>
              <a:endParaRPr lang="en-US" altLang="zh-CN" sz="20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刚性有余</a:t>
              </a:r>
              <a:endParaRPr lang="en-US" altLang="zh-CN" sz="20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柔性不足</a:t>
              </a:r>
              <a:endParaRPr lang="zh-CN" altLang="en-US" sz="2000" kern="1200">
                <a:solidFill>
                  <a:schemeClr val="tx1"/>
                </a:solidFill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5881177" y="1796305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3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91590" y="123478"/>
            <a:ext cx="8952410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问题总结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03660" y="2859782"/>
            <a:ext cx="2478608" cy="72672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长期专注执行，使得一线自身规划能力不足，错失市场机会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328676" y="2859782"/>
            <a:ext cx="2592959" cy="72672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决策链条长，决策效率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</a:rPr>
              <a:t>低</a:t>
            </a:r>
            <a:endParaRPr lang="en-US" altLang="zh-CN" sz="14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 smtClean="0">
                <a:latin typeface="华文楷体" pitchFamily="2" charset="-122"/>
                <a:ea typeface="华文楷体" pitchFamily="2" charset="-122"/>
              </a:rPr>
              <a:t>总部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无法响应所有需求</a:t>
            </a:r>
            <a:endParaRPr lang="en-US" altLang="zh-CN" sz="14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 smtClean="0">
                <a:latin typeface="华文楷体" pitchFamily="2" charset="-122"/>
                <a:ea typeface="华文楷体" pitchFamily="2" charset="-122"/>
              </a:rPr>
              <a:t>统一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的标准无法满足所有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</a:rPr>
              <a:t>情况</a:t>
            </a:r>
            <a:endParaRPr lang="zh-CN" altLang="en-US" sz="14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5921635" y="2859782"/>
            <a:ext cx="2517817" cy="94024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获取分享激发了</a:t>
            </a:r>
            <a:r>
              <a:rPr lang="zh-CN" altLang="en-US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组织积极性，</a:t>
            </a: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但过于刚性的规则以及频繁盘点导致区域部分变革举措难以落地</a:t>
            </a:r>
          </a:p>
        </p:txBody>
      </p:sp>
    </p:spTree>
    <p:extLst>
      <p:ext uri="{BB962C8B-B14F-4D97-AF65-F5344CB8AC3E}">
        <p14:creationId xmlns:p14="http://schemas.microsoft.com/office/powerpoint/2010/main" val="105172614"/>
      </p:ext>
    </p:ext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https://d.book118.com/868113033130006032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THINKCELLSHAPEDONOTDELETE" val="thinkcellActiveDocDoNotDelete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>
            <a:lumMod val="20000"/>
            <a:lumOff val="80000"/>
          </a:schemeClr>
        </a:solidFill>
        <a:ln>
          <a:noFill/>
        </a:ln>
      </a:spPr>
      <a:bodyPr rtlCol="0" anchor="ctr"/>
      <a:lstStyle>
        <a:defPPr algn="ctr">
          <a:defRPr dirty="0" smtClean="0">
            <a:solidFill>
              <a:sysClr val="windowText" lastClr="000000"/>
            </a:solidFill>
            <a:latin typeface="华文楷体" pitchFamily="2" charset="-122"/>
            <a:ea typeface="华文楷体" pitchFamily="2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defRPr dirty="0" smtClean="0">
            <a:latin typeface="华文楷体" pitchFamily="2" charset="-122"/>
            <a:ea typeface="华文楷体" pitchFamily="2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301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宋体</vt:lpstr>
      <vt:lpstr>华文黑体</vt:lpstr>
      <vt:lpstr>Arial Unicode MS</vt:lpstr>
      <vt:lpstr>ＭＳ Ｐゴシック</vt:lpstr>
      <vt:lpstr>微软雅黑</vt:lpstr>
      <vt:lpstr>华文楷体</vt:lpstr>
      <vt:lpstr>Times New Roman</vt:lpstr>
      <vt:lpstr>华文细黑</vt:lpstr>
      <vt:lpstr>Heiti SC Medium</vt:lpstr>
      <vt:lpstr>Wingdings</vt:lpstr>
      <vt:lpstr>MS PGothic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2024-09-10T11:57:58.980</cp:lastPrinted>
  <dcterms:created xsi:type="dcterms:W3CDTF">2024-09-10T03:57:59Z</dcterms:created>
  <dcterms:modified xsi:type="dcterms:W3CDTF">2024-09-10T03:58:01Z</dcterms:modified>
</cp:coreProperties>
</file>