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8ACD941-CF22-4F14-914A-94E2997FF7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6397F6A-A57C-4672-9D61-0324B95FBD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F1C9926-1E37-40CA-B624-3AAF4BB541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DA1CE53-948A-4E15-AB04-41CFEFAC7D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90D638B-913E-4FAC-AFA0-9AE5815A49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DF9EA3C-A2ED-4C92-8A0A-F5E412B788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3E321FF-E9C2-4280-99E7-F6EA3E77C2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221249A-BAF8-4ACE-800A-0B843C8999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003ECB4-0B42-4EE1-9BC8-B7834B64A5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1444FE-2ABF-4197-87C6-3A1C6AABB5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D24FBD1-96B9-4391-954F-332A50606A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13.jpeg" /><Relationship Id="rId6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2.jpeg" /><Relationship Id="rId4" Type="http://schemas.openxmlformats.org/officeDocument/2006/relationships/image" Target="../media/image23.jpeg" /><Relationship Id="rId5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4.jpeg" /><Relationship Id="rId3" Type="http://schemas.openxmlformats.org/officeDocument/2006/relationships/image" Target="../media/image25.jpeg" /><Relationship Id="rId4" Type="http://schemas.openxmlformats.org/officeDocument/2006/relationships/image" Target="../media/image26.jpeg" /><Relationship Id="rId5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7.jpeg" /><Relationship Id="rId3" Type="http://schemas.openxmlformats.org/officeDocument/2006/relationships/image" Target="../media/image28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68116125030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问题处理流程规范化售后工程师考核方案培训解读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964250" y="3872880"/>
            <a:ext cx="225795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293502" y="4349349"/>
            <a:ext cx="359907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2024-01-27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问题处理流程规范化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售后工程师考核方案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培训内容与解读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实施与推进计划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促进个人职业发展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通过考核，激励售后工程师不断提升自身技能和服务水平，实现个人职业发展。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提升售后工程师问题处理效率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通过规范化培训，使售后工程师能够熟练掌握问题处理流程，提高问题处理效率。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统一服务标准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通过培训，确保售后工程师在问题处理过程中遵循统一的服务标准，提升客户满意度。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问题处理流程培训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服务标准培训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考核方案培训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培训目标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培训内容和目标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详细解读问题处理流程，包括问题接收、分类、分析、解决、反馈等环节。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介绍售后工程师考核方案，包括考核指标、考核方式、奖惩措施等。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明确售后服务的标准和要求，包括服务态度、响应时间、解决时限等。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确保售后工程师全面了解并掌握问题处理流程和服务标准，熟悉考核方案，提升服务质量和效率。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问题处理流程规范化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41273" r="41273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根据问题的性质和影响程度，将问题分为紧急、重要、一般等不同级别，以便优先处理重要问题。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问题分类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通过客户反馈、系统日志、故障现象等方式，及时准确地识别出问题的具体表现和原因。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问题识别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问题分类与识别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问题跟踪与反馈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对解决后的问题进行跟踪，确保问题不再出现，并及时向客户反馈处理结果。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解决方案实施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按照解决方案，进行相应的维修、更换、升级等操作，确保问题得到有效解决。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解决方案制定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根据问题分析结果，制定相应的解决方案，并与客户或相关团队沟通确认。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问题接收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售后工程师接收到问题反馈后，应及时确认问题并记录相关信息。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问题分析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对问题进行深入分析，确定问题的根本原因和影响范围。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问题处理流程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484" r="48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6416218" y="3460761"/>
            <a:ext cx="2285143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16218" y="4197615"/>
            <a:ext cx="2288381" cy="211216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571418" y="3460761"/>
            <a:ext cx="2285429" cy="8521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71418" y="4206759"/>
            <a:ext cx="2288096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265251" y="3460761"/>
            <a:ext cx="2286000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265251" y="4204473"/>
            <a:ext cx="2286000" cy="2105311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3" name="AutoShape 13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规范化操作指南</a:t>
              </a:r>
            </a:p>
          </p:txBody>
        </p:sp>
      </p:grpSp>
      <p:sp>
        <p:nvSpPr>
          <p:cNvPr id="37" name="TextBox 37"/>
          <p:cNvSpPr txBox="1"/>
          <p:nvPr/>
        </p:nvSpPr>
        <p:spPr>
          <a:xfrm>
            <a:off x="756455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售后工程师应严格按照问题处理流程进行操作，确保每一步都符合规范要求。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3628568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使用专业的工具和设备进行问题处理，确保操作的安全性和准确性。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6466794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对问题处理过程中的关键信息进行详细记录，以便后续跟踪和分析。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318371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售后工程师应保持良好的服务态度，积极与客户沟通，提供优质的服务体验。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05451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操作流程规范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3628568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工具使用规范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6433598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信息记录规范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9265251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服务态度规范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售后工程师考核方案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考核目标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提升售后工程师的专业技能和服务水平。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7848" b="7848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7848" b="7848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确保售后工程师能够按照公司标准流程处理问题。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848" b="7848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考核目标与原则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32075" b="32075"/>
          <a:stretch>
            <a:fillRect/>
          </a:stretch>
        </p:blipFill>
        <p:spPr>
          <a:xfrm>
            <a:off x="0" y="1477241"/>
            <a:ext cx="12193201" cy="437134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7868425" y="4586931"/>
            <a:ext cx="4324775" cy="126165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865027" y="4586931"/>
            <a:ext cx="1003399" cy="1261658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7992463" y="4527198"/>
            <a:ext cx="4076700" cy="13906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77000"/>
              </a:lnSpc>
              <a:buFont typeface="Arial"/>
              <a:buChar char="•"/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激励售后工程师积极解决客户问题，提高客户满意度。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考核目标与原则</a:t>
              </a:r>
            </a:p>
          </p:txBody>
        </p:sp>
      </p:grpSp>
      <p:sp>
        <p:nvSpPr>
          <p:cNvPr id="28" name="Freeform 28"/>
          <p:cNvSpPr/>
          <p:nvPr/>
        </p:nvSpPr>
        <p:spPr>
          <a:xfrm>
            <a:off x="7084983" y="4936017"/>
            <a:ext cx="563486" cy="563486"/>
          </a:xfrm>
          <a:custGeom>
            <a:rect l="l" t="t" r="r" b="b"/>
            <a:pathLst>
              <a:path w="304800" h="304800">
                <a:moveTo>
                  <a:pt x="152362" y="147228"/>
                </a:moveTo>
                <a:lnTo>
                  <a:pt x="304800" y="75419"/>
                </a:lnTo>
                <a:lnTo>
                  <a:pt x="304800" y="38100"/>
                </a:lnTo>
                <a:lnTo>
                  <a:pt x="0" y="38100"/>
                </a:lnTo>
                <a:lnTo>
                  <a:pt x="0" y="75305"/>
                </a:lnTo>
                <a:close/>
                <a:moveTo>
                  <a:pt x="152438" y="189347"/>
                </a:moveTo>
                <a:lnTo>
                  <a:pt x="0" y="117348"/>
                </a:lnTo>
                <a:lnTo>
                  <a:pt x="0" y="266700"/>
                </a:lnTo>
                <a:lnTo>
                  <a:pt x="304800" y="266700"/>
                </a:lnTo>
                <a:lnTo>
                  <a:pt x="304800" y="11757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确保考核过程公正，结果公平。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公平公正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客观量化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及时反馈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采用客观的量化指标进行评估。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定期向售后工程师反馈考核结果，以便其改进。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考核目标与原则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技能水平（权重：40%）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专业知识掌握程度。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问题处理速度和准确性。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考核指标与权重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1185774"/>
            <a:ext cx="9112336" cy="1732311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1536246"/>
            <a:ext cx="7876972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对新产品和新技术的了解和应用能力。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3079664" y="2918085"/>
            <a:ext cx="9112336" cy="1732311"/>
          </a:xfrm>
          <a:prstGeom prst="rect">
            <a:avLst/>
          </a:prstGeom>
          <a:solidFill>
            <a:schemeClr val="accent2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0" y="4650396"/>
            <a:ext cx="9112336" cy="1732311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3798378" y="3268557"/>
            <a:ext cx="7876972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服务质量（权重：30%）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75049" y="5000868"/>
            <a:ext cx="7876972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客户满意度调查结果。</a:t>
            </a:r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1875" b="21875"/>
          <a:stretch>
            <a:fillRect/>
          </a:stretch>
        </p:blipFill>
        <p:spPr>
          <a:xfrm>
            <a:off x="9112336" y="1185774"/>
            <a:ext cx="3079664" cy="1732311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8906" b="28906"/>
          <a:stretch>
            <a:fillRect/>
          </a:stretch>
        </p:blipFill>
        <p:spPr>
          <a:xfrm>
            <a:off x="0" y="2918085"/>
            <a:ext cx="3079664" cy="1732311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1875" b="21875"/>
          <a:stretch>
            <a:fillRect/>
          </a:stretch>
        </p:blipFill>
        <p:spPr>
          <a:xfrm>
            <a:off x="9112336" y="4650396"/>
            <a:ext cx="3079664" cy="1732311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考核指标与权重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80108" y="1287672"/>
            <a:ext cx="7377949" cy="135630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025751" y="1468427"/>
            <a:ext cx="6286664" cy="994791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服务态度和礼貌程度。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999470" y="1050728"/>
            <a:ext cx="2132497" cy="1830189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480108" y="3069093"/>
            <a:ext cx="7377949" cy="135630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2773369" y="3249848"/>
            <a:ext cx="6286500" cy="9715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对客户问题的响应速度和解决效率。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9060033" y="2832149"/>
            <a:ext cx="2132497" cy="1830189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2480108" y="4850514"/>
            <a:ext cx="7377949" cy="135630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025751" y="5031268"/>
            <a:ext cx="6286664" cy="994791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团队合作（权重：20%）</a:t>
            </a:r>
          </a:p>
        </p:txBody>
      </p:sp>
      <p:sp>
        <p:nvSpPr>
          <p:cNvPr id="10" name="AutoShape 10"/>
          <p:cNvSpPr/>
          <p:nvPr/>
        </p:nvSpPr>
        <p:spPr>
          <a:xfrm>
            <a:off x="999470" y="4613570"/>
            <a:ext cx="2132497" cy="1830189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2"/>
          <a:srcRect t="6329" b="6329"/>
          <a:stretch>
            <a:fillRect/>
          </a:stretch>
        </p:blipFill>
        <p:spPr>
          <a:xfrm>
            <a:off x="1099415" y="1124574"/>
            <a:ext cx="1926336" cy="1682496"/>
          </a:xfrm>
          <a:prstGeom prst="hexagon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rcRect t="6329" b="6329"/>
          <a:stretch>
            <a:fillRect/>
          </a:stretch>
        </p:blipFill>
        <p:spPr>
          <a:xfrm>
            <a:off x="9163113" y="2905301"/>
            <a:ext cx="1926336" cy="1682496"/>
          </a:xfrm>
          <a:prstGeom prst="hexagon">
            <a:avLst/>
          </a:prstGeom>
        </p:spPr>
      </p:pic>
      <p:pic>
        <p:nvPicPr>
          <p:cNvPr id="13" name="Picture 13"/>
          <p:cNvPicPr>
            <a:picLocks noChangeAspect="1"/>
          </p:cNvPicPr>
          <p:nvPr/>
        </p:nvPicPr>
        <p:blipFill>
          <a:blip r:embed="rId4"/>
          <a:srcRect t="6329" b="6329"/>
          <a:stretch>
            <a:fillRect/>
          </a:stretch>
        </p:blipFill>
        <p:spPr>
          <a:xfrm>
            <a:off x="1099415" y="4686721"/>
            <a:ext cx="1926336" cy="1682496"/>
          </a:xfrm>
          <a:prstGeom prst="hexagon">
            <a:avLst/>
          </a:prstGeom>
        </p:spPr>
      </p:pic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考核指标与权重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https://d.book118.com/868116125030006035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91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2024-09-13T22:05:15.677</cp:lastPrinted>
  <dcterms:created xsi:type="dcterms:W3CDTF">2024-09-13T14:05:15Z</dcterms:created>
  <dcterms:modified xsi:type="dcterms:W3CDTF">2024-09-13T14:05:17Z</dcterms:modified>
</cp:coreProperties>
</file>