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GQRSM+MS-UIGothic"/>
      <p:regular r:id="rId18"/>
    </p:embeddedFont>
    <p:embeddedFont>
      <p:font typeface="MNGCWV+IOAGGH+MicrosoftYaHei-Bold"/>
      <p:regular r:id="rId19"/>
    </p:embeddedFont>
    <p:embeddedFont>
      <p:font typeface="MHGBIN+NFOFUL+ArialMT"/>
      <p:regular r:id="rId20"/>
    </p:embeddedFont>
    <p:embeddedFont>
      <p:font typeface="CFRCRN+TRJHDP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3965F-EBAA-48FD-A1B9-7C928FAA0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3DDC4-C250-4323-A31F-77AE01C7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2885B-11B0-4663-990F-D98172A1F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D4F89-BD7B-4E90-B9EF-CADD7A98A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F4F32-B784-43DC-B67D-45D844030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99018-77AF-4C29-B769-66575BFA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EEBAE-96EE-42FF-ACF2-5854793E3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AF7D2-FC4B-4D50-BBDC-B9C645347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9E4E8-0637-4546-A02B-2606AB58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5FC9B-0E98-45F2-9AE2-61510C09C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FD3A8-AAE8-4610-A169-7353AB4B8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1103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79830" y="2735738"/>
            <a:ext cx="8569162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GQRSM+MS-UIGothic"/>
                <a:cs typeface="MGQRSM+MS-UIGothic"/>
              </a:rPr>
              <a:t>奥美</a:t>
            </a:r>
            <a:r>
              <a:rPr sz="3600" spc="17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FFFFFF"/>
                </a:solidFill>
                <a:latin typeface="MGQRSM+MS-UIGothic"/>
                <a:cs typeface="MGQRSM+MS-UIGothic"/>
              </a:rPr>
              <a:t>广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东电</a:t>
            </a:r>
            <a:r>
              <a:rPr sz="3600">
                <a:solidFill>
                  <a:srgbClr val="FFFFFF"/>
                </a:solidFill>
                <a:latin typeface="MGQRSM+MS-UIGothic"/>
                <a:cs typeface="MGQRSM+MS-UIGothic"/>
              </a:rPr>
              <a:t>信广告沟通策略提案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MGQRSM+MS-UIGothic"/>
                <a:cs typeface="MGQRSM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MGQRSM+MS-UIGothic"/>
                <a:cs typeface="MGQRSM+MS-UIGothic"/>
              </a:rPr>
              <a:t>目</a:t>
            </a:r>
          </a:p>
        </p:txBody>
      </p:sp>
      <p:sp>
        <p:nvSpPr>
          <p:cNvPr id="5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3071685"/>
            <a:ext cx="2490509" cy="24629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HGBIN+NFOFUL+ArialMT"/>
                <a:cs typeface="MHGBIN+NFOFU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GQRSM+MS-UIGothic"/>
                <a:cs typeface="MGQRSM+MS-UIGothic"/>
              </a:rPr>
              <a:t>目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0000"/>
                </a:solidFill>
                <a:latin typeface="MGQRSM+MS-UIGothic"/>
                <a:cs typeface="MGQRSM+MS-UIGothic"/>
              </a:rPr>
              <a:t>受众分析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HGBIN+NFOFUL+ArialMT"/>
                <a:cs typeface="MHGBIN+NFOFU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GQRSM+MS-UIGothic"/>
                <a:cs typeface="MGQRSM+MS-UIGothic"/>
              </a:rPr>
              <a:t>广告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0000"/>
                </a:solidFill>
                <a:latin typeface="MGQRSM+MS-UIGothic"/>
                <a:cs typeface="MGQRSM+MS-UIGothic"/>
              </a:rPr>
              <a:t>意策略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HGBIN+NFOFUL+ArialMT"/>
                <a:cs typeface="MHGBIN+NFOFU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GQRSM+MS-UIGothic"/>
                <a:cs typeface="MGQRSM+MS-UIGothic"/>
              </a:rPr>
              <a:t>媒介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0000"/>
                </a:solidFill>
                <a:latin typeface="MGQRSM+MS-UIGothic"/>
                <a:cs typeface="MGQRSM+MS-UIGothic"/>
              </a:rPr>
              <a:t>播策略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HGBIN+NFOFUL+ArialMT"/>
                <a:cs typeface="MHGBIN+NFOFU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000000"/>
                </a:solidFill>
                <a:latin typeface="MGQRSM+MS-UIGothic"/>
                <a:cs typeface="MGQRSM+MS-UIGothic"/>
              </a:rPr>
              <a:t>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MGQRSM+MS-UIGothic"/>
                <a:cs typeface="MGQRSM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59AE93"/>
                </a:solidFill>
                <a:latin typeface="MGQRSM+MS-UIGothic"/>
                <a:cs typeface="MGQRSM+MS-UIGothic"/>
              </a:rPr>
              <a:t>目背景与目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广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东电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信市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场现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市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场竞</a:t>
            </a: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争激烈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2052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东电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信市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多家运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争激烈。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客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需求多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样</a:t>
            </a:r>
            <a:r>
              <a:rPr sz="1550">
                <a:solidFill>
                  <a:srgbClr val="59AE93"/>
                </a:solidFill>
                <a:latin typeface="MGQRSM+MS-UIGothic"/>
                <a:cs typeface="MGQRSM+MS-UIGothic"/>
              </a:rPr>
              <a:t>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需求多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广告宣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和品牌形象有更高的要求。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行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业趋势变</a:t>
            </a:r>
            <a:r>
              <a:rPr sz="1550">
                <a:solidFill>
                  <a:srgbClr val="59AE93"/>
                </a:solidFill>
                <a:latin typeface="MGQRSM+MS-UIGothic"/>
                <a:cs typeface="MGQRSM+MS-UIGothic"/>
              </a:rPr>
              <a:t>化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47955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CFRCRN+TRJHDP+MicrosoftYaHei"/>
                <a:cs typeface="CFRCRN+TRJHDP+MicrosoftYaHei"/>
              </a:rPr>
              <a:t>5G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、物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网等技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信行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业趋势发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化，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需要适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新的市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广告沟通策略的重要性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提高品牌知名度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39970" y="2379198"/>
            <a:ext cx="558538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有效的广告沟通策略，提高广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东电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信品牌的知名度和美誉度。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促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进业务</a:t>
            </a: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增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54245" y="3880338"/>
            <a:ext cx="578255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广告宣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和推广，促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广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东电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信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的增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和市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份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的提升。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73265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加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与客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互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97070" y="5348458"/>
            <a:ext cx="63078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广告沟通策略，加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与客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的互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和沟通，提高客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意度和忠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20202"/>
                </a:solidFill>
                <a:latin typeface="MGQRSM+MS-UIGothic"/>
                <a:cs typeface="MGQRSM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目目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期成果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GQRSM+MS-UIGothic"/>
                <a:cs typeface="MGQRSM+MS-UIGothic"/>
              </a:rPr>
              <a:t>提高广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东电</a:t>
            </a:r>
            <a:r>
              <a:rPr sz="2000" spc="25">
                <a:solidFill>
                  <a:srgbClr val="FFFDFD"/>
                </a:solidFill>
                <a:latin typeface="MGQRSM+MS-UIGothic"/>
                <a:cs typeface="MGQRSM+MS-UIGothic"/>
              </a:rPr>
              <a:t>信品牌知名度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MGQRSM+MS-UIGothic"/>
                <a:cs typeface="MGQRSM+MS-UIGothic"/>
              </a:rPr>
              <a:t>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MGQRSM+MS-UIGothic"/>
                <a:cs typeface="MGQRSM+MS-UIGothic"/>
              </a:rPr>
              <a:t>与客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2000" spc="23">
                <a:solidFill>
                  <a:srgbClr val="FFFDFD"/>
                </a:solidFill>
                <a:latin typeface="MGQRSM+MS-UIGothic"/>
                <a:cs typeface="MGQRSM+MS-UIGothic"/>
              </a:rPr>
              <a:t>互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广告宣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和推广，提高广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东电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品牌的知名度和美誉度，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立品牌形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广告沟通策略，加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与客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的互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和沟通，提高客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意度和忠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黏性。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MGQRSM+MS-UIGothic"/>
                <a:cs typeface="MGQRSM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进业务</a:t>
            </a:r>
            <a:r>
              <a:rPr sz="2000" spc="25">
                <a:solidFill>
                  <a:srgbClr val="FFFDFD"/>
                </a:solidFill>
                <a:latin typeface="MGQRSM+MS-UIGothic"/>
                <a:cs typeface="MGQRSM+MS-UIGothic"/>
              </a:rPr>
              <a:t>增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广告宣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和推广，促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东电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的增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的提升，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MGQRSM+MS-UIGothic"/>
                <a:cs typeface="MGQRS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MGQRSM+MS-UIGothic"/>
                <a:cs typeface="MGQRSM+MS-UIGothic"/>
              </a:rPr>
              <a:t>目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4500">
                <a:solidFill>
                  <a:srgbClr val="59AE93"/>
                </a:solidFill>
                <a:latin typeface="MGQRSM+MS-UIGothic"/>
                <a:cs typeface="MGQRSM+MS-UIGothic"/>
              </a:rPr>
              <a:t>受众分析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受众群体特征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19120" y="353979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CFRCRN+TRJHDP+MicrosoftYaHei"/>
                <a:cs typeface="CFRCRN+TRJHD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50300" y="352328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CFRCRN+TRJHDP+MicrosoftYaHei"/>
                <a:cs typeface="CFRCRN+TRJHDP+MicrosoftYaHei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07094" y="416813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职业</a:t>
            </a: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875914" y="422147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年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龄</a:t>
            </a: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分布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09214" y="4552803"/>
            <a:ext cx="1590786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主要集中在</a:t>
            </a:r>
            <a:r>
              <a:rPr sz="1350">
                <a:solidFill>
                  <a:srgbClr val="000404"/>
                </a:solidFill>
                <a:latin typeface="CFRCRN+TRJHDP+MicrosoftYaHei"/>
                <a:cs typeface="CFRCRN+TRJHDP+MicrosoftYaHei"/>
              </a:rPr>
              <a:t>20-45</a:t>
            </a:r>
          </a:p>
          <a:p>
            <a:pPr marL="0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岁</a:t>
            </a: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，其中</a:t>
            </a:r>
            <a:r>
              <a:rPr sz="1350">
                <a:solidFill>
                  <a:srgbClr val="000404"/>
                </a:solidFill>
                <a:latin typeface="CFRCRN+TRJHDP+MicrosoftYaHei"/>
                <a:cs typeface="CFRCRN+TRJHDP+MicrosoftYaHei"/>
              </a:rPr>
              <a:t>25-35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岁</a:t>
            </a:r>
          </a:p>
          <a:p>
            <a:pPr marL="66675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群体占比最高。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21344" y="4552803"/>
            <a:ext cx="162877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主要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群体包括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白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、学生和家庭</a:t>
            </a:r>
          </a:p>
          <a:p>
            <a:pPr marL="34290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主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99025" y="483138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CFRCRN+TRJHDP+MicrosoftYaHei"/>
                <a:cs typeface="CFRCRN+TRJHDP+MicrosoftYaHei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999605" y="484281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CFRCRN+TRJHDP+MicrosoftYaHei"/>
                <a:cs typeface="CFRCRN+TRJHDP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25975" y="558482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性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别</a:t>
            </a: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分布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737350" y="558482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教育程度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283709" y="5911067"/>
            <a:ext cx="1742628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男女比例大致相当，</a:t>
            </a:r>
          </a:p>
          <a:p>
            <a:pPr marL="85725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但女性略多一些。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470015" y="5911067"/>
            <a:ext cx="162877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大部分具有大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或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以上学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，以本科</a:t>
            </a:r>
          </a:p>
          <a:p>
            <a:pPr marL="428625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404"/>
                </a:solidFill>
                <a:latin typeface="MGQRSM+MS-UIGothic"/>
                <a:cs typeface="MGQRSM+MS-UIGothic"/>
              </a:rPr>
              <a:t>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受众需求洞察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GQRSM+MS-UIGothic"/>
                <a:cs typeface="MGQRSM+MS-UIGothic"/>
              </a:rPr>
              <a:t>通信需求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受众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通信服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的需求主要集中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音通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、短信和互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网接入等方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面。其中，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速度、信号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定性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和覆盖范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MGQRSM+MS-UIGothic"/>
                <a:cs typeface="MGQRSM+MS-UIGothic"/>
              </a:rPr>
              <a:t>高要求。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GQRSM+MS-UIGothic"/>
                <a:cs typeface="MGQRSM+MS-UIGothic"/>
              </a:rPr>
              <a:t>消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FFFFFF"/>
                </a:solidFill>
                <a:latin typeface="MGQRSM+MS-UIGothic"/>
                <a:cs typeface="MGQRSM+MS-UIGothic"/>
              </a:rPr>
              <a:t>心理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购买电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信服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务时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，更注重品牌形象、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量、价格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惠等方面。同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新技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和新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较强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的接受度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FFFFFF"/>
                </a:solidFill>
                <a:latin typeface="MGQRSM+MS-UIGothic"/>
                <a:cs typeface="MGQRSM+MS-UIGothic"/>
              </a:rPr>
              <a:t>意愿。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受众行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为习惯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MGQRSM+MS-UIGothic"/>
                <a:cs typeface="MGQRSM+MS-UIGothic"/>
              </a:rPr>
              <a:t>媒介接触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娱乐</a:t>
            </a:r>
            <a:r>
              <a:rPr sz="2000" spc="25">
                <a:solidFill>
                  <a:srgbClr val="59AE93"/>
                </a:solidFill>
                <a:latin typeface="MGQRSM+MS-UIGothic"/>
                <a:cs typeface="MGQRSM+MS-UIGothic"/>
              </a:rPr>
              <a:t>偏好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购买</a:t>
            </a:r>
            <a:r>
              <a:rPr sz="2000" spc="25">
                <a:solidFill>
                  <a:srgbClr val="59AE93"/>
                </a:solidFill>
                <a:latin typeface="MGQRSM+MS-UIGothic"/>
                <a:cs typeface="MGQRSM+MS-UIGothic"/>
              </a:rPr>
              <a:t>渠道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受众主要通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过电视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、网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手机等媒介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取信息，其中以网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接触最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为频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受众更喜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手机或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娱乐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，如看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影、听音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、玩游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76587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购买电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品和服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务时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，更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向于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选择线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上渠道，如官方网站、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商平台等。同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对线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营业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度也有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高要</a:t>
            </a:r>
          </a:p>
          <a:p>
            <a:pPr marL="1238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MGQRSM+MS-UIGothic"/>
                <a:cs typeface="MGQRSM+MS-UIGothic"/>
              </a:rPr>
              <a:t>广告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4500">
                <a:solidFill>
                  <a:srgbClr val="59AE93"/>
                </a:solidFill>
                <a:latin typeface="MGQRSM+MS-UIGothic"/>
                <a:cs typeface="MGQRSM+MS-UIGothic"/>
              </a:rPr>
              <a:t>意策略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意理念与原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NGCWV+IOAGGH+MicrosoftYaHei-Bold"/>
                <a:cs typeface="MNGCWV+IOAGG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59AE93"/>
                </a:solidFill>
                <a:latin typeface="MGQRSM+MS-UIGothic"/>
                <a:cs typeface="MGQRSM+MS-UIGothic"/>
              </a:rPr>
              <a:t>新性原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MGQRSM+MS-UIGothic"/>
                <a:cs typeface="MGQRSM+MS-UIGothic"/>
              </a:rPr>
              <a:t>目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标导</a:t>
            </a:r>
            <a:r>
              <a:rPr sz="2000" spc="25">
                <a:solidFill>
                  <a:srgbClr val="59AE93"/>
                </a:solidFill>
                <a:latin typeface="MGQRSM+MS-UIGothic"/>
                <a:cs typeface="MGQRSM+MS-UIGothic"/>
              </a:rPr>
              <a:t>向原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MGQRSM+MS-UIGothic"/>
                <a:cs typeface="MGQRSM+MS-UIGothic"/>
              </a:rPr>
              <a:t>情感共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鸣</a:t>
            </a:r>
            <a:r>
              <a:rPr sz="2000" spc="25">
                <a:solidFill>
                  <a:srgbClr val="59AE93"/>
                </a:solidFill>
                <a:latin typeface="MGQRSM+MS-UIGothic"/>
                <a:cs typeface="MGQRSM+MS-UIGothic"/>
              </a:rPr>
              <a:t>原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以独特的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意，打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广告的束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缚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，吸引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受众的注意力。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明确广告目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与品牌形象、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品特点相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符合。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情感化的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意，引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受众的共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品牌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同感。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意表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59AE93"/>
                </a:solidFill>
                <a:latin typeface="MGQRSM+MS-UIGothic"/>
                <a:cs typeface="MGQRSM+MS-UIGothic"/>
              </a:rPr>
              <a:t>形式探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视觉创</a:t>
            </a:r>
            <a:r>
              <a:rPr sz="2300">
                <a:solidFill>
                  <a:srgbClr val="59AE93"/>
                </a:solidFill>
                <a:latin typeface="MGQRSM+MS-UIGothic"/>
                <a:cs typeface="MGQRSM+MS-UIGothic"/>
              </a:rPr>
              <a:t>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GQRSM+MS-UIGothic"/>
                <a:cs typeface="MGQRSM+MS-UIGothic"/>
              </a:rPr>
              <a:t>文案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2300">
                <a:solidFill>
                  <a:srgbClr val="59AE93"/>
                </a:solidFill>
                <a:latin typeface="MGQRSM+MS-UIGothic"/>
                <a:cs typeface="MGQRSM+MS-UIGothic"/>
              </a:rPr>
              <a:t>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GQRSM+MS-UIGothic"/>
                <a:cs typeface="MGQRSM+MS-UIGothic"/>
              </a:rPr>
              <a:t>互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动创</a:t>
            </a:r>
            <a:r>
              <a:rPr sz="2300">
                <a:solidFill>
                  <a:srgbClr val="59AE93"/>
                </a:solidFill>
                <a:latin typeface="MGQRSM+MS-UIGothic"/>
                <a:cs typeface="MGQRSM+MS-UIGothic"/>
              </a:rPr>
              <a:t>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运用独特的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元素、色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彩、构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造出引人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胜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效果。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富有感染力和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意的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文字，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品牌价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品特点。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利用互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受众参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与其中，增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广告的趣味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QRSM+MS-UIGothic"/>
                <a:cs typeface="MGQRSM+MS-UIGothic"/>
              </a:rPr>
              <a:t>性和参与度。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https://d.book118.com/868121103074006030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MGQRSM+MS-UIGothic</vt:lpstr>
      <vt:lpstr>Times New Roman</vt:lpstr>
      <vt:lpstr>SimSun</vt:lpstr>
      <vt:lpstr>MNGCWV+IOAGGH+MicrosoftYaHei-Bold</vt:lpstr>
      <vt:lpstr>MHGBIN+NFOFUL+ArialMT</vt:lpstr>
      <vt:lpstr>CFRCRN+TRJHDP+MicrosoftYaHei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2024-09-07T02:41:49.132</cp:lastPrinted>
  <dcterms:created xsi:type="dcterms:W3CDTF">2024-09-06T18:41:49Z</dcterms:created>
  <dcterms:modified xsi:type="dcterms:W3CDTF">2024-09-06T18:41:50Z</dcterms:modified>
</cp:coreProperties>
</file>