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1217E8-756D-4DB5-9730-E97D6187D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7F5846-8AB7-4DFF-A246-8F169BC15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6DDB80-F8E7-4FBB-9E11-49781B9BD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C3DE75-EF9B-4662-BC19-367ED2AFB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58DDDE-D7C1-4240-8663-13762745FD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027BEB-B2A8-4EFF-8271-B8DE278728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175040-4815-4C8E-9D3D-5AA1FDEECF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1C5AA2-A287-49F6-BB6D-1089389BAE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59C695-459C-4350-B32F-DB42767C61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62FB96-9AFE-426A-B34B-53C5285224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56E447-FC05-4E1D-9944-B029896CA0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2205100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隔离技术讲课PPT\n## 1.护理隔离技术的概念与重要性\n### 1.1护理隔离技术的定义与分类\n### 1.2护理隔离技术在医疗行业中的应用\n### 1.3护理隔离技术的重要性及意义\n## 2.护理隔离技术的原理与方法\n### 2.1护理隔离技术的原理及实施原则\n### 2.2护理隔离技术的常用方法\n### 2.3护理隔离技术的实施步骤与注意事项\n## 3.护理隔离技术的适用范围与对象\n### 3.1护理隔离技术的适用范围\n### 3.2护理隔离技术的适用对象\n### 3.3护理隔离技术在不同疾病中的应用\n## 4.护理隔离技术的效果评估与影响因素\n### 4.1护理隔离技术的效果评估方法\n### 4.2护理隔离技术效果的影响因素\n### 4.3提高护理隔离技术效果的措施\n## 5.护理隔离技术的伦理与法律问题\n### 5.1护理隔离技术涉及的伦理问题\n### 5.2护理隔离技术涉及的法律问题\n### 5.3护理隔离技术的伦理与法律规范\n## 6.护理隔离技术的发展趋势与展望\n### 6.1护理隔离技术的发展趋势\n### 6.2护理隔离技术的未来展望\n### 6.3提高护理隔离技术水平的建议\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TENCENT DOCS SMART CREATE</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护理隔离技术讲课PPT</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0" name="" descr="{&quot;isTemplate&quot;:true,&quot;type&quot;:2}"/>
        <p:cNvGrpSpPr/>
        <p:nvPr/>
      </p:nvGrpSpPr>
      <p:grpSpPr>
        <a:xfrm>
          <a:off x="0" y="0"/>
          <a:ext cx="0" cy="0"/>
        </a:xfrm>
      </p:grpSpPr>
      <p:sp>
        <p:nvSpPr>
          <p:cNvPr id="51"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护理隔离技术的概念与重要性</a:t>
            </a:r>
            <a:endParaRPr/>
          </a:p>
        </p:txBody>
      </p:sp>
      <p:sp>
        <p:nvSpPr>
          <p:cNvPr id="5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7" name="" descr="{&quot;isTemplate&quot;:true,&quot;type&quot;:3}"/>
        <p:cNvGrpSpPr/>
        <p:nvPr/>
      </p:nvGrpSpPr>
      <p:grpSpPr>
        <a:xfrm>
          <a:off x="0" y="0"/>
          <a:ext cx="0" cy="0"/>
        </a:xfrm>
      </p:grpSpPr>
      <p:sp>
        <p:nvSpPr>
          <p:cNvPr id="88"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89"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护理隔离技术的定义与分类</a:t>
            </a:r>
            <a:endParaRPr lang="en-US" sz="3600" b="1">
              <a:latin typeface="微软雅黑"/>
              <a:ea typeface="微软雅黑"/>
            </a:endParaRPr>
          </a:p>
        </p:txBody>
      </p:sp>
      <p:sp>
        <p:nvSpPr>
          <p:cNvPr id="90"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护理隔离技术是指在医院或其他医疗机构中，为了</a:t>
            </a:r>
            <a:r>
              <a:rPr lang="zh-CN" sz="1400" b="1" spc="300">
                <a:solidFill>
                  <a:schemeClr val="tx1">
                    <a:lumMod val="50000"/>
                    <a:lumOff val="50000"/>
                    <a:alpha val="100000"/>
                  </a:schemeClr>
                </a:solidFill>
                <a:latin typeface="微软雅黑"/>
                <a:ea typeface="微软雅黑"/>
              </a:rPr>
              <a:t>防止病原体传播</a:t>
            </a:r>
            <a:r>
              <a:rPr lang="zh-CN" sz="1400" spc="300">
                <a:solidFill>
                  <a:schemeClr val="tx1">
                    <a:lumMod val="50000"/>
                    <a:lumOff val="50000"/>
                    <a:alpha val="100000"/>
                  </a:schemeClr>
                </a:solidFill>
                <a:latin typeface="微软雅黑"/>
                <a:ea typeface="微软雅黑"/>
              </a:rPr>
              <a:t>而采取的一系列</a:t>
            </a:r>
            <a:r>
              <a:rPr lang="zh-CN" sz="1400" b="1" spc="300">
                <a:solidFill>
                  <a:schemeClr val="tx1">
                    <a:lumMod val="50000"/>
                    <a:lumOff val="50000"/>
                    <a:alpha val="100000"/>
                  </a:schemeClr>
                </a:solidFill>
                <a:latin typeface="微软雅黑"/>
                <a:ea typeface="微软雅黑"/>
              </a:rPr>
              <a:t>隔离措施</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隔离技术可以分为</a:t>
            </a:r>
            <a:r>
              <a:rPr lang="zh-CN" sz="1400" b="1" spc="300">
                <a:solidFill>
                  <a:schemeClr val="tx1">
                    <a:lumMod val="50000"/>
                    <a:lumOff val="50000"/>
                    <a:alpha val="100000"/>
                  </a:schemeClr>
                </a:solidFill>
                <a:latin typeface="微软雅黑"/>
                <a:ea typeface="微软雅黑"/>
              </a:rPr>
              <a:t>空间隔离</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物品隔离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空间隔离是指将患者与其他患者或健康人群</a:t>
            </a:r>
            <a:r>
              <a:rPr lang="zh-CN" sz="1400" b="1" spc="300">
                <a:solidFill>
                  <a:schemeClr val="tx1">
                    <a:lumMod val="50000"/>
                    <a:lumOff val="50000"/>
                    <a:alpha val="100000"/>
                  </a:schemeClr>
                </a:solidFill>
                <a:latin typeface="微软雅黑"/>
                <a:ea typeface="微软雅黑"/>
              </a:rPr>
              <a:t>分隔开</a:t>
            </a:r>
            <a:r>
              <a:rPr lang="zh-CN" sz="1400" spc="300">
                <a:solidFill>
                  <a:schemeClr val="tx1">
                    <a:lumMod val="50000"/>
                    <a:lumOff val="50000"/>
                    <a:alpha val="100000"/>
                  </a:schemeClr>
                </a:solidFill>
                <a:latin typeface="微软雅黑"/>
                <a:ea typeface="微软雅黑"/>
              </a:rPr>
              <a:t>，以减少病原体的传播</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物品隔离是指对</a:t>
            </a:r>
            <a:r>
              <a:rPr lang="zh-CN" sz="1400" b="1" spc="300">
                <a:solidFill>
                  <a:schemeClr val="tx1">
                    <a:lumMod val="50000"/>
                    <a:lumOff val="50000"/>
                    <a:alpha val="100000"/>
                  </a:schemeClr>
                </a:solidFill>
                <a:latin typeface="微软雅黑"/>
                <a:ea typeface="微软雅黑"/>
              </a:rPr>
              <a:t>感染源</a:t>
            </a:r>
            <a:r>
              <a:rPr lang="zh-CN" sz="1400" spc="300">
                <a:solidFill>
                  <a:schemeClr val="tx1">
                    <a:lumMod val="50000"/>
                    <a:lumOff val="50000"/>
                    <a:alpha val="100000"/>
                  </a:schemeClr>
                </a:solidFill>
                <a:latin typeface="微软雅黑"/>
                <a:ea typeface="微软雅黑"/>
              </a:rPr>
              <a:t>或</a:t>
            </a:r>
            <a:r>
              <a:rPr lang="zh-CN" sz="1400" b="1" spc="300">
                <a:solidFill>
                  <a:schemeClr val="tx1">
                    <a:lumMod val="50000"/>
                    <a:lumOff val="50000"/>
                    <a:alpha val="100000"/>
                  </a:schemeClr>
                </a:solidFill>
                <a:latin typeface="微软雅黑"/>
                <a:ea typeface="微软雅黑"/>
              </a:rPr>
              <a:t>污染物品</a:t>
            </a:r>
            <a:r>
              <a:rPr lang="zh-CN" sz="1400" spc="300">
                <a:solidFill>
                  <a:schemeClr val="tx1">
                    <a:lumMod val="50000"/>
                    <a:lumOff val="50000"/>
                    <a:alpha val="100000"/>
                  </a:schemeClr>
                </a:solidFill>
                <a:latin typeface="微软雅黑"/>
                <a:ea typeface="微软雅黑"/>
              </a:rPr>
              <a:t>进行</a:t>
            </a:r>
            <a:r>
              <a:rPr lang="zh-CN" sz="1400" b="1" spc="300">
                <a:solidFill>
                  <a:schemeClr val="tx1">
                    <a:lumMod val="50000"/>
                    <a:lumOff val="50000"/>
                    <a:alpha val="100000"/>
                  </a:schemeClr>
                </a:solidFill>
                <a:latin typeface="微软雅黑"/>
                <a:ea typeface="微软雅黑"/>
              </a:rPr>
              <a:t>特殊处理</a:t>
            </a:r>
            <a:r>
              <a:rPr lang="zh-CN" sz="1400" spc="300">
                <a:solidFill>
                  <a:schemeClr val="tx1">
                    <a:lumMod val="50000"/>
                    <a:lumOff val="50000"/>
                    <a:alpha val="100000"/>
                  </a:schemeClr>
                </a:solidFill>
                <a:latin typeface="微软雅黑"/>
                <a:ea typeface="微软雅黑"/>
              </a:rPr>
              <a:t>，以防止病原体传播</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护理隔离技术还包括</a:t>
            </a:r>
            <a:r>
              <a:rPr lang="zh-CN" sz="1400" b="1" spc="300">
                <a:solidFill>
                  <a:schemeClr val="tx1">
                    <a:lumMod val="50000"/>
                    <a:lumOff val="50000"/>
                    <a:alpha val="100000"/>
                  </a:schemeClr>
                </a:solidFill>
                <a:latin typeface="微软雅黑"/>
                <a:ea typeface="微软雅黑"/>
              </a:rPr>
              <a:t>个人防护</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环境消毒</a:t>
            </a:r>
            <a:r>
              <a:rPr lang="zh-CN" sz="1400" spc="300">
                <a:solidFill>
                  <a:schemeClr val="tx1">
                    <a:lumMod val="50000"/>
                    <a:lumOff val="50000"/>
                    <a:alpha val="100000"/>
                  </a:schemeClr>
                </a:solidFill>
                <a:latin typeface="微软雅黑"/>
                <a:ea typeface="微软雅黑"/>
              </a:rPr>
              <a:t>等措施</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个人防护是指医护人员</a:t>
            </a:r>
            <a:r>
              <a:rPr lang="zh-CN" sz="1400" b="1" spc="300">
                <a:solidFill>
                  <a:schemeClr val="tx1">
                    <a:lumMod val="50000"/>
                    <a:lumOff val="50000"/>
                    <a:alpha val="100000"/>
                  </a:schemeClr>
                </a:solidFill>
                <a:latin typeface="微软雅黑"/>
                <a:ea typeface="微软雅黑"/>
              </a:rPr>
              <a:t>佩戴防护用品</a:t>
            </a:r>
            <a:r>
              <a:rPr lang="zh-CN" sz="1400" spc="300">
                <a:solidFill>
                  <a:schemeClr val="tx1">
                    <a:lumMod val="50000"/>
                    <a:lumOff val="50000"/>
                    <a:alpha val="100000"/>
                  </a:schemeClr>
                </a:solidFill>
                <a:latin typeface="微软雅黑"/>
                <a:ea typeface="微软雅黑"/>
              </a:rPr>
              <a:t>，以降低感染风险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环境消毒是指对</a:t>
            </a:r>
            <a:r>
              <a:rPr lang="zh-CN" sz="1400" b="1" spc="300">
                <a:solidFill>
                  <a:schemeClr val="tx1">
                    <a:lumMod val="50000"/>
                    <a:lumOff val="50000"/>
                    <a:alpha val="100000"/>
                  </a:schemeClr>
                </a:solidFill>
                <a:latin typeface="微软雅黑"/>
                <a:ea typeface="微软雅黑"/>
              </a:rPr>
              <a:t>患者接触过的物品</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环境</a:t>
            </a:r>
            <a:r>
              <a:rPr lang="zh-CN" sz="1400" spc="300">
                <a:solidFill>
                  <a:schemeClr val="tx1">
                    <a:lumMod val="50000"/>
                    <a:lumOff val="50000"/>
                    <a:alpha val="100000"/>
                  </a:schemeClr>
                </a:solidFill>
                <a:latin typeface="微软雅黑"/>
                <a:ea typeface="微软雅黑"/>
              </a:rPr>
              <a:t>进行</a:t>
            </a:r>
            <a:r>
              <a:rPr lang="zh-CN" sz="1400" b="1" spc="300">
                <a:solidFill>
                  <a:schemeClr val="tx1">
                    <a:lumMod val="50000"/>
                    <a:lumOff val="50000"/>
                    <a:alpha val="100000"/>
                  </a:schemeClr>
                </a:solidFill>
                <a:latin typeface="微软雅黑"/>
                <a:ea typeface="微软雅黑"/>
              </a:rPr>
              <a:t>清洁消毒</a:t>
            </a:r>
            <a:r>
              <a:rPr lang="zh-CN" sz="1400" spc="300">
                <a:solidFill>
                  <a:schemeClr val="tx1">
                    <a:lumMod val="50000"/>
                    <a:lumOff val="50000"/>
                    <a:alpha val="100000"/>
                  </a:schemeClr>
                </a:solidFill>
                <a:latin typeface="微软雅黑"/>
                <a:ea typeface="微软雅黑"/>
              </a:rPr>
              <a:t>，以消除病原体</a:t>
            </a:r>
            <a:endParaRPr/>
          </a:p>
        </p:txBody>
      </p:sp>
      <p:cxnSp>
        <p:nvCxnSpPr>
          <p:cNvPr id="91"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2"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3" name="" descr="{&quot;isTemplate&quot;:true,&quot;type&quot;:3}"/>
        <p:cNvGrpSpPr/>
        <p:nvPr/>
      </p:nvGrpSpPr>
      <p:grpSpPr>
        <a:xfrm>
          <a:off x="0" y="0"/>
          <a:ext cx="0" cy="0"/>
        </a:xfrm>
      </p:grpSpPr>
      <p:grpSp>
        <p:nvGrpSpPr>
          <p:cNvPr id="94"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5" name=""/>
            <p:cNvGrpSpPr/>
            <p:nvPr/>
          </p:nvGrpSpPr>
          <p:grpSpPr>
            <a:xfrm>
              <a:off x="685800" y="3146904"/>
              <a:ext cx="5760000" cy="3225487"/>
              <a:chOff x="685800" y="3146904"/>
              <a:chExt cx="5760000" cy="3225487"/>
            </a:xfrm>
          </p:grpSpPr>
          <p:sp>
            <p:nvSpPr>
              <p:cNvPr id="9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护理隔离技术在医院感染控制中发挥着重要作用   -可以有效降低医院感染的发生率</a:t>
                </a:r>
                <a:endParaRPr kumimoji="1" lang="en-US" altLang="zh-CN" sz="1800" b="1">
                  <a:solidFill>
                    <a:schemeClr val="bg1"/>
                  </a:solidFill>
                  <a:latin typeface="+mj-ea"/>
                  <a:ea typeface="+mj-ea"/>
                </a:endParaRPr>
              </a:p>
            </p:txBody>
          </p:sp>
          <p:sp>
            <p:nvSpPr>
              <p:cNvPr id="9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提高医疗质量和患者安全</a:t>
                </a:r>
                <a:endParaRPr/>
              </a:p>
            </p:txBody>
          </p:sp>
        </p:grpSp>
        <p:grpSp>
          <p:nvGrpSpPr>
            <p:cNvPr id="98" name=""/>
            <p:cNvGrpSpPr/>
            <p:nvPr/>
          </p:nvGrpSpPr>
          <p:grpSpPr>
            <a:xfrm>
              <a:off x="6016236" y="3146904"/>
              <a:ext cx="5400000" cy="3225487"/>
              <a:chOff x="6016236" y="3146904"/>
              <a:chExt cx="5400000" cy="3225487"/>
            </a:xfrm>
          </p:grpSpPr>
          <p:sp>
            <p:nvSpPr>
              <p:cNvPr id="9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护理隔离技术也应用于传染病防治和突发公共卫生事件的应对</a:t>
                </a:r>
                <a:endParaRPr kumimoji="1" lang="en-US" altLang="zh-CN" sz="1800" b="1">
                  <a:solidFill>
                    <a:schemeClr val="bg1"/>
                  </a:solidFill>
                  <a:latin typeface="+mj-ea"/>
                  <a:ea typeface="+mj-ea"/>
                </a:endParaRPr>
              </a:p>
            </p:txBody>
          </p:sp>
          <p:sp>
            <p:nvSpPr>
              <p:cNvPr id="10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对传染病患者进行</a:t>
                </a:r>
                <a:r>
                  <a:rPr lang="zh-CN" sz="1400" b="1">
                    <a:solidFill>
                      <a:schemeClr val="tx1">
                        <a:lumMod val="50000"/>
                        <a:lumOff val="50000"/>
                        <a:alpha val="100000"/>
                      </a:schemeClr>
                    </a:solidFill>
                    <a:latin typeface="微软雅黑"/>
                    <a:ea typeface="微软雅黑"/>
                  </a:rPr>
                  <a:t>隔离观察</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治疗</a:t>
                </a:r>
                <a:r>
                  <a:rPr lang="zh-CN" sz="1400">
                    <a:solidFill>
                      <a:schemeClr val="tx1">
                        <a:lumMod val="50000"/>
                        <a:lumOff val="50000"/>
                        <a:alpha val="100000"/>
                      </a:schemeClr>
                    </a:solidFill>
                    <a:latin typeface="微软雅黑"/>
                    <a:ea typeface="微软雅黑"/>
                  </a:rPr>
                  <a:t>，以防止病原体传播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在突发公共卫生事件中，对</a:t>
                </a:r>
                <a:r>
                  <a:rPr lang="zh-CN" sz="1400" b="1">
                    <a:solidFill>
                      <a:schemeClr val="tx1">
                        <a:lumMod val="50000"/>
                        <a:lumOff val="50000"/>
                        <a:alpha val="100000"/>
                      </a:schemeClr>
                    </a:solidFill>
                    <a:latin typeface="微软雅黑"/>
                    <a:ea typeface="微软雅黑"/>
                  </a:rPr>
                  <a:t>密切接触者</a:t>
                </a:r>
                <a:r>
                  <a:rPr lang="zh-CN" sz="1400">
                    <a:solidFill>
                      <a:schemeClr val="tx1">
                        <a:lumMod val="50000"/>
                        <a:lumOff val="50000"/>
                        <a:alpha val="100000"/>
                      </a:schemeClr>
                    </a:solidFill>
                    <a:latin typeface="微软雅黑"/>
                    <a:ea typeface="微软雅黑"/>
                  </a:rPr>
                  <a:t>进行</a:t>
                </a:r>
                <a:r>
                  <a:rPr lang="zh-CN" sz="1400" b="1">
                    <a:solidFill>
                      <a:schemeClr val="tx1">
                        <a:lumMod val="50000"/>
                        <a:lumOff val="50000"/>
                        <a:alpha val="100000"/>
                      </a:schemeClr>
                    </a:solidFill>
                    <a:latin typeface="微软雅黑"/>
                    <a:ea typeface="微软雅黑"/>
                  </a:rPr>
                  <a:t>隔离观察</a:t>
                </a:r>
                <a:r>
                  <a:rPr lang="zh-CN" sz="1400">
                    <a:solidFill>
                      <a:schemeClr val="tx1">
                        <a:lumMod val="50000"/>
                        <a:lumOff val="50000"/>
                        <a:alpha val="100000"/>
                      </a:schemeClr>
                    </a:solidFill>
                    <a:latin typeface="微软雅黑"/>
                    <a:ea typeface="微软雅黑"/>
                  </a:rPr>
                  <a:t>，以降低疫情扩散的风险</a:t>
                </a:r>
                <a:endParaRPr/>
              </a:p>
            </p:txBody>
          </p:sp>
        </p:grpSp>
      </p:grpSp>
      <p:sp>
        <p:nvSpPr>
          <p:cNvPr id="10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护理隔离技术在医疗行业中的应用</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2" name="" descr="{&quot;isTemplate&quot;:true,&quot;type&quot;:3}"/>
        <p:cNvGrpSpPr/>
        <p:nvPr/>
      </p:nvGrpSpPr>
      <p:grpSpPr>
        <a:xfrm>
          <a:off x="0" y="0"/>
          <a:ext cx="0" cy="0"/>
        </a:xfrm>
      </p:grpSpPr>
      <p:sp>
        <p:nvSpPr>
          <p:cNvPr id="103"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护理隔离技术的重要性及意义</a:t>
            </a:r>
            <a:endParaRPr lang="en-US" sz="3600" b="1">
              <a:latin typeface="微软雅黑"/>
              <a:ea typeface="微软雅黑"/>
            </a:endParaRPr>
          </a:p>
        </p:txBody>
      </p:sp>
      <p:grpSp>
        <p:nvGrpSpPr>
          <p:cNvPr id="104"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05" name=""/>
            <p:cNvGrpSpPr/>
            <p:nvPr/>
          </p:nvGrpSpPr>
          <p:grpSpPr>
            <a:xfrm>
              <a:off x="2826110" y="2144759"/>
              <a:ext cx="2880000" cy="4397325"/>
              <a:chOff x="2826109" y="2144759"/>
              <a:chExt cx="2880000" cy="4397325"/>
            </a:xfrm>
          </p:grpSpPr>
          <p:sp>
            <p:nvSpPr>
              <p:cNvPr id="106"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护理隔离技术的重要性在于保护患者和医护人员的生命安全和身体健康</a:t>
                </a:r>
                <a:endParaRPr kumimoji="1" lang="en-US" altLang="zh-CN" sz="2200" b="1">
                  <a:solidFill>
                    <a:schemeClr val="bg1"/>
                  </a:solidFill>
                  <a:latin typeface="+mj-ea"/>
                  <a:ea typeface="+mj-ea"/>
                </a:endParaRPr>
              </a:p>
            </p:txBody>
          </p:sp>
          <p:sp>
            <p:nvSpPr>
              <p:cNvPr id="107"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防止病原体传播，降低感染风险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提高医疗质量和患者安全</a:t>
                </a:r>
                <a:endParaRPr/>
              </a:p>
            </p:txBody>
          </p:sp>
          <p:sp>
            <p:nvSpPr>
              <p:cNvPr id="108"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09" name=""/>
            <p:cNvGrpSpPr/>
            <p:nvPr/>
          </p:nvGrpSpPr>
          <p:grpSpPr>
            <a:xfrm>
              <a:off x="6485892" y="2144759"/>
              <a:ext cx="2880000" cy="4397325"/>
              <a:chOff x="6485892" y="2144759"/>
              <a:chExt cx="2880000" cy="4397325"/>
            </a:xfrm>
          </p:grpSpPr>
          <p:sp>
            <p:nvSpPr>
              <p:cNvPr id="110"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护理隔离技术的意义在于促进医疗技术的发展和提高公共卫生水平</a:t>
                </a:r>
                <a:endParaRPr kumimoji="1" lang="en-US" altLang="zh-CN" sz="2200" b="1">
                  <a:solidFill>
                    <a:schemeClr val="bg1"/>
                  </a:solidFill>
                  <a:latin typeface="+mj-ea"/>
                  <a:ea typeface="+mj-ea"/>
                </a:endParaRPr>
              </a:p>
            </p:txBody>
          </p:sp>
          <p:sp>
            <p:nvSpPr>
              <p:cNvPr id="111"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为患者提供更加安全、有效的治疗方案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为公共卫生事业做出贡献，提高人们的健康水平</a:t>
                </a:r>
                <a:endParaRPr/>
              </a:p>
            </p:txBody>
          </p:sp>
          <p:sp>
            <p:nvSpPr>
              <p:cNvPr id="112"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descr="{&quot;isTemplate&quot;:true,&quot;type&quot;:2}"/>
        <p:cNvGrpSpPr/>
        <p:nvPr/>
      </p:nvGrpSpPr>
      <p:grpSpPr>
        <a:xfrm>
          <a:off x="0" y="0"/>
          <a:ext cx="0" cy="0"/>
        </a:xfrm>
      </p:grpSpPr>
      <p:sp>
        <p:nvSpPr>
          <p:cNvPr id="114"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护理隔离技术的原理与方法</a:t>
            </a:r>
            <a:endParaRPr/>
          </a:p>
        </p:txBody>
      </p:sp>
      <p:sp>
        <p:nvSpPr>
          <p:cNvPr id="11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3}"/>
        <p:cNvGrpSpPr/>
        <p:nvPr/>
      </p:nvGrpSpPr>
      <p:grpSpPr>
        <a:xfrm>
          <a:off x="0" y="0"/>
          <a:ext cx="0" cy="0"/>
        </a:xfrm>
      </p:grpSpPr>
      <p:grpSp>
        <p:nvGrpSpPr>
          <p:cNvPr id="117"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18" name="Group 628"/>
            <p:cNvGrpSpPr/>
            <p:nvPr/>
          </p:nvGrpSpPr>
          <p:grpSpPr>
            <a:xfrm>
              <a:off x="1197254" y="3971227"/>
              <a:ext cx="11008530" cy="2106887"/>
              <a:chOff x="1197254" y="3971227"/>
              <a:chExt cx="11008530" cy="2106887"/>
            </a:xfrm>
          </p:grpSpPr>
          <p:sp>
            <p:nvSpPr>
              <p:cNvPr id="119"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0"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1"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22"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3"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护理隔离技术的原理主要是阻断病原体传播途径</a:t>
                </a:r>
                <a:endParaRPr/>
              </a:p>
            </p:txBody>
          </p:sp>
          <p:sp>
            <p:nvSpPr>
              <p:cNvPr id="124"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a:t>
                </a:r>
                <a:r>
                  <a:rPr lang="zh-CN" sz="1400" b="1">
                    <a:solidFill>
                      <a:schemeClr val="tx1">
                        <a:alpha val="100000"/>
                      </a:schemeClr>
                    </a:solidFill>
                    <a:latin typeface="Microsoft Yahei"/>
                    <a:ea typeface="Microsoft Yahei"/>
                  </a:rPr>
                  <a:t>空间隔离</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物品隔离</a:t>
                </a:r>
                <a:r>
                  <a:rPr lang="zh-CN" sz="1400">
                    <a:solidFill>
                      <a:schemeClr val="tx1">
                        <a:alpha val="100000"/>
                      </a:schemeClr>
                    </a:solidFill>
                    <a:latin typeface="Microsoft Yahei"/>
                    <a:ea typeface="Microsoft Yahei"/>
                  </a:rPr>
                  <a:t>等措施，减少患者与病原体的接触机会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a:t>
                </a:r>
                <a:r>
                  <a:rPr lang="zh-CN" sz="1400" b="1">
                    <a:solidFill>
                      <a:schemeClr val="tx1">
                        <a:alpha val="100000"/>
                      </a:schemeClr>
                    </a:solidFill>
                    <a:latin typeface="Microsoft Yahei"/>
                    <a:ea typeface="Microsoft Yahei"/>
                  </a:rPr>
                  <a:t>个人防护</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环境消毒</a:t>
                </a:r>
                <a:r>
                  <a:rPr lang="zh-CN" sz="1400">
                    <a:solidFill>
                      <a:schemeClr val="tx1">
                        <a:alpha val="100000"/>
                      </a:schemeClr>
                    </a:solidFill>
                    <a:latin typeface="Microsoft Yahei"/>
                    <a:ea typeface="Microsoft Yahei"/>
                  </a:rPr>
                  <a:t>等措施，降低病原体在医护人员和患者之间的传播风险</a:t>
                </a:r>
                <a:endParaRPr/>
              </a:p>
            </p:txBody>
          </p:sp>
        </p:grpSp>
        <p:grpSp>
          <p:nvGrpSpPr>
            <p:cNvPr id="125" name="Group 635"/>
            <p:cNvGrpSpPr/>
            <p:nvPr/>
          </p:nvGrpSpPr>
          <p:grpSpPr>
            <a:xfrm>
              <a:off x="3499345" y="1423099"/>
              <a:ext cx="11008530" cy="2005901"/>
              <a:chOff x="3499345" y="1423099"/>
              <a:chExt cx="11008530" cy="2005901"/>
            </a:xfrm>
          </p:grpSpPr>
          <p:sp>
            <p:nvSpPr>
              <p:cNvPr id="126"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护理隔离技术的实施原则包括严格性、及时性和持续性</a:t>
                </a:r>
                <a:endParaRPr/>
              </a:p>
            </p:txBody>
          </p:sp>
          <p:sp>
            <p:nvSpPr>
              <p:cNvPr id="127"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严格性是指对</a:t>
                </a:r>
                <a:r>
                  <a:rPr lang="zh-CN" sz="1400" b="1">
                    <a:solidFill>
                      <a:schemeClr val="tx1">
                        <a:alpha val="100000"/>
                      </a:schemeClr>
                    </a:solidFill>
                    <a:latin typeface="Microsoft Yahei"/>
                    <a:ea typeface="Microsoft Yahei"/>
                  </a:rPr>
                  <a:t>隔离措施</a:t>
                </a:r>
                <a:r>
                  <a:rPr lang="zh-CN" sz="1400">
                    <a:solidFill>
                      <a:schemeClr val="tx1">
                        <a:alpha val="100000"/>
                      </a:schemeClr>
                    </a:solidFill>
                    <a:latin typeface="Microsoft Yahei"/>
                    <a:ea typeface="Microsoft Yahei"/>
                  </a:rPr>
                  <a:t>的实施要严格遵守规定，不得随意更改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及时性是指对</a:t>
                </a:r>
                <a:r>
                  <a:rPr lang="zh-CN" sz="1400" b="1">
                    <a:solidFill>
                      <a:schemeClr val="tx1">
                        <a:alpha val="100000"/>
                      </a:schemeClr>
                    </a:solidFill>
                    <a:latin typeface="Microsoft Yahei"/>
                    <a:ea typeface="Microsoft Yahei"/>
                  </a:rPr>
                  <a:t>感染源</a:t>
                </a:r>
                <a:r>
                  <a:rPr lang="zh-CN" sz="1400">
                    <a:solidFill>
                      <a:schemeClr val="tx1">
                        <a:alpha val="100000"/>
                      </a:schemeClr>
                    </a:solidFill>
                    <a:latin typeface="Microsoft Yahei"/>
                    <a:ea typeface="Microsoft Yahei"/>
                  </a:rPr>
                  <a:t>的发现和处理要及时，防止病原体扩散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持续性是指</a:t>
                </a:r>
                <a:r>
                  <a:rPr lang="zh-CN" sz="1400" b="1">
                    <a:solidFill>
                      <a:schemeClr val="tx1">
                        <a:alpha val="100000"/>
                      </a:schemeClr>
                    </a:solidFill>
                    <a:latin typeface="Microsoft Yahei"/>
                    <a:ea typeface="Microsoft Yahei"/>
                  </a:rPr>
                  <a:t>隔离措施</a:t>
                </a:r>
                <a:r>
                  <a:rPr lang="zh-CN" sz="1400">
                    <a:solidFill>
                      <a:schemeClr val="tx1">
                        <a:alpha val="100000"/>
                      </a:schemeClr>
                    </a:solidFill>
                    <a:latin typeface="Microsoft Yahei"/>
                    <a:ea typeface="Microsoft Yahei"/>
                  </a:rPr>
                  <a:t>要持续到患者康复或病原体被清除为止</a:t>
                </a:r>
                <a:endParaRPr/>
              </a:p>
            </p:txBody>
          </p:sp>
          <p:sp>
            <p:nvSpPr>
              <p:cNvPr id="128"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9"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0"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31"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3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护理隔离技术的原理及实施原则</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3" name="" descr="{&quot;isTemplate&quot;:true,&quot;type&quot;:3}"/>
        <p:cNvGrpSpPr/>
        <p:nvPr/>
      </p:nvGrpSpPr>
      <p:grpSpPr>
        <a:xfrm>
          <a:off x="0" y="0"/>
          <a:ext cx="0" cy="0"/>
        </a:xfrm>
      </p:grpSpPr>
      <p:sp>
        <p:nvSpPr>
          <p:cNvPr id="13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空间隔离的常用方法包括</a:t>
            </a:r>
            <a:r>
              <a:rPr lang="en-US" sz="1400" b="1" spc="300">
                <a:solidFill>
                  <a:srgbClr val="808080">
                    <a:alpha val="100000"/>
                  </a:srgbClr>
                </a:solidFill>
                <a:latin typeface="微软雅黑"/>
                <a:ea typeface="微软雅黑"/>
              </a:rPr>
              <a:t>设立隔离区</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使用隔离病床</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设置隔离帘</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设立隔离区是指在医院内划定</a:t>
            </a:r>
            <a:r>
              <a:rPr lang="en-US" sz="1400" b="1" spc="300">
                <a:solidFill>
                  <a:srgbClr val="808080">
                    <a:alpha val="100000"/>
                  </a:srgbClr>
                </a:solidFill>
                <a:latin typeface="微软雅黑"/>
                <a:ea typeface="微软雅黑"/>
              </a:rPr>
              <a:t>特定区域</a:t>
            </a:r>
            <a:r>
              <a:rPr lang="en-US" sz="1400" spc="300">
                <a:solidFill>
                  <a:srgbClr val="808080">
                    <a:alpha val="100000"/>
                  </a:srgbClr>
                </a:solidFill>
                <a:latin typeface="微软雅黑"/>
                <a:ea typeface="微软雅黑"/>
              </a:rPr>
              <a:t>，用于收治隔离患者</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使用隔离病床是指在普通病床的基础上，增加</a:t>
            </a:r>
            <a:r>
              <a:rPr lang="en-US" sz="1400" b="1" spc="300">
                <a:solidFill>
                  <a:srgbClr val="808080">
                    <a:alpha val="100000"/>
                  </a:srgbClr>
                </a:solidFill>
                <a:latin typeface="微软雅黑"/>
                <a:ea typeface="微软雅黑"/>
              </a:rPr>
              <a:t>隔离防护设施</a:t>
            </a:r>
            <a:r>
              <a:rPr lang="en-US" sz="1400" spc="300">
                <a:solidFill>
                  <a:srgbClr val="808080">
                    <a:alpha val="100000"/>
                  </a:srgbClr>
                </a:solidFill>
                <a:latin typeface="微软雅黑"/>
                <a:ea typeface="微软雅黑"/>
              </a:rPr>
              <a:t>，如屏风、隔断等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设置隔离帘是指在病床之间或病床与护士站之间设置</a:t>
            </a:r>
            <a:r>
              <a:rPr lang="en-US" sz="1400" b="1" spc="300">
                <a:solidFill>
                  <a:srgbClr val="808080">
                    <a:alpha val="100000"/>
                  </a:srgbClr>
                </a:solidFill>
                <a:latin typeface="微软雅黑"/>
                <a:ea typeface="微软雅黑"/>
              </a:rPr>
              <a:t>塑料帘</a:t>
            </a:r>
            <a:r>
              <a:rPr lang="en-US" sz="1400" spc="300">
                <a:solidFill>
                  <a:srgbClr val="808080">
                    <a:alpha val="100000"/>
                  </a:srgbClr>
                </a:solidFill>
                <a:latin typeface="微软雅黑"/>
                <a:ea typeface="微软雅黑"/>
              </a:rPr>
              <a:t>，以减少病原体的传播</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物品隔离的常用方法包括</a:t>
            </a:r>
            <a:r>
              <a:rPr lang="en-US" sz="1400" b="1" spc="300">
                <a:solidFill>
                  <a:srgbClr val="808080">
                    <a:alpha val="100000"/>
                  </a:srgbClr>
                </a:solidFill>
                <a:latin typeface="微软雅黑"/>
                <a:ea typeface="微软雅黑"/>
              </a:rPr>
              <a:t>消毒</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灭菌</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一次性用品</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消毒是指使用</a:t>
            </a:r>
            <a:r>
              <a:rPr lang="en-US" sz="1400" b="1" spc="300">
                <a:solidFill>
                  <a:srgbClr val="808080">
                    <a:alpha val="100000"/>
                  </a:srgbClr>
                </a:solidFill>
                <a:latin typeface="微软雅黑"/>
                <a:ea typeface="微软雅黑"/>
              </a:rPr>
              <a:t>化学消毒剂</a:t>
            </a:r>
            <a:r>
              <a:rPr lang="en-US" sz="1400" spc="300">
                <a:solidFill>
                  <a:srgbClr val="808080">
                    <a:alpha val="100000"/>
                  </a:srgbClr>
                </a:solidFill>
                <a:latin typeface="微软雅黑"/>
                <a:ea typeface="微软雅黑"/>
              </a:rPr>
              <a:t>或</a:t>
            </a:r>
            <a:r>
              <a:rPr lang="en-US" sz="1400" b="1" spc="300">
                <a:solidFill>
                  <a:srgbClr val="808080">
                    <a:alpha val="100000"/>
                  </a:srgbClr>
                </a:solidFill>
                <a:latin typeface="微软雅黑"/>
                <a:ea typeface="微软雅黑"/>
              </a:rPr>
              <a:t>物理消毒方法</a:t>
            </a:r>
            <a:r>
              <a:rPr lang="en-US" sz="1400" spc="300">
                <a:solidFill>
                  <a:srgbClr val="808080">
                    <a:alpha val="100000"/>
                  </a:srgbClr>
                </a:solidFill>
                <a:latin typeface="微软雅黑"/>
                <a:ea typeface="微软雅黑"/>
              </a:rPr>
              <a:t>，对物品进行清洁和消毒</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灭菌是指使用</a:t>
            </a:r>
            <a:r>
              <a:rPr lang="en-US" sz="1400" b="1" spc="300">
                <a:solidFill>
                  <a:srgbClr val="808080">
                    <a:alpha val="100000"/>
                  </a:srgbClr>
                </a:solidFill>
                <a:latin typeface="微软雅黑"/>
                <a:ea typeface="微软雅黑"/>
              </a:rPr>
              <a:t>高温</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高压</a:t>
            </a:r>
            <a:r>
              <a:rPr lang="en-US" sz="1400" spc="300">
                <a:solidFill>
                  <a:srgbClr val="808080">
                    <a:alpha val="100000"/>
                  </a:srgbClr>
                </a:solidFill>
                <a:latin typeface="微软雅黑"/>
                <a:ea typeface="微软雅黑"/>
              </a:rPr>
              <a:t>或</a:t>
            </a:r>
            <a:r>
              <a:rPr lang="en-US" sz="1400" b="1" spc="300">
                <a:solidFill>
                  <a:srgbClr val="808080">
                    <a:alpha val="100000"/>
                  </a:srgbClr>
                </a:solidFill>
                <a:latin typeface="微软雅黑"/>
                <a:ea typeface="微软雅黑"/>
              </a:rPr>
              <a:t>辐射</a:t>
            </a:r>
            <a:r>
              <a:rPr lang="en-US" sz="1400" spc="300">
                <a:solidFill>
                  <a:srgbClr val="808080">
                    <a:alpha val="100000"/>
                  </a:srgbClr>
                </a:solidFill>
                <a:latin typeface="微软雅黑"/>
                <a:ea typeface="微软雅黑"/>
              </a:rPr>
              <a:t>等方法，彻底杀灭物品上的病原体</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一次性用品是指使用</a:t>
            </a:r>
            <a:r>
              <a:rPr lang="en-US" sz="1400" b="1" spc="300">
                <a:solidFill>
                  <a:srgbClr val="808080">
                    <a:alpha val="100000"/>
                  </a:srgbClr>
                </a:solidFill>
                <a:latin typeface="微软雅黑"/>
                <a:ea typeface="微软雅黑"/>
              </a:rPr>
              <a:t>一次性物品</a:t>
            </a:r>
            <a:r>
              <a:rPr lang="en-US" sz="1400" spc="300">
                <a:solidFill>
                  <a:srgbClr val="808080">
                    <a:alpha val="100000"/>
                  </a:srgbClr>
                </a:solidFill>
                <a:latin typeface="微软雅黑"/>
                <a:ea typeface="微软雅黑"/>
              </a:rPr>
              <a:t>，如手套、口罩、注射器等，以减少病原体的传播</a:t>
            </a:r>
            <a:endParaRPr/>
          </a:p>
        </p:txBody>
      </p:sp>
      <p:sp>
        <p:nvSpPr>
          <p:cNvPr id="13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护理隔离技术的常用方法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3}"/>
        <p:cNvGrpSpPr/>
        <p:nvPr/>
      </p:nvGrpSpPr>
      <p:grpSpPr>
        <a:xfrm>
          <a:off x="0" y="0"/>
          <a:ext cx="0" cy="0"/>
        </a:xfrm>
      </p:grpSpPr>
      <p:sp>
        <p:nvSpPr>
          <p:cNvPr id="13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护理隔离技术的实施步骤包括</a:t>
            </a:r>
            <a:r>
              <a:rPr lang="en-US" sz="1400" b="1" spc="300">
                <a:solidFill>
                  <a:srgbClr val="808080">
                    <a:alpha val="100000"/>
                  </a:srgbClr>
                </a:solidFill>
                <a:latin typeface="微软雅黑"/>
                <a:ea typeface="微软雅黑"/>
              </a:rPr>
              <a:t>评估隔离需求</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采取隔离措施</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监测隔离效果</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评估隔离需求是指根据患者的</a:t>
            </a:r>
            <a:r>
              <a:rPr lang="en-US" sz="1400" b="1" spc="300">
                <a:solidFill>
                  <a:srgbClr val="808080">
                    <a:alpha val="100000"/>
                  </a:srgbClr>
                </a:solidFill>
                <a:latin typeface="微软雅黑"/>
                <a:ea typeface="微软雅黑"/>
              </a:rPr>
              <a:t>病情</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病原体类型</a:t>
            </a:r>
            <a:r>
              <a:rPr lang="en-US" sz="1400" spc="300">
                <a:solidFill>
                  <a:srgbClr val="808080">
                    <a:alpha val="100000"/>
                  </a:srgbClr>
                </a:solidFill>
                <a:latin typeface="微软雅黑"/>
                <a:ea typeface="微软雅黑"/>
              </a:rPr>
              <a:t>，判断是否需要采取隔离措施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采取隔离措施是指根据评估结果，选择合适的</a:t>
            </a:r>
            <a:r>
              <a:rPr lang="en-US" sz="1400" b="1" spc="300">
                <a:solidFill>
                  <a:srgbClr val="808080">
                    <a:alpha val="100000"/>
                  </a:srgbClr>
                </a:solidFill>
                <a:latin typeface="微软雅黑"/>
                <a:ea typeface="微软雅黑"/>
              </a:rPr>
              <a:t>隔离方法</a:t>
            </a:r>
            <a:r>
              <a:rPr lang="en-US" sz="1400" spc="300">
                <a:solidFill>
                  <a:srgbClr val="808080">
                    <a:alpha val="100000"/>
                  </a:srgbClr>
                </a:solidFill>
                <a:latin typeface="微软雅黑"/>
                <a:ea typeface="微软雅黑"/>
              </a:rPr>
              <a:t>，并对患者进行</a:t>
            </a:r>
            <a:r>
              <a:rPr lang="en-US" sz="1400" b="1" spc="300">
                <a:solidFill>
                  <a:srgbClr val="808080">
                    <a:alpha val="100000"/>
                  </a:srgbClr>
                </a:solidFill>
                <a:latin typeface="微软雅黑"/>
                <a:ea typeface="微软雅黑"/>
              </a:rPr>
              <a:t>隔离护理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监测隔离效果是指对</a:t>
            </a:r>
            <a:r>
              <a:rPr lang="en-US" sz="1400" b="1" spc="300">
                <a:solidFill>
                  <a:srgbClr val="808080">
                    <a:alpha val="100000"/>
                  </a:srgbClr>
                </a:solidFill>
                <a:latin typeface="微软雅黑"/>
                <a:ea typeface="微软雅黑"/>
              </a:rPr>
              <a:t>隔离措施</a:t>
            </a:r>
            <a:r>
              <a:rPr lang="en-US" sz="1400" spc="300">
                <a:solidFill>
                  <a:srgbClr val="808080">
                    <a:alpha val="100000"/>
                  </a:srgbClr>
                </a:solidFill>
                <a:latin typeface="微软雅黑"/>
                <a:ea typeface="微软雅黑"/>
              </a:rPr>
              <a:t>的实施进行</a:t>
            </a:r>
            <a:r>
              <a:rPr lang="en-US" sz="1400" b="1" spc="300">
                <a:solidFill>
                  <a:srgbClr val="808080">
                    <a:alpha val="100000"/>
                  </a:srgbClr>
                </a:solidFill>
                <a:latin typeface="微软雅黑"/>
                <a:ea typeface="微软雅黑"/>
              </a:rPr>
              <a:t>定期检查</a:t>
            </a:r>
            <a:r>
              <a:rPr lang="en-US" sz="1400" spc="300">
                <a:solidFill>
                  <a:srgbClr val="808080">
                    <a:alpha val="100000"/>
                  </a:srgbClr>
                </a:solidFill>
                <a:latin typeface="微软雅黑"/>
                <a:ea typeface="微软雅黑"/>
              </a:rPr>
              <a:t>，以确保隔离效果达到预期</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护理隔离技术的注意事项包括</a:t>
            </a:r>
            <a:r>
              <a:rPr lang="en-US" sz="1400" b="1" spc="300">
                <a:solidFill>
                  <a:srgbClr val="808080">
                    <a:alpha val="100000"/>
                  </a:srgbClr>
                </a:solidFill>
                <a:latin typeface="微软雅黑"/>
                <a:ea typeface="微软雅黑"/>
              </a:rPr>
              <a:t>严格遵守规定</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保持良好沟通</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关注患者心理</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严格遵守规定是指对</a:t>
            </a:r>
            <a:r>
              <a:rPr lang="en-US" sz="1400" b="1" spc="300">
                <a:solidFill>
                  <a:srgbClr val="808080">
                    <a:alpha val="100000"/>
                  </a:srgbClr>
                </a:solidFill>
                <a:latin typeface="微软雅黑"/>
                <a:ea typeface="微软雅黑"/>
              </a:rPr>
              <a:t>隔离措施</a:t>
            </a:r>
            <a:r>
              <a:rPr lang="en-US" sz="1400" spc="300">
                <a:solidFill>
                  <a:srgbClr val="808080">
                    <a:alpha val="100000"/>
                  </a:srgbClr>
                </a:solidFill>
                <a:latin typeface="微软雅黑"/>
                <a:ea typeface="微软雅黑"/>
              </a:rPr>
              <a:t>的实施要严格遵守规定，不得随意更改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保持良好沟通是指医护人员要与患者保持</a:t>
            </a:r>
            <a:r>
              <a:rPr lang="en-US" sz="1400" b="1" spc="300">
                <a:solidFill>
                  <a:srgbClr val="808080">
                    <a:alpha val="100000"/>
                  </a:srgbClr>
                </a:solidFill>
                <a:latin typeface="微软雅黑"/>
                <a:ea typeface="微软雅黑"/>
              </a:rPr>
              <a:t>良好沟通</a:t>
            </a:r>
            <a:r>
              <a:rPr lang="en-US" sz="1400" spc="300">
                <a:solidFill>
                  <a:srgbClr val="808080">
                    <a:alpha val="100000"/>
                  </a:srgbClr>
                </a:solidFill>
                <a:latin typeface="微软雅黑"/>
                <a:ea typeface="微软雅黑"/>
              </a:rPr>
              <a:t>，了解患者的需求和心理状况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关注患者心理是指医护人员要关注患者的</a:t>
            </a:r>
            <a:r>
              <a:rPr lang="en-US" sz="1400" b="1" spc="300">
                <a:solidFill>
                  <a:srgbClr val="808080">
                    <a:alpha val="100000"/>
                  </a:srgbClr>
                </a:solidFill>
                <a:latin typeface="微软雅黑"/>
                <a:ea typeface="微软雅黑"/>
              </a:rPr>
              <a:t>心理状况</a:t>
            </a:r>
            <a:r>
              <a:rPr lang="en-US" sz="1400" spc="300">
                <a:solidFill>
                  <a:srgbClr val="808080">
                    <a:alpha val="100000"/>
                  </a:srgbClr>
                </a:solidFill>
                <a:latin typeface="微软雅黑"/>
                <a:ea typeface="微软雅黑"/>
              </a:rPr>
              <a:t>，提供</a:t>
            </a:r>
            <a:r>
              <a:rPr lang="en-US" sz="1400" b="1" spc="300">
                <a:solidFill>
                  <a:srgbClr val="808080">
                    <a:alpha val="100000"/>
                  </a:srgbClr>
                </a:solidFill>
                <a:latin typeface="微软雅黑"/>
                <a:ea typeface="微软雅黑"/>
              </a:rPr>
              <a:t>心理支持</a:t>
            </a:r>
            <a:r>
              <a:rPr lang="en-US" sz="1400" spc="300">
                <a:solidFill>
                  <a:srgbClr val="808080">
                    <a:alpha val="100000"/>
                  </a:srgbClr>
                </a:solidFill>
                <a:latin typeface="微软雅黑"/>
                <a:ea typeface="微软雅黑"/>
              </a:rPr>
              <a:t>，以减轻患者的焦虑和恐惧</a:t>
            </a:r>
            <a:endParaRPr/>
          </a:p>
        </p:txBody>
      </p:sp>
      <p:sp>
        <p:nvSpPr>
          <p:cNvPr id="13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护理隔离技术的实施步骤与注意事项</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护理隔离技术的适用范围与对象</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护理隔离技术的适用范围</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护理隔离技术适用于</a:t>
            </a:r>
            <a:r>
              <a:rPr lang="zh-CN" sz="1400" b="1" spc="300">
                <a:solidFill>
                  <a:schemeClr val="tx1">
                    <a:lumMod val="50000"/>
                    <a:lumOff val="50000"/>
                    <a:alpha val="100000"/>
                  </a:schemeClr>
                </a:solidFill>
                <a:latin typeface="微软雅黑"/>
                <a:ea typeface="微软雅黑"/>
              </a:rPr>
              <a:t>医院感染控制</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传染病防治</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突发公共卫生事件</a:t>
            </a:r>
            <a:r>
              <a:rPr lang="zh-CN" sz="1400" spc="300">
                <a:solidFill>
                  <a:schemeClr val="tx1">
                    <a:lumMod val="50000"/>
                    <a:lumOff val="50000"/>
                    <a:alpha val="100000"/>
                  </a:schemeClr>
                </a:solidFill>
                <a:latin typeface="微软雅黑"/>
                <a:ea typeface="微软雅黑"/>
              </a:rPr>
              <a:t>等领域</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可以有效降低</a:t>
            </a:r>
            <a:r>
              <a:rPr lang="zh-CN" sz="1400" b="1" spc="300">
                <a:solidFill>
                  <a:schemeClr val="tx1">
                    <a:lumMod val="50000"/>
                    <a:lumOff val="50000"/>
                    <a:alpha val="100000"/>
                  </a:schemeClr>
                </a:solidFill>
                <a:latin typeface="微软雅黑"/>
                <a:ea typeface="微软雅黑"/>
              </a:rPr>
              <a:t>医院感染</a:t>
            </a:r>
            <a:r>
              <a:rPr lang="zh-CN" sz="1400" spc="300">
                <a:solidFill>
                  <a:schemeClr val="tx1">
                    <a:lumMod val="50000"/>
                    <a:lumOff val="50000"/>
                    <a:alpha val="100000"/>
                  </a:schemeClr>
                </a:solidFill>
                <a:latin typeface="微软雅黑"/>
                <a:ea typeface="微软雅黑"/>
              </a:rPr>
              <a:t>的发生率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对传染病患者进行</a:t>
            </a:r>
            <a:r>
              <a:rPr lang="zh-CN" sz="1400" b="1" spc="300">
                <a:solidFill>
                  <a:schemeClr val="tx1">
                    <a:lumMod val="50000"/>
                    <a:lumOff val="50000"/>
                    <a:alpha val="100000"/>
                  </a:schemeClr>
                </a:solidFill>
                <a:latin typeface="微软雅黑"/>
                <a:ea typeface="微软雅黑"/>
              </a:rPr>
              <a:t>隔离观察</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治疗</a:t>
            </a:r>
            <a:r>
              <a:rPr lang="zh-CN" sz="1400" spc="300">
                <a:solidFill>
                  <a:schemeClr val="tx1">
                    <a:lumMod val="50000"/>
                    <a:lumOff val="50000"/>
                    <a:alpha val="100000"/>
                  </a:schemeClr>
                </a:solidFill>
                <a:latin typeface="微软雅黑"/>
                <a:ea typeface="微软雅黑"/>
              </a:rPr>
              <a:t>，以防止病原体传播</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在突发公共卫生事件中，对</a:t>
            </a:r>
            <a:r>
              <a:rPr lang="zh-CN" sz="1400" b="1" spc="300">
                <a:solidFill>
                  <a:schemeClr val="tx1">
                    <a:lumMod val="50000"/>
                    <a:lumOff val="50000"/>
                    <a:alpha val="100000"/>
                  </a:schemeClr>
                </a:solidFill>
                <a:latin typeface="微软雅黑"/>
                <a:ea typeface="微软雅黑"/>
              </a:rPr>
              <a:t>密切接触者</a:t>
            </a:r>
            <a:r>
              <a:rPr lang="zh-CN" sz="1400" spc="300">
                <a:solidFill>
                  <a:schemeClr val="tx1">
                    <a:lumMod val="50000"/>
                    <a:lumOff val="50000"/>
                    <a:alpha val="100000"/>
                  </a:schemeClr>
                </a:solidFill>
                <a:latin typeface="微软雅黑"/>
                <a:ea typeface="微软雅黑"/>
              </a:rPr>
              <a:t>进行</a:t>
            </a:r>
            <a:r>
              <a:rPr lang="zh-CN" sz="1400" b="1" spc="300">
                <a:solidFill>
                  <a:schemeClr val="tx1">
                    <a:lumMod val="50000"/>
                    <a:lumOff val="50000"/>
                    <a:alpha val="100000"/>
                  </a:schemeClr>
                </a:solidFill>
                <a:latin typeface="微软雅黑"/>
                <a:ea typeface="微软雅黑"/>
              </a:rPr>
              <a:t>隔离观察</a:t>
            </a:r>
            <a:r>
              <a:rPr lang="zh-CN" sz="1400" spc="300">
                <a:solidFill>
                  <a:schemeClr val="tx1">
                    <a:lumMod val="50000"/>
                    <a:lumOff val="50000"/>
                    <a:alpha val="100000"/>
                  </a:schemeClr>
                </a:solidFill>
                <a:latin typeface="微软雅黑"/>
                <a:ea typeface="微软雅黑"/>
              </a:rPr>
              <a:t>，以降低疫情扩散的风险</a:t>
            </a:r>
            <a:endParaRPr/>
          </a:p>
        </p:txBody>
      </p:sp>
      <p:pic>
        <p:nvPicPr>
          <p:cNvPr id="13"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 name="" descr="{&quot;isTemplate&quot;:true,&quot;type&quot;:3}"/>
        <p:cNvGrpSpPr/>
        <p:nvPr/>
      </p:nvGrpSpPr>
      <p:grpSpPr>
        <a:xfrm>
          <a:off x="0" y="0"/>
          <a:ext cx="0" cy="0"/>
        </a:xfrm>
      </p:grpSpPr>
      <p:sp>
        <p:nvSpPr>
          <p:cNvPr id="15"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护理隔离技术的适用对象</a:t>
            </a:r>
            <a:endParaRPr lang="en-US" sz="3600" b="1">
              <a:latin typeface="微软雅黑"/>
              <a:ea typeface="微软雅黑"/>
            </a:endParaRPr>
          </a:p>
        </p:txBody>
      </p:sp>
      <p:sp>
        <p:nvSpPr>
          <p:cNvPr id="16"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护理隔离技术适用于</a:t>
            </a:r>
            <a:r>
              <a:rPr lang="zh-CN" sz="1400" b="1" spc="300">
                <a:solidFill>
                  <a:schemeClr val="tx1">
                    <a:lumMod val="50000"/>
                    <a:lumOff val="50000"/>
                    <a:alpha val="100000"/>
                  </a:schemeClr>
                </a:solidFill>
                <a:latin typeface="微软雅黑"/>
                <a:ea typeface="微软雅黑"/>
              </a:rPr>
              <a:t>所有患者</a:t>
            </a:r>
            <a:r>
              <a:rPr lang="zh-CN" sz="1400" spc="300">
                <a:solidFill>
                  <a:schemeClr val="tx1">
                    <a:lumMod val="50000"/>
                    <a:lumOff val="50000"/>
                    <a:alpha val="100000"/>
                  </a:schemeClr>
                </a:solidFill>
                <a:latin typeface="微软雅黑"/>
                <a:ea typeface="微软雅黑"/>
              </a:rPr>
              <a:t>，特别是</a:t>
            </a:r>
            <a:r>
              <a:rPr lang="zh-CN" sz="1400" b="1" spc="300">
                <a:solidFill>
                  <a:schemeClr val="tx1">
                    <a:lumMod val="50000"/>
                    <a:lumOff val="50000"/>
                    <a:alpha val="100000"/>
                  </a:schemeClr>
                </a:solidFill>
                <a:latin typeface="微软雅黑"/>
                <a:ea typeface="微软雅黑"/>
              </a:rPr>
              <a:t>感染性疾病患者</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免疫功能低下患者</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对感染性疾病患者进行</a:t>
            </a:r>
            <a:r>
              <a:rPr lang="zh-CN" sz="1400" b="1" spc="300">
                <a:solidFill>
                  <a:schemeClr val="tx1">
                    <a:lumMod val="50000"/>
                    <a:lumOff val="50000"/>
                    <a:alpha val="100000"/>
                  </a:schemeClr>
                </a:solidFill>
                <a:latin typeface="微软雅黑"/>
                <a:ea typeface="微软雅黑"/>
              </a:rPr>
              <a:t>隔离护理</a:t>
            </a:r>
            <a:r>
              <a:rPr lang="zh-CN" sz="1400" spc="300">
                <a:solidFill>
                  <a:schemeClr val="tx1">
                    <a:lumMod val="50000"/>
                    <a:lumOff val="50000"/>
                    <a:alpha val="100000"/>
                  </a:schemeClr>
                </a:solidFill>
                <a:latin typeface="微软雅黑"/>
                <a:ea typeface="微软雅黑"/>
              </a:rPr>
              <a:t>，以防止病原体传播</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对免疫功能低下患者进行</a:t>
            </a:r>
            <a:r>
              <a:rPr lang="zh-CN" sz="1400" b="1" spc="300">
                <a:solidFill>
                  <a:schemeClr val="tx1">
                    <a:lumMod val="50000"/>
                    <a:lumOff val="50000"/>
                    <a:alpha val="100000"/>
                  </a:schemeClr>
                </a:solidFill>
                <a:latin typeface="微软雅黑"/>
                <a:ea typeface="微软雅黑"/>
              </a:rPr>
              <a:t>保护性隔离</a:t>
            </a:r>
            <a:r>
              <a:rPr lang="zh-CN" sz="1400" spc="300">
                <a:solidFill>
                  <a:schemeClr val="tx1">
                    <a:lumMod val="50000"/>
                    <a:lumOff val="50000"/>
                    <a:alpha val="100000"/>
                  </a:schemeClr>
                </a:solidFill>
                <a:latin typeface="微软雅黑"/>
                <a:ea typeface="微软雅黑"/>
              </a:rPr>
              <a:t>，以降低感染风险</a:t>
            </a:r>
            <a:endParaRPr/>
          </a:p>
        </p:txBody>
      </p:sp>
      <p:cxnSp>
        <p:nvCxnSpPr>
          <p:cNvPr id="17"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8"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 name="" descr="{&quot;isTemplate&quot;:true,&quot;type&quot;:3}"/>
        <p:cNvGrpSpPr/>
        <p:nvPr/>
      </p:nvGrpSpPr>
      <p:grpSpPr>
        <a:xfrm>
          <a:off x="0" y="0"/>
          <a:ext cx="0" cy="0"/>
        </a:xfrm>
      </p:grpSpPr>
      <p:sp>
        <p:nvSpPr>
          <p:cNvPr id="20"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护理隔离技术在不同疾病中的应用</a:t>
            </a:r>
            <a:endParaRPr lang="en-US" sz="3600" b="1">
              <a:latin typeface="微软雅黑"/>
              <a:ea typeface="微软雅黑"/>
            </a:endParaRPr>
          </a:p>
        </p:txBody>
      </p:sp>
      <p:sp>
        <p:nvSpPr>
          <p:cNvPr id="21"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护理隔离技术在</a:t>
            </a:r>
            <a:r>
              <a:rPr lang="zh-CN" sz="1400" b="1" spc="300">
                <a:solidFill>
                  <a:schemeClr val="tx1">
                    <a:lumMod val="50000"/>
                    <a:lumOff val="50000"/>
                    <a:alpha val="100000"/>
                  </a:schemeClr>
                </a:solidFill>
                <a:latin typeface="微软雅黑"/>
                <a:ea typeface="微软雅黑"/>
              </a:rPr>
              <a:t>呼吸道感染</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消化道感染</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皮肤感染</a:t>
            </a:r>
            <a:r>
              <a:rPr lang="zh-CN" sz="1400" spc="300">
                <a:solidFill>
                  <a:schemeClr val="tx1">
                    <a:lumMod val="50000"/>
                    <a:lumOff val="50000"/>
                    <a:alpha val="100000"/>
                  </a:schemeClr>
                </a:solidFill>
                <a:latin typeface="微软雅黑"/>
                <a:ea typeface="微软雅黑"/>
              </a:rPr>
              <a:t>等疾病中的应用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对呼吸道感染患者进行</a:t>
            </a:r>
            <a:r>
              <a:rPr lang="zh-CN" sz="1400" b="1" spc="300">
                <a:solidFill>
                  <a:schemeClr val="tx1">
                    <a:lumMod val="50000"/>
                    <a:lumOff val="50000"/>
                    <a:alpha val="100000"/>
                  </a:schemeClr>
                </a:solidFill>
                <a:latin typeface="微软雅黑"/>
                <a:ea typeface="微软雅黑"/>
              </a:rPr>
              <a:t>隔离护理</a:t>
            </a:r>
            <a:r>
              <a:rPr lang="zh-CN" sz="1400" spc="300">
                <a:solidFill>
                  <a:schemeClr val="tx1">
                    <a:lumMod val="50000"/>
                    <a:lumOff val="50000"/>
                    <a:alpha val="100000"/>
                  </a:schemeClr>
                </a:solidFill>
                <a:latin typeface="微软雅黑"/>
                <a:ea typeface="微软雅黑"/>
              </a:rPr>
              <a:t>，以防止病原体传播</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对消化道感染患者进行</a:t>
            </a:r>
            <a:r>
              <a:rPr lang="zh-CN" sz="1400" b="1" spc="300">
                <a:solidFill>
                  <a:schemeClr val="tx1">
                    <a:lumMod val="50000"/>
                    <a:lumOff val="50000"/>
                    <a:alpha val="100000"/>
                  </a:schemeClr>
                </a:solidFill>
                <a:latin typeface="微软雅黑"/>
                <a:ea typeface="微软雅黑"/>
              </a:rPr>
              <a:t>隔离护理</a:t>
            </a:r>
            <a:r>
              <a:rPr lang="zh-CN" sz="1400" spc="300">
                <a:solidFill>
                  <a:schemeClr val="tx1">
                    <a:lumMod val="50000"/>
                    <a:lumOff val="50000"/>
                    <a:alpha val="100000"/>
                  </a:schemeClr>
                </a:solidFill>
                <a:latin typeface="微软雅黑"/>
                <a:ea typeface="微软雅黑"/>
              </a:rPr>
              <a:t>，以防止病原体传播</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对皮肤感染患者进行</a:t>
            </a:r>
            <a:r>
              <a:rPr lang="zh-CN" sz="1400" b="1" spc="300">
                <a:solidFill>
                  <a:schemeClr val="tx1">
                    <a:lumMod val="50000"/>
                    <a:lumOff val="50000"/>
                    <a:alpha val="100000"/>
                  </a:schemeClr>
                </a:solidFill>
                <a:latin typeface="微软雅黑"/>
                <a:ea typeface="微软雅黑"/>
              </a:rPr>
              <a:t>隔离护理</a:t>
            </a:r>
            <a:r>
              <a:rPr lang="zh-CN" sz="1400" spc="300">
                <a:solidFill>
                  <a:schemeClr val="tx1">
                    <a:lumMod val="50000"/>
                    <a:lumOff val="50000"/>
                    <a:alpha val="100000"/>
                  </a:schemeClr>
                </a:solidFill>
                <a:latin typeface="微软雅黑"/>
                <a:ea typeface="微软雅黑"/>
              </a:rPr>
              <a:t>，以防止病原体传播</a:t>
            </a:r>
            <a:endParaRPr/>
          </a:p>
        </p:txBody>
      </p:sp>
      <p:cxnSp>
        <p:nvCxnSpPr>
          <p:cNvPr id="22"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3"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https://d.book118.com/868122051005006036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护理隔离技术讲课PPT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2024-09-15T02:32:23.728</cp:lastPrinted>
  <dcterms:created xsi:type="dcterms:W3CDTF">2024-09-14T18:32:23Z</dcterms:created>
  <dcterms:modified xsi:type="dcterms:W3CDTF">2024-09-14T18:32:25Z</dcterms:modified>
</cp:coreProperties>
</file>