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CKKELV+MS-UIGothic"/>
      <p:regular r:id="rId18"/>
    </p:embeddedFont>
    <p:embeddedFont>
      <p:font typeface="BRFFVP+FWFINB+Arial-BoldMT"/>
      <p:regular r:id="rId19"/>
    </p:embeddedFont>
    <p:embeddedFont>
      <p:font typeface="CECDKE+CORWVB+MicrosoftYaHei"/>
      <p:regular r:id="rId20"/>
    </p:embeddedFont>
    <p:embeddedFont>
      <p:font typeface="UFKRWO+LNLPEO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62BA7-21CC-4029-84C1-8A8CB7CD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5D8A6-4995-46CF-9188-60B14141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265A9-2BEA-4EA5-855A-77F8A0049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0A7B3-DF99-4009-BD82-1FE284CC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5B665-546B-4196-AAD6-EAF362CD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73BF8-B1FD-4D7F-919E-3A5314D2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D65C1-73FC-41A1-8D9F-E94FAE4BA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F1F3B-9862-4A1D-889B-5C1A14F29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DEE6A-B45E-412E-AF8A-D0EE138E7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9C653-B7D5-4DFB-9C24-7AA436ECE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8AE4B-FF28-4517-A0A2-83FD7524D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5135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47148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CKKELV+MS-UIGothic"/>
                <a:cs typeface="CKKELV+MS-UIGothic"/>
              </a:rPr>
              <a:t>急性卒中病人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44625" y="2295664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CKKELV+MS-UIGothic"/>
                <a:cs typeface="CKKELV+MS-UIGothic"/>
              </a:rPr>
              <a:t>院前急救决策理件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80079" y="2434046"/>
            <a:ext cx="5229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32282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BRFFVP+FWFINB+Arial-BoldMT"/>
                <a:cs typeface="BRFFVP+FWFINB+Arial-BoldMT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CKKELV+MS-UIGothic"/>
                <a:cs typeface="CKKELV+MS-UIGothic"/>
              </a:rPr>
              <a:t>急性卒中的基本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与分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定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急性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卒中是指由于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部血管突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然阻塞或破裂引起的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脑组织损伤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致一系列神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症状和体征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的疾病。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分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根据病因和病理生理机制，急性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卒中可分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缺血性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卒中和出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血性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卒中两大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症状与表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急性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卒中患者可能出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现头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痛、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心、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呕吐、意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障碍、肢体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瘫痪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、言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清等症状。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KKELV+MS-UIGothic"/>
                <a:cs typeface="CKKELV+MS-UIGothic"/>
              </a:rPr>
              <a:t>表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症状的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重程度和表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形式因个体差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异而异，但通常会突然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作，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展迅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速，需要及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就医。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断与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鉴别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689E5F"/>
                </a:solidFill>
                <a:latin typeface="CKKELV+MS-UIGothic"/>
                <a:cs typeface="CKKELV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41634" cy="8217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急性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卒中的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断主要依靠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床表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和影像学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，如</a:t>
            </a:r>
            <a:r>
              <a:rPr sz="1350">
                <a:solidFill>
                  <a:srgbClr val="282828"/>
                </a:solidFill>
                <a:latin typeface="CECDKE+CORWVB+MicrosoftYaHei"/>
                <a:cs typeface="CECDKE+CORWVB+MicrosoftYaHei"/>
              </a:rPr>
              <a:t>CT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ECDKE+CORWVB+MicrosoftYaHei"/>
                <a:cs typeface="CECDKE+CORWVB+MicrosoftYaHei"/>
              </a:rPr>
              <a:t>MRI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SimSun"/>
                <a:cs typeface="SimSun"/>
              </a:rPr>
              <a:t>鉴别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与其他可能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致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似症状的疾病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鉴别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，如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膜炎、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炎、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瘤等。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50870" y="2434046"/>
            <a:ext cx="5229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3520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BRFFVP+FWFINB+Arial-BoldMT"/>
                <a:cs typeface="BRFFVP+FWFINB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CKKELV+MS-UIGothic"/>
                <a:cs typeface="CKKELV+MS-UIGothic"/>
              </a:rPr>
              <a:t>急性卒中病人的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早期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FKRWO+LNLPEO+MicrosoftYaHei-Bold"/>
                <a:cs typeface="UFKRWO+LNLPE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FKRWO+LNLPEO+MicrosoftYaHei-Bold"/>
                <a:cs typeface="UFKRWO+LNLPE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FKRWO+LNLPEO+MicrosoftYaHei-Bold"/>
                <a:cs typeface="UFKRWO+LNLPE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CKKELV+MS-UIGothic"/>
                <a:cs typeface="CKKELV+MS-UIGothic"/>
              </a:rPr>
              <a:t>降低死亡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CKKELV+MS-UIGothic"/>
                <a:cs typeface="CKKELV+MS-UIGothic"/>
              </a:rPr>
              <a:t>提高治</a:t>
            </a: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689E5F"/>
                </a:solidFill>
                <a:latin typeface="CKKELV+MS-UIGothic"/>
                <a:cs typeface="CKKELV+MS-UIGothic"/>
              </a:rPr>
              <a:t>效果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CKKELV+MS-UIGothic"/>
                <a:cs typeface="CKKELV+MS-UIGothic"/>
              </a:rPr>
              <a:t>减少并</a:t>
            </a: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689E5F"/>
                </a:solidFill>
                <a:latin typeface="CKKELV+MS-UIGothic"/>
                <a:cs typeface="CKKELV+MS-UIGothic"/>
              </a:rPr>
              <a:t>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早期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急性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卒中病人，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可以及早采取急救措施，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降低死亡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越早接受治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，病人恢复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的可能性越大，后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症越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少。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时诊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断和治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，可以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防或减少并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症的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CKKELV+MS-UIGothic"/>
                <a:cs typeface="CKKELV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常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的高危因素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KKELV+MS-UIGothic"/>
                <a:cs typeface="CKKELV+MS-UIGothic"/>
              </a:rPr>
              <a:t>高血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KKELV+MS-UIGothic"/>
                <a:cs typeface="CKKELV+MS-UIGothic"/>
              </a:rPr>
              <a:t>糖尿病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8185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KKELV+MS-UIGothic"/>
                <a:cs typeface="CKKELV+MS-UIGothic"/>
              </a:rPr>
              <a:t>心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000">
                <a:solidFill>
                  <a:srgbClr val="FFFFFF"/>
                </a:solidFill>
                <a:latin typeface="CKKELV+MS-UIGothic"/>
                <a:cs typeface="CKKELV+MS-UIGothic"/>
              </a:rPr>
              <a:t>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KKELV+MS-UIGothic"/>
                <a:cs typeface="CKKELV+MS-UIGothic"/>
              </a:rPr>
              <a:t>吸烟和酗酒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期高血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糖尿病可引起血管病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卒中的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病可引起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部供血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吸烟和酗酒可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致血管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18260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管病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，增加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卒中的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不足，增加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卒中的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25766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，增加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卒中的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CKKELV+MS-UIGothic"/>
                <a:cs typeface="CKKEL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方法与技巧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ECDKE+CORWVB+MicrosoftYaHei"/>
                <a:cs typeface="CECDKE+CORWV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ECDKE+CORWVB+MicrosoftYaHei"/>
                <a:cs typeface="CECDKE+CORWV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ECDKE+CORWVB+MicrosoftYaHei"/>
                <a:cs typeface="CECDKE+CORWV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ECDKE+CORWVB+MicrosoftYaHei"/>
                <a:cs typeface="CECDKE+CORWV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察症状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询问</a:t>
            </a: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病史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行体格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使用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辅</a:t>
            </a:r>
            <a:r>
              <a:rPr sz="1550" spc="25">
                <a:solidFill>
                  <a:srgbClr val="689E5F"/>
                </a:solidFill>
                <a:latin typeface="CKKELV+MS-UIGothic"/>
                <a:cs typeface="CKKELV+MS-UIGothic"/>
              </a:rPr>
              <a:t>助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察病人是否出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现头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痛、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心、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呕吐、意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障碍、肢体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瘫痪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等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症状。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询问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病人是否有高危因素，如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高血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、糖尿病、心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病等。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病人是否有神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异常，</a:t>
            </a:r>
          </a:p>
          <a:p>
            <a:pPr marL="5143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如偏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瘫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、失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116694" y="5274162"/>
            <a:ext cx="2332506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如</a:t>
            </a:r>
            <a:r>
              <a:rPr sz="1350">
                <a:solidFill>
                  <a:srgbClr val="282828"/>
                </a:solidFill>
                <a:latin typeface="CECDKE+CORWVB+MicrosoftYaHei"/>
                <a:cs typeface="CECDKE+CORWVB+MicrosoftYaHei"/>
              </a:rPr>
              <a:t>CT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或</a:t>
            </a:r>
            <a:r>
              <a:rPr sz="1350">
                <a:solidFill>
                  <a:srgbClr val="282828"/>
                </a:solidFill>
                <a:latin typeface="CECDKE+CORWVB+MicrosoftYaHei"/>
                <a:cs typeface="CECDKE+CORWVB+MicrosoftYaHei"/>
              </a:rPr>
              <a:t>MRI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扫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描，可以帮助</a:t>
            </a:r>
          </a:p>
          <a:p>
            <a:pPr marL="35686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确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急性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卒中。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09289" y="2434046"/>
            <a:ext cx="6372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9361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BRFFVP+FWFINB+Arial-BoldMT"/>
                <a:cs typeface="BRFFVP+FWFINB+Arial-BoldMT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CKKELV+MS-UIGothic"/>
                <a:cs typeface="CKKELV+MS-UIGothic"/>
              </a:rPr>
              <a:t>院前急救决策理流程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急救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电话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拨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：及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描述：在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急性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卒中患者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立即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拨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打急救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电话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，确保患者得到迅速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救治。在等待急救人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程中，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保持患者呼吸道通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，避免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生窒息等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CKKELV+MS-UIGothic"/>
                <a:cs typeface="CKKELV+MS-UIGothic"/>
              </a:rPr>
              <a:t>急情况。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现场评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估与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689E5F"/>
                </a:solidFill>
                <a:latin typeface="CKKELV+MS-UIGothic"/>
                <a:cs typeface="CKKEL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专业处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31184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描述：急救人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到达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后，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迅速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患者的病情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估，包括意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、瞳孔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化、肢体活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等。根据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果，采取相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的急救措施，如心肺复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、止血、建立静脉通道等，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争取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贵时间</a:t>
            </a:r>
            <a:r>
              <a:rPr sz="1350">
                <a:solidFill>
                  <a:srgbClr val="282828"/>
                </a:solidFill>
                <a:latin typeface="CKKELV+MS-UIGothic"/>
                <a:cs typeface="CKKEL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https://d.book118.com/868125135104006041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CKKELV+MS-UIGothic</vt:lpstr>
      <vt:lpstr>BRFFVP+FWFINB+Arial-BoldMT</vt:lpstr>
      <vt:lpstr>SimSun</vt:lpstr>
      <vt:lpstr>CECDKE+CORWVB+MicrosoftYaHei</vt:lpstr>
      <vt:lpstr>UFKRWO+LNLPEO+MicrosoftYaHei-Bold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2024-09-20T12:53:23.234</cp:lastPrinted>
  <dcterms:created xsi:type="dcterms:W3CDTF">2024-09-20T04:53:23Z</dcterms:created>
  <dcterms:modified xsi:type="dcterms:W3CDTF">2024-09-20T04:53:24Z</dcterms:modified>
</cp:coreProperties>
</file>