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ADAA3-A904-435C-A4D6-F8DDD2DCC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43B3D-9BF8-49D7-A0D6-71EB11D6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9F32C-A69E-4455-B162-1D23719DD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DCD99-A84B-4147-92BD-423414D16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67A3E5-91A4-44C8-9295-9C36AC2AF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8FAA85-1F3B-47EA-87F4-10B496BF4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1A4892-581B-4B22-83F8-0DE60D31C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91BFC-1D70-497B-9741-981789D1A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97724-0060-4E76-AA83-B915C88DB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0C8BC-5B1A-4C48-944B-BE53C2B13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B7BFB-D75F-4824-8A6B-8A16DE279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013003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0380" y="1790298"/>
            <a:ext cx="5934075" cy="1617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809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婴幼儿托育创新创</a:t>
            </a: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5100"/>
          </a:p>
          <a:p>
            <a:pPr marL="18615" algn="l" rtl="0" eaLnBrk="0">
              <a:lnSpc>
                <a:spcPts val="7415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B6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B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934724"/>
            <a:ext cx="4175125" cy="3100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1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背景与市场需求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6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与服务设计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692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策略与渠道拓展方案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管理模式与组织架构搭建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预算与风险控制方案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643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回顾与未来发展规划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1324200" y="1723573"/>
            <a:ext cx="4394200" cy="1938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6218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3800" spc="3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</a:t>
            </a:r>
            <a:r>
              <a:rPr sz="3800" spc="1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500" y="1866900"/>
            <a:ext cx="2050688" cy="3916434"/>
          </a:xfrm>
          <a:prstGeom prst="rect">
            <a:avLst/>
          </a:prstGeom>
        </p:spPr>
      </p:pic>
      <p:sp>
        <p:nvSpPr>
          <p:cNvPr id="17" name="textbox 17"/>
          <p:cNvSpPr/>
          <p:nvPr/>
        </p:nvSpPr>
        <p:spPr>
          <a:xfrm>
            <a:off x="442263" y="318468"/>
            <a:ext cx="612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978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托育行业现状及发展趋势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8" name="textbox 38"/>
          <p:cNvSpPr/>
          <p:nvPr/>
        </p:nvSpPr>
        <p:spPr>
          <a:xfrm>
            <a:off x="8487211" y="2548127"/>
            <a:ext cx="2423795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9"/>
              </a:lnSpc>
            </a:pPr>
            <a:endParaRPr lang="Arial" altLang="Arial" sz="100"/>
          </a:p>
          <a:p>
            <a:pPr marL="19901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当前婴幼儿托育行业正处于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</a:t>
            </a:r>
            <a:endParaRPr lang="Microsoft YaHei" altLang="Microsoft YaHei" sz="1300"/>
          </a:p>
          <a:p>
            <a:pPr marL="12700" algn="l" rtl="0" eaLnBrk="0">
              <a:lnSpc>
                <a:spcPct val="158000"/>
              </a:lnSpc>
              <a:spcBef>
                <a:spcPts val="25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发展阶段，市场需求不断增长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但服务质量和水平参差不齐，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在诸多问题和挑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9" name="textbox 39"/>
          <p:cNvSpPr/>
          <p:nvPr/>
        </p:nvSpPr>
        <p:spPr>
          <a:xfrm>
            <a:off x="8487382" y="4651255"/>
            <a:ext cx="2423795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未来婴幼儿托育行业将朝着规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endParaRPr lang="Microsoft YaHei" altLang="Microsoft YaHei" sz="1300"/>
          </a:p>
          <a:p>
            <a:pPr marL="13728" indent="-856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化、专业化、品牌化方向发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服务质量和水平将不断提升，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时行业监管也将更加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格。</a:t>
            </a:r>
            <a:endParaRPr lang="Microsoft YaHei" altLang="Microsoft YaHei" sz="1300"/>
          </a:p>
        </p:txBody>
      </p:sp>
      <p:sp>
        <p:nvSpPr>
          <p:cNvPr id="40" name="textbox 40"/>
          <p:cNvSpPr/>
          <p:nvPr/>
        </p:nvSpPr>
        <p:spPr>
          <a:xfrm>
            <a:off x="9533758" y="4135319"/>
            <a:ext cx="82296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1500"/>
          </a:p>
        </p:txBody>
      </p:sp>
      <p:sp>
        <p:nvSpPr>
          <p:cNvPr id="41" name="textbox 41"/>
          <p:cNvSpPr/>
          <p:nvPr/>
        </p:nvSpPr>
        <p:spPr>
          <a:xfrm>
            <a:off x="9533758" y="1991972"/>
            <a:ext cx="822960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7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1500"/>
          </a:p>
        </p:txBody>
      </p:sp>
      <p:sp>
        <p:nvSpPr>
          <p:cNvPr id="42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089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089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5" name="textbox 45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89BF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32068" algn="l" rtl="0" eaLnBrk="0">
              <a:lnSpc>
                <a:spcPct val="95000"/>
              </a:lnSpc>
              <a:spcBef>
                <a:spcPts val="2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1500"/>
          </a:p>
          <a:p>
            <a:pPr marL="251871" algn="l" rtl="0" eaLnBrk="0">
              <a:lnSpc>
                <a:spcPct val="86000"/>
              </a:lnSpc>
              <a:spcBef>
                <a:spcPts val="1512"/>
              </a:spcBef>
            </a:pP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目标客户群体对婴幼儿托育服务的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endParaRPr lang="Microsoft YaHei" altLang="Microsoft YaHei" sz="1300"/>
          </a:p>
          <a:p>
            <a:pPr marL="230268" algn="l" rtl="0" eaLnBrk="0">
              <a:lnSpc>
                <a:spcPts val="2427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求主要包括安全保障、专业照护、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</a:t>
            </a:r>
            <a:endParaRPr lang="Microsoft YaHei" altLang="Microsoft YaHei" sz="1300"/>
          </a:p>
          <a:p>
            <a:pPr marL="228725" algn="l" rtl="0" eaLnBrk="0">
              <a:lnSpc>
                <a:spcPts val="2432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期教育、亲子互动等方面，同时注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endParaRPr lang="Microsoft YaHei" altLang="Microsoft YaHei" sz="1300"/>
          </a:p>
          <a:p>
            <a:pPr marL="229925" algn="l" rtl="0" eaLnBrk="0">
              <a:lnSpc>
                <a:spcPts val="2428"/>
              </a:lnSpc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服务的便捷性和性价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6" name="textbox 46"/>
          <p:cNvSpPr/>
          <p:nvPr/>
        </p:nvSpPr>
        <p:spPr>
          <a:xfrm>
            <a:off x="642878" y="1460539"/>
            <a:ext cx="2768600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69"/>
              </a:lnSpc>
            </a:pPr>
            <a:endParaRPr lang="Arial" altLang="Arial" sz="100"/>
          </a:p>
          <a:p>
            <a:pPr marL="35188" algn="l" rtl="0" eaLnBrk="0">
              <a:lnSpc>
                <a:spcPct val="94000"/>
              </a:lnSpc>
            </a:pP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4928" algn="l" rtl="0" eaLnBrk="0">
              <a:lnSpc>
                <a:spcPct val="95000"/>
              </a:lnSpc>
              <a:spcBef>
                <a:spcPts val="397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本项目主要面向0-3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岁婴幼儿家庭，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特别是双职工家庭、单亲家庭等有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6643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育需求的群体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7" name="textbox 47"/>
          <p:cNvSpPr/>
          <p:nvPr/>
        </p:nvSpPr>
        <p:spPr>
          <a:xfrm>
            <a:off x="442263" y="318468"/>
            <a:ext cx="4980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81978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目标客户群体与需求分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9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6373558" y="4198294"/>
            <a:ext cx="4482465" cy="1534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04"/>
              </a:lnSpc>
            </a:pPr>
            <a:endParaRPr lang="Arial" altLang="Arial" sz="100"/>
          </a:p>
          <a:p>
            <a:pPr marL="21222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空白点挖掘</a:t>
            </a:r>
            <a:endParaRPr lang="Microsoft YaHei" altLang="Microsoft YaHei" sz="2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12700" indent="2057" algn="l" rtl="0" eaLnBrk="0">
              <a:lnSpc>
                <a:spcPct val="192000"/>
              </a:lnSpc>
              <a:spcBef>
                <a:spcPts val="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本项目将针对市场上服务质量和水平不高的机构进行改进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提升，同时注重开发新的服务模式和教育理念，以满足不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户的需求。</a:t>
            </a:r>
            <a:endParaRPr lang="Microsoft YaHei" altLang="Microsoft YaHei" sz="1300"/>
          </a:p>
        </p:txBody>
      </p:sp>
      <p:sp>
        <p:nvSpPr>
          <p:cNvPr id="71" name="textbox 71"/>
          <p:cNvSpPr/>
          <p:nvPr/>
        </p:nvSpPr>
        <p:spPr>
          <a:xfrm>
            <a:off x="6373730" y="1680935"/>
            <a:ext cx="4482465" cy="1175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315"/>
              </a:lnSpc>
            </a:pPr>
            <a:endParaRPr lang="Arial" altLang="Arial" sz="100"/>
          </a:p>
          <a:p>
            <a:pPr marL="15679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marL="12700" indent="24345" algn="l" rtl="0" eaLnBrk="0">
              <a:lnSpc>
                <a:spcPct val="192000"/>
              </a:lnSpc>
              <a:spcBef>
                <a:spcPts val="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目前市场上存在众多婴幼儿托育机构，但服务质量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和水平参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差不齐，部分机构存在价格虚高、师资力量不足等问题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72" name="textbox 72"/>
          <p:cNvSpPr/>
          <p:nvPr/>
        </p:nvSpPr>
        <p:spPr>
          <a:xfrm>
            <a:off x="442263" y="318468"/>
            <a:ext cx="612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分析及市场空白点挖掘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95" name="textbox 95"/>
          <p:cNvSpPr/>
          <p:nvPr/>
        </p:nvSpPr>
        <p:spPr>
          <a:xfrm>
            <a:off x="802813" y="4278832"/>
            <a:ext cx="6654800" cy="1156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24"/>
              </a:lnSpc>
            </a:pPr>
            <a:endParaRPr lang="Arial" altLang="Arial" sz="100"/>
          </a:p>
          <a:p>
            <a:pPr marL="1444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行业准入条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indent="380" algn="l" rtl="0" eaLnBrk="0">
              <a:lnSpc>
                <a:spcPct val="151000"/>
              </a:lnSpc>
              <a:spcBef>
                <a:spcPts val="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儿托育行业需要具备一定的资质和条件，包括场地设施、师资力量、安全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保障等方面的要求。本项目将严格遵守相关法规和标准，确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服务质量和安全。</a:t>
            </a:r>
            <a:endParaRPr lang="Microsoft YaHei" altLang="Microsoft YaHei" sz="1500"/>
          </a:p>
        </p:txBody>
      </p:sp>
      <p:sp>
        <p:nvSpPr>
          <p:cNvPr id="96" name="textbox 96"/>
          <p:cNvSpPr/>
          <p:nvPr/>
        </p:nvSpPr>
        <p:spPr>
          <a:xfrm>
            <a:off x="878201" y="1745092"/>
            <a:ext cx="6499225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3071" indent="10286" algn="l" rtl="0" eaLnBrk="0">
              <a:lnSpc>
                <a:spcPct val="151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国家出台了一系列政策法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规，鼓励和支持婴幼儿托育行业的发展，同时加强行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业监管，保障婴幼儿的安全和健康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7" name="textbox 97"/>
          <p:cNvSpPr/>
          <p:nvPr/>
        </p:nvSpPr>
        <p:spPr>
          <a:xfrm>
            <a:off x="442263" y="318468"/>
            <a:ext cx="5742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规环境及行业准入条件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00B6FF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3" name="textbox 123"/>
          <p:cNvSpPr/>
          <p:nvPr/>
        </p:nvSpPr>
        <p:spPr>
          <a:xfrm>
            <a:off x="1327115" y="1727459"/>
            <a:ext cx="3420109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3303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产品与服务设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5" name="picture 1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442263" y="318468"/>
            <a:ext cx="4980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978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托育服务内容规划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7" name="textbox 147"/>
          <p:cNvSpPr/>
          <p:nvPr/>
        </p:nvSpPr>
        <p:spPr>
          <a:xfrm>
            <a:off x="779619" y="4763658"/>
            <a:ext cx="2083435" cy="1087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65"/>
              </a:lnSpc>
            </a:pPr>
            <a:endParaRPr lang="Arial" altLang="Arial" sz="100"/>
          </a:p>
          <a:p>
            <a:pPr marL="109283" algn="l" rtl="0" eaLnBrk="0">
              <a:lnSpc>
                <a:spcPct val="90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周一至周五的全天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候托育服务，包括早餐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6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午餐、午休和下午茶等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8" name="textbox 148"/>
          <p:cNvSpPr/>
          <p:nvPr/>
        </p:nvSpPr>
        <p:spPr>
          <a:xfrm>
            <a:off x="6586349" y="4761372"/>
            <a:ext cx="1928495" cy="1089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6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家长临时有事或需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3271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要短暂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休息的情况，提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06426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供灵活的托育服务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9" name="textbox 149"/>
          <p:cNvSpPr/>
          <p:nvPr/>
        </p:nvSpPr>
        <p:spPr>
          <a:xfrm>
            <a:off x="9437929" y="4762325"/>
            <a:ext cx="1928495" cy="1087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1"/>
              </a:lnSpc>
            </a:pPr>
            <a:endParaRPr lang="Arial" altLang="Arial" sz="100"/>
          </a:p>
          <a:p>
            <a:pPr marL="1289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组织亲子活动，增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进家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长与孩子之间的互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490283" algn="l" rtl="0" eaLnBrk="0">
              <a:lnSpc>
                <a:spcPct val="97000"/>
              </a:lnSpc>
              <a:spcBef>
                <a:spcPts val="2"/>
              </a:spcBef>
            </a:pPr>
            <a:r>
              <a:rPr sz="14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动和感情</a:t>
            </a:r>
            <a:r>
              <a:rPr sz="14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50" name="textbox 150"/>
          <p:cNvSpPr/>
          <p:nvPr/>
        </p:nvSpPr>
        <p:spPr>
          <a:xfrm>
            <a:off x="3748315" y="4762325"/>
            <a:ext cx="1928495" cy="1087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上午或下午的托育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3842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方便家长灵活安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584008" algn="l" rtl="0" eaLnBrk="0">
              <a:lnSpc>
                <a:spcPct val="96000"/>
              </a:lnSpc>
              <a:spcBef>
                <a:spcPts val="1"/>
              </a:spcBef>
            </a:pPr>
            <a:r>
              <a:rPr sz="14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排时间。</a:t>
            </a:r>
            <a:endParaRPr lang="Microsoft YaHei" altLang="Microsoft YaHei" sz="1400"/>
          </a:p>
        </p:txBody>
      </p:sp>
      <p:sp>
        <p:nvSpPr>
          <p:cNvPr id="151" name="textbox 151"/>
          <p:cNvSpPr/>
          <p:nvPr/>
        </p:nvSpPr>
        <p:spPr>
          <a:xfrm>
            <a:off x="930120" y="3729039"/>
            <a:ext cx="1822450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4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全日制托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</a:t>
            </a:r>
            <a:endParaRPr lang="Microsoft YaHei" altLang="Microsoft YaHei" sz="2000"/>
          </a:p>
        </p:txBody>
      </p:sp>
      <p:sp>
        <p:nvSpPr>
          <p:cNvPr id="152" name="textbox 152"/>
          <p:cNvSpPr/>
          <p:nvPr/>
        </p:nvSpPr>
        <p:spPr>
          <a:xfrm>
            <a:off x="3855037" y="3729039"/>
            <a:ext cx="182054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4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半日制托育服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2000"/>
          </a:p>
        </p:txBody>
      </p:sp>
      <p:sp>
        <p:nvSpPr>
          <p:cNvPr id="153" name="textbox 153"/>
          <p:cNvSpPr/>
          <p:nvPr/>
        </p:nvSpPr>
        <p:spPr>
          <a:xfrm>
            <a:off x="6796627" y="3728010"/>
            <a:ext cx="1555114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9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临时托育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</a:t>
            </a:r>
            <a:endParaRPr lang="Microsoft YaHei" altLang="Microsoft YaHei" sz="2000"/>
          </a:p>
        </p:txBody>
      </p:sp>
      <p:sp>
        <p:nvSpPr>
          <p:cNvPr id="154" name="textbox 154"/>
          <p:cNvSpPr/>
          <p:nvPr/>
        </p:nvSpPr>
        <p:spPr>
          <a:xfrm>
            <a:off x="9620822" y="3729296"/>
            <a:ext cx="156273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亲子活动服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889000" y="1333500"/>
            <a:ext cx="2465519" cy="3206265"/>
            <a:chExt cx="2465519" cy="3206265"/>
          </a:xfrm>
        </p:grpSpPr>
        <p:pic>
          <p:nvPicPr>
            <p:cNvPr id="156" name="picture 15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57" name="textbox 157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1001046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3568700" y="1333500"/>
            <a:ext cx="2465519" cy="3206265"/>
            <a:chExt cx="2465519" cy="3206265"/>
          </a:xfrm>
        </p:grpSpPr>
        <p:pic>
          <p:nvPicPr>
            <p:cNvPr id="158" name="picture 15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59" name="textbox 159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9543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6248400" y="1333500"/>
            <a:ext cx="2465519" cy="3206265"/>
            <a:chExt cx="2465519" cy="3206265"/>
          </a:xfrm>
        </p:grpSpPr>
        <p:pic>
          <p:nvPicPr>
            <p:cNvPr id="160" name="picture 16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61" name="textbox 161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8039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8928100" y="1333500"/>
            <a:ext cx="2465519" cy="3206265"/>
            <a:chExt cx="2465519" cy="3206265"/>
          </a:xfrm>
        </p:grpSpPr>
        <p:pic>
          <p:nvPicPr>
            <p:cNvPr id="162" name="picture 16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63" name="textbox 163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6537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sp>
        <p:nvSpPr>
          <p:cNvPr id="164" name="textbox 164"/>
          <p:cNvSpPr/>
          <p:nvPr/>
        </p:nvSpPr>
        <p:spPr>
          <a:xfrm>
            <a:off x="9033664" y="4776416"/>
            <a:ext cx="2253614" cy="1258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94"/>
              </a:lnSpc>
            </a:pPr>
            <a:endParaRPr lang="Arial" altLang="Arial" sz="100"/>
          </a:p>
          <a:p>
            <a:pPr marL="521872" algn="l" rtl="0" eaLnBrk="0">
              <a:lnSpc>
                <a:spcPct val="95000"/>
              </a:lnSpc>
            </a:pP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自然教育理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念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4071" algn="l" rtl="0" eaLnBrk="0">
              <a:lnSpc>
                <a:spcPct val="94000"/>
              </a:lnSpc>
              <a:spcBef>
                <a:spcPts val="39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倡导婴幼儿接触自然、了解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79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然，培养环保意识和自然科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endParaRPr lang="Microsoft YaHei" altLang="Microsoft YaHei" sz="1300"/>
          </a:p>
          <a:p>
            <a:pPr marL="874064" algn="l" rtl="0" eaLnBrk="0">
              <a:lnSpc>
                <a:spcPts val="2267"/>
              </a:lnSpc>
            </a:pPr>
            <a:r>
              <a:rPr sz="12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素养</a:t>
            </a:r>
            <a:r>
              <a:rPr sz="12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65" name="textbox 165"/>
          <p:cNvSpPr/>
          <p:nvPr/>
        </p:nvSpPr>
        <p:spPr>
          <a:xfrm>
            <a:off x="3678644" y="4774816"/>
            <a:ext cx="2252345" cy="1259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08"/>
              </a:lnSpc>
            </a:pPr>
            <a:endParaRPr lang="Arial" altLang="Arial" sz="100"/>
          </a:p>
          <a:p>
            <a:pPr marL="605372" algn="l" rtl="0" eaLnBrk="0">
              <a:lnSpc>
                <a:spcPct val="96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游戏化教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8872" algn="l" rtl="0" eaLnBrk="0">
              <a:lnSpc>
                <a:spcPct val="94000"/>
              </a:lnSpc>
              <a:spcBef>
                <a:spcPts val="396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以游戏化的方式进行教学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79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婴幼儿在轻松愉快的氛围中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endParaRPr lang="Microsoft YaHei" altLang="Microsoft YaHei" sz="1300"/>
          </a:p>
          <a:p>
            <a:pPr marL="791768" algn="l" rtl="0" eaLnBrk="0">
              <a:lnSpc>
                <a:spcPts val="2261"/>
              </a:lnSpc>
            </a:pPr>
            <a:r>
              <a:rPr sz="12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习成长</a:t>
            </a:r>
            <a:r>
              <a:rPr sz="12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66" name="textbox 166"/>
          <p:cNvSpPr/>
          <p:nvPr/>
        </p:nvSpPr>
        <p:spPr>
          <a:xfrm>
            <a:off x="999761" y="4776017"/>
            <a:ext cx="2252979" cy="1257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97"/>
              </a:lnSpc>
            </a:pPr>
            <a:endParaRPr lang="Arial" altLang="Arial" sz="100"/>
          </a:p>
          <a:p>
            <a:pPr marL="481005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多元智能课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3214" algn="l" rtl="0" eaLnBrk="0">
              <a:lnSpc>
                <a:spcPct val="94000"/>
              </a:lnSpc>
              <a:spcBef>
                <a:spcPts val="39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通过音乐、艺术、运动等多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</a:t>
            </a:r>
            <a:endParaRPr lang="Microsoft YaHei" altLang="Microsoft YaHei" sz="1300"/>
          </a:p>
          <a:p>
            <a:pPr marL="12700" algn="l" rtl="0" eaLnBrk="0">
              <a:lnSpc>
                <a:spcPct val="85000"/>
              </a:lnSpc>
              <a:spcBef>
                <a:spcPts val="81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方式，全面开发婴幼儿的多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</a:t>
            </a:r>
            <a:endParaRPr lang="Microsoft YaHei" altLang="Microsoft YaHei" sz="1300"/>
          </a:p>
          <a:p>
            <a:pPr marL="870121" algn="l" rtl="0" eaLnBrk="0">
              <a:lnSpc>
                <a:spcPts val="2259"/>
              </a:lnSpc>
            </a:pPr>
            <a:r>
              <a:rPr sz="12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智能。</a:t>
            </a:r>
            <a:endParaRPr lang="Microsoft YaHei" altLang="Microsoft YaHei" sz="1200"/>
          </a:p>
        </p:txBody>
      </p:sp>
      <p:sp>
        <p:nvSpPr>
          <p:cNvPr id="167" name="textbox 167"/>
          <p:cNvSpPr/>
          <p:nvPr/>
        </p:nvSpPr>
        <p:spPr>
          <a:xfrm>
            <a:off x="6356668" y="4776416"/>
            <a:ext cx="2252345" cy="1255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6"/>
              </a:lnSpc>
            </a:pPr>
            <a:endParaRPr lang="Arial" altLang="Arial" sz="100"/>
          </a:p>
          <a:p>
            <a:pPr marL="476027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亲子共育理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念</a:t>
            </a:r>
            <a:endParaRPr lang="Microsoft YaHei" altLang="Microsoft YaHei" sz="15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16643" algn="l" rtl="0" eaLnBrk="0">
              <a:lnSpc>
                <a:spcPct val="95000"/>
              </a:lnSpc>
              <a:spcBef>
                <a:spcPts val="39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强调家长参与孩子成长的重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795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性，提供亲子共育的指导和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</a:t>
            </a:r>
            <a:endParaRPr lang="Microsoft YaHei" altLang="Microsoft YaHei" sz="1300"/>
          </a:p>
          <a:p>
            <a:pPr marL="956018" algn="l" rtl="0" eaLnBrk="0">
              <a:lnSpc>
                <a:spcPts val="2243"/>
              </a:lnSpc>
            </a:pPr>
            <a:r>
              <a:rPr sz="11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r>
              <a:rPr sz="11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68" name="textbox 168"/>
          <p:cNvSpPr/>
          <p:nvPr/>
        </p:nvSpPr>
        <p:spPr>
          <a:xfrm>
            <a:off x="442263" y="318468"/>
            <a:ext cx="5742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特色课程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设置与教学理念阐述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0" name="picture 1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191" name="picture 19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192" name="textbox 192"/>
          <p:cNvSpPr/>
          <p:nvPr/>
        </p:nvSpPr>
        <p:spPr>
          <a:xfrm>
            <a:off x="856661" y="2093114"/>
            <a:ext cx="2390775" cy="1246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37"/>
              </a:lnSpc>
            </a:pPr>
            <a:endParaRPr lang="Arial" altLang="Arial" sz="100"/>
          </a:p>
          <a:p>
            <a:pPr marL="1443706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专业培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83635" algn="l" rtl="0" eaLnBrk="0">
              <a:lnSpc>
                <a:spcPct val="94000"/>
              </a:lnSpc>
              <a:spcBef>
                <a:spcPts val="394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对托育教师进行婴幼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教育、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95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心理学、保育知识等方面的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</a:t>
            </a:r>
            <a:endParaRPr lang="Microsoft YaHei" altLang="Microsoft YaHei" sz="1300"/>
          </a:p>
          <a:p>
            <a:pPr algn="r" rtl="0" eaLnBrk="0">
              <a:lnSpc>
                <a:spcPts val="2425"/>
              </a:lnSpc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业培训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93" name="textbox 193"/>
          <p:cNvSpPr/>
          <p:nvPr/>
        </p:nvSpPr>
        <p:spPr>
          <a:xfrm>
            <a:off x="442263" y="318468"/>
            <a:ext cx="5742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9565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师资力量培训与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选拔机制建立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4" name="textbox 214"/>
          <p:cNvSpPr/>
          <p:nvPr/>
        </p:nvSpPr>
        <p:spPr>
          <a:xfrm>
            <a:off x="9094875" y="2127290"/>
            <a:ext cx="2392045" cy="920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79"/>
              </a:lnSpc>
            </a:pPr>
            <a:endParaRPr lang="Arial" altLang="Arial" sz="100"/>
          </a:p>
          <a:p>
            <a:pPr marL="14472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300"/>
          </a:p>
          <a:p>
            <a:pPr marL="12700" indent="2571" algn="l" rtl="0" eaLnBrk="0">
              <a:lnSpc>
                <a:spcPct val="157000"/>
              </a:lnSpc>
              <a:spcBef>
                <a:spcPts val="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设立奖励制度，鼓励托育教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不断提升专业素养和教学水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5" name="textbox 215"/>
          <p:cNvSpPr/>
          <p:nvPr/>
        </p:nvSpPr>
        <p:spPr>
          <a:xfrm>
            <a:off x="2020810" y="5238662"/>
            <a:ext cx="2252979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95"/>
              </a:lnSpc>
            </a:pPr>
            <a:endParaRPr lang="Arial" altLang="Arial" sz="100"/>
          </a:p>
          <a:p>
            <a:pPr marL="13214" algn="l" rtl="0" eaLnBrk="0">
              <a:lnSpc>
                <a:spcPct val="8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通过面试、试讲、背景调查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endParaRPr lang="Microsoft YaHei" altLang="Microsoft YaHei" sz="1300"/>
          </a:p>
          <a:p>
            <a:pPr marL="13900" indent="-1200" algn="l" rtl="0" eaLnBrk="0">
              <a:lnSpc>
                <a:spcPct val="160000"/>
              </a:lnSpc>
              <a:spcBef>
                <a:spcPts val="1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方式，选拔具备专业素养和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心耐心的托育教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师。</a:t>
            </a:r>
            <a:endParaRPr lang="Microsoft YaHei" altLang="Microsoft YaHei" sz="1300"/>
          </a:p>
        </p:txBody>
      </p:sp>
      <p:sp>
        <p:nvSpPr>
          <p:cNvPr id="216" name="textbox 216"/>
          <p:cNvSpPr/>
          <p:nvPr/>
        </p:nvSpPr>
        <p:spPr>
          <a:xfrm>
            <a:off x="8066711" y="5189276"/>
            <a:ext cx="2392679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加强托育教师之间的交流和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endParaRPr lang="Microsoft YaHei" altLang="Microsoft YaHei" sz="1300"/>
          </a:p>
          <a:p>
            <a:pPr marL="13899" algn="l" rtl="0" eaLnBrk="0">
              <a:lnSpc>
                <a:spcPts val="2432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作，形成团结协作的工作氛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围。</a:t>
            </a:r>
            <a:endParaRPr lang="Microsoft YaHei" altLang="Microsoft YaHei" sz="1300"/>
          </a:p>
        </p:txBody>
      </p:sp>
      <p:sp>
        <p:nvSpPr>
          <p:cNvPr id="217" name="textbox 217"/>
          <p:cNvSpPr/>
          <p:nvPr/>
        </p:nvSpPr>
        <p:spPr>
          <a:xfrm>
            <a:off x="2024068" y="4752357"/>
            <a:ext cx="821055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8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选拔机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1500"/>
          </a:p>
        </p:txBody>
      </p:sp>
      <p:sp>
        <p:nvSpPr>
          <p:cNvPr id="218" name="textbox 218"/>
          <p:cNvSpPr/>
          <p:nvPr/>
        </p:nvSpPr>
        <p:spPr>
          <a:xfrm>
            <a:off x="9505975" y="4752157"/>
            <a:ext cx="814705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3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20" name="picture 2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221" name="textbox 221"/>
          <p:cNvSpPr/>
          <p:nvPr/>
        </p:nvSpPr>
        <p:spPr>
          <a:xfrm>
            <a:off x="357830" y="4401606"/>
            <a:ext cx="3797300" cy="1107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37"/>
              </a:lnSpc>
            </a:pPr>
            <a:endParaRPr lang="Arial" altLang="Arial" sz="100"/>
          </a:p>
          <a:p>
            <a:pPr marL="1343046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marL="1155699" indent="-1142999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亲子运动会、才艺展示等互动活动，增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进家长与孩子之间的情感交流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2" name="textbox 222"/>
          <p:cNvSpPr/>
          <p:nvPr/>
        </p:nvSpPr>
        <p:spPr>
          <a:xfrm>
            <a:off x="449498" y="1626247"/>
            <a:ext cx="3726179" cy="1110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68"/>
              </a:lnSpc>
            </a:pPr>
            <a:endParaRPr lang="Arial" altLang="Arial" sz="100"/>
          </a:p>
          <a:p>
            <a:pPr marL="974920" algn="l" rtl="0" eaLnBrk="0">
              <a:lnSpc>
                <a:spcPct val="93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家长沟通平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algn="l" rtl="0" eaLnBrk="0">
              <a:lnSpc>
                <a:spcPct val="8929"/>
              </a:lnSpc>
            </a:pPr>
            <a:endParaRPr lang="Arial" altLang="Arial" sz="100"/>
          </a:p>
          <a:p>
            <a:pPr marL="896597" indent="-883897" algn="l" rtl="0" eaLnBrk="0">
              <a:lnSpc>
                <a:spcPct val="122000"/>
              </a:lnSpc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建立微信群、  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QQ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群等线上沟通平台，方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家长与托育机构之间的及时沟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3" name="textbox 223"/>
          <p:cNvSpPr/>
          <p:nvPr/>
        </p:nvSpPr>
        <p:spPr>
          <a:xfrm>
            <a:off x="8132047" y="1628609"/>
            <a:ext cx="3642995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44"/>
              </a:lnSpc>
            </a:pPr>
            <a:endParaRPr lang="Arial" altLang="Arial" sz="100"/>
          </a:p>
          <a:p>
            <a:pPr marL="129701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1200"/>
          </a:p>
          <a:p>
            <a:pPr marL="12700" algn="l" rtl="0" eaLnBrk="0">
              <a:lnSpc>
                <a:spcPct val="123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组织家长会，向家长汇报婴幼儿在托育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机构的学习和生活情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4" name="textbox 224"/>
          <p:cNvSpPr/>
          <p:nvPr/>
        </p:nvSpPr>
        <p:spPr>
          <a:xfrm>
            <a:off x="8133000" y="4400720"/>
            <a:ext cx="3604259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47"/>
              </a:lnSpc>
            </a:pPr>
            <a:endParaRPr lang="Arial" altLang="Arial" sz="100"/>
          </a:p>
          <a:p>
            <a:pPr marL="1148421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家园共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marL="12700" indent="380" algn="l" rtl="0" eaLnBrk="0">
              <a:lnSpc>
                <a:spcPct val="123000"/>
              </a:lnSpc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鼓励家长参与托育机构的教学活动和管理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共同促进婴幼儿的健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成长。</a:t>
            </a:r>
            <a:endParaRPr lang="Microsoft YaHei" altLang="Microsoft YaHei" sz="1500"/>
          </a:p>
        </p:txBody>
      </p:sp>
      <p:sp>
        <p:nvSpPr>
          <p:cNvPr id="225" name="textbox 225"/>
          <p:cNvSpPr/>
          <p:nvPr/>
        </p:nvSpPr>
        <p:spPr>
          <a:xfrm>
            <a:off x="442263" y="318468"/>
            <a:ext cx="650430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家长沟通平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台搭建及互动活动策划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6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7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8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9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0" name="picture 2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1" name="textbox 251"/>
          <p:cNvSpPr/>
          <p:nvPr/>
        </p:nvSpPr>
        <p:spPr>
          <a:xfrm>
            <a:off x="1331972" y="1727459"/>
            <a:ext cx="5358129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8446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营销策略与渠道拓展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53" name="picture 2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254" name="textbox 254"/>
          <p:cNvSpPr/>
          <p:nvPr/>
        </p:nvSpPr>
        <p:spPr>
          <a:xfrm>
            <a:off x="4868234" y="4028513"/>
            <a:ext cx="5990590" cy="1132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7"/>
              </a:lnSpc>
            </a:pPr>
            <a:endParaRPr lang="Arial" altLang="Arial" sz="100"/>
          </a:p>
          <a:p>
            <a:pPr marL="1785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2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3557" algn="l" rtl="0" eaLnBrk="0">
              <a:lnSpc>
                <a:spcPct val="94000"/>
              </a:lnSpc>
              <a:spcBef>
                <a:spcPts val="395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制定多元化的宣传推广策略，包括社交媒体营销、线下活动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推广、口碑营销等，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7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提高品牌知名度和美誉度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55" name="textbox 255"/>
          <p:cNvSpPr/>
          <p:nvPr/>
        </p:nvSpPr>
        <p:spPr>
          <a:xfrm>
            <a:off x="4866862" y="1972124"/>
            <a:ext cx="6025515" cy="1052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marL="29263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确立婴幼儿托育服务的品牌定位，如专业、安全、亲子互动等，以区别于竞争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endParaRPr lang="Microsoft YaHei" altLang="Microsoft YaHei" sz="13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15443" algn="l" rtl="0" eaLnBrk="0">
              <a:lnSpc>
                <a:spcPts val="1380"/>
              </a:lnSpc>
              <a:spcBef>
                <a:spcPts val="6"/>
              </a:spcBef>
            </a:pPr>
            <a:r>
              <a:rPr sz="11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手。</a:t>
            </a:r>
            <a:endParaRPr lang="Microsoft YaHei" altLang="Microsoft YaHei" sz="1100"/>
          </a:p>
        </p:txBody>
      </p:sp>
      <p:sp>
        <p:nvSpPr>
          <p:cNvPr id="256" name="textbox 256"/>
          <p:cNvSpPr/>
          <p:nvPr/>
        </p:nvSpPr>
        <p:spPr>
          <a:xfrm>
            <a:off x="442263" y="318468"/>
            <a:ext cx="5742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4"/>
              </a:spcBef>
              <a:tabLst>
                <a:tab pos="79883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品牌定位及宣传推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7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278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284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0" name="textbox 290"/>
          <p:cNvSpPr/>
          <p:nvPr/>
        </p:nvSpPr>
        <p:spPr>
          <a:xfrm>
            <a:off x="7865701" y="1546704"/>
            <a:ext cx="3124200" cy="4023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</a:t>
            </a:r>
            <a:endParaRPr lang="Microsoft YaHei" altLang="Microsoft YaHei" sz="2000"/>
          </a:p>
          <a:p>
            <a:pPr marL="63827" indent="1714" algn="l" rtl="0" eaLnBrk="0">
              <a:lnSpc>
                <a:spcPct val="186000"/>
              </a:lnSpc>
              <a:spcBef>
                <a:spcPts val="13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互联网平台，如官方网站、社交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体、在线教育平台等，提供线上咨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、预约、课程体验等服务，方便家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长了解和选择托育服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务。</a:t>
            </a:r>
            <a:endParaRPr lang="Microsoft YaHei" altLang="Microsoft YaHei" sz="15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3000"/>
              </a:lnSpc>
              <a:spcBef>
                <a:spcPts val="609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</a:t>
            </a:r>
            <a:endParaRPr lang="Microsoft YaHei" altLang="Microsoft YaHei" sz="2000"/>
          </a:p>
          <a:p>
            <a:pPr marL="64399" indent="1142" algn="l" rtl="0" eaLnBrk="0">
              <a:lnSpc>
                <a:spcPct val="186000"/>
              </a:lnSpc>
              <a:spcBef>
                <a:spcPts val="11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实体店面、社区活动、合作机构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线下渠道，提供亲子活动、家长沙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龙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等互动式体验，增强品牌影响力和</a:t>
            </a:r>
            <a:endParaRPr lang="Microsoft YaHei" altLang="Microsoft YaHei" sz="1500"/>
          </a:p>
        </p:txBody>
      </p:sp>
      <p:sp>
        <p:nvSpPr>
          <p:cNvPr id="291" name="textbox 291"/>
          <p:cNvSpPr/>
          <p:nvPr/>
        </p:nvSpPr>
        <p:spPr>
          <a:xfrm>
            <a:off x="442263" y="318468"/>
            <a:ext cx="612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7978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下渠道整合优化思路分享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9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2" name="textbox 312"/>
          <p:cNvSpPr/>
          <p:nvPr/>
        </p:nvSpPr>
        <p:spPr>
          <a:xfrm>
            <a:off x="7917019" y="5763314"/>
            <a:ext cx="941069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1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客户黏性</a:t>
            </a:r>
            <a:r>
              <a:rPr sz="14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4" name="textbox 314"/>
          <p:cNvSpPr/>
          <p:nvPr/>
        </p:nvSpPr>
        <p:spPr>
          <a:xfrm>
            <a:off x="3687875" y="1669389"/>
            <a:ext cx="7363459" cy="659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04"/>
              </a:lnSpc>
            </a:pPr>
            <a:endParaRPr lang="Arial" altLang="Arial" sz="100"/>
          </a:p>
          <a:p>
            <a:pPr marL="14776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合作伙伴选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择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7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筛选优质的婴幼儿用品供应商、教育机构、儿童游乐场所等合作伙伴，建立长期稳定的合作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关系。</a:t>
            </a:r>
            <a:endParaRPr lang="Microsoft YaHei" altLang="Microsoft YaHei" sz="1300"/>
          </a:p>
        </p:txBody>
      </p:sp>
      <p:sp>
        <p:nvSpPr>
          <p:cNvPr id="315" name="textbox 315"/>
          <p:cNvSpPr/>
          <p:nvPr/>
        </p:nvSpPr>
        <p:spPr>
          <a:xfrm>
            <a:off x="1309064" y="4216926"/>
            <a:ext cx="7021830" cy="659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55"/>
              </a:lnSpc>
            </a:pPr>
            <a:endParaRPr lang="Arial" altLang="Arial" sz="100"/>
          </a:p>
          <a:p>
            <a:pPr marL="1644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整合合作伙伴的资源，如共享场地、互换客户资源、合作开展活动等，实现资源互补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和共赢。</a:t>
            </a:r>
            <a:endParaRPr lang="Microsoft YaHei" altLang="Microsoft YaHei" sz="1300"/>
          </a:p>
        </p:txBody>
      </p:sp>
      <p:sp>
        <p:nvSpPr>
          <p:cNvPr id="316" name="textbox 316"/>
          <p:cNvSpPr/>
          <p:nvPr/>
        </p:nvSpPr>
        <p:spPr>
          <a:xfrm>
            <a:off x="442263" y="318468"/>
            <a:ext cx="726630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关系建立及资源整合方法论述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37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8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9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0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https://d.book118.com/868130130033006046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2024-09-27T00:44:13.872</cp:lastPrinted>
  <dcterms:created xsi:type="dcterms:W3CDTF">2024-09-26T16:44:13Z</dcterms:created>
  <dcterms:modified xsi:type="dcterms:W3CDTF">2024-09-26T16:44:15Z</dcterms:modified>
</cp:coreProperties>
</file>