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4" r:id="rId2"/>
    <p:sldMasterId id="2147483696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9144000" cy="51435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6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TargetMode="Internal" /><Relationship Id="rId2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TargetMode="Internal" /><Relationship Id="rId2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88B197-F582-4343-AE60-732333FBD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F73978-6485-4D07-937F-C326AC8BA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98A531-3C5B-4034-8009-2C5E6B6A2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4F7ECB-827B-4088-8382-58BAADC0B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0E4A68-DFD1-411C-861E-AFAA93B6E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54A0FF-23F6-45D2-B572-052717079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862688-738A-45C2-9A88-1DCF2C6B1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0B870A-98F8-4924-8FC6-E2C9D4C08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BDB78A-7F28-4FBA-B00E-C3BA73BD7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EEBA14-1B83-499A-8A3F-2B96AC070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C9F091-2206-4FF9-BE62-C43B8B7FD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502412" y="1941211"/>
            <a:ext cx="8139178" cy="674375"/>
          </a:xfrm>
        </p:spPr>
        <p:txBody>
          <a:bodyPr lIns="76200" tIns="28575" rIns="19050" bIns="28575" anchor="t" anchorCtr="0">
            <a:noAutofit/>
          </a:bodyPr>
          <a:lstStyle>
            <a:lvl1pPr algn="ctr">
              <a:defRPr sz="4100" b="0" spc="4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502412" y="2674620"/>
            <a:ext cx="8139178" cy="713238"/>
          </a:xfrm>
        </p:spPr>
        <p:txBody>
          <a:bodyPr lIns="76200" tIns="28575" rIns="57150" bIns="28575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15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884468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324000"/>
            <a:ext cx="8139178" cy="486000"/>
          </a:xfrm>
        </p:spPr>
        <p:txBody>
          <a:bodyPr vert="horz" lIns="76200" tIns="28575" rIns="57150" bIns="28575" rtlCol="0" anchor="ctr" anchorCtr="0">
            <a:noAutofit/>
          </a:bodyPr>
          <a:lstStyle>
            <a:lvl1pPr marL="0" marR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02412" y="972000"/>
            <a:ext cx="8139178" cy="3781016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tabLst>
                <a:tab pos="1207294"/>
              </a:tabLst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4289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48" y="2856548"/>
            <a:ext cx="8139178" cy="468634"/>
          </a:xfrm>
        </p:spPr>
        <p:txBody>
          <a:bodyPr lIns="76200" tIns="28575" rIns="47625" bIns="28575" anchor="t" anchorCtr="0">
            <a:noAutofit/>
          </a:bodyPr>
          <a:lstStyle>
            <a:lvl1pPr>
              <a:defRPr sz="2700" b="0" u="none" strike="noStrike" kern="1200" cap="none" spc="225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2444" y="3383757"/>
            <a:ext cx="8139178" cy="808489"/>
          </a:xfrm>
        </p:spPr>
        <p:txBody>
          <a:bodyPr lIns="76200" tIns="28575" rIns="57150" bIns="28575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13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99858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324000"/>
            <a:ext cx="8139178" cy="486000"/>
          </a:xfrm>
        </p:spPr>
        <p:txBody>
          <a:bodyPr vert="horz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tabLst>
                <a:tab pos="1207294"/>
              </a:tabLst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9158" y="972000"/>
            <a:ext cx="3962432" cy="378000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481467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324000"/>
            <a:ext cx="8139178" cy="486000"/>
          </a:xfrm>
        </p:spPr>
        <p:txBody>
          <a:bodyPr vert="horz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02447" y="972001"/>
            <a:ext cx="3962432" cy="285752"/>
          </a:xfrm>
        </p:spPr>
        <p:txBody>
          <a:bodyPr lIns="76200" tIns="28575" rIns="57150" bIns="28575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1500" b="1" u="none" strike="noStrike" kern="1200" cap="none" spc="15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02444" y="1341782"/>
            <a:ext cx="3962400" cy="3414176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tabLst>
                <a:tab pos="1207294"/>
              </a:tabLst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2" y="972001"/>
            <a:ext cx="3962432" cy="285752"/>
          </a:xfrm>
        </p:spPr>
        <p:txBody>
          <a:bodyPr vert="horz" lIns="76200" tIns="28575" rIns="57150" bIns="28575" rtlCol="0" anchor="t" anchorCtr="0">
            <a:noAutofit/>
          </a:bodyPr>
          <a:lstStyle>
            <a:lvl1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15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2" y="1341782"/>
            <a:ext cx="3962432" cy="3414176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tabLst>
                <a:tab pos="1207294"/>
              </a:tabLst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552195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738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23954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76200" tIns="0" rIns="61913" bIns="0" rtlCol="0">
            <a:noAutofit/>
          </a:bodyPr>
          <a:lstStyle>
            <a:lvl1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tabLst>
                <a:tab pos="1207294"/>
              </a:tabLst>
              <a:defRPr kumimoji="0" lang="zh-CN" altLang="en-US" sz="1200" b="0" i="0" u="none" strike="noStrike" kern="1200" cap="none" spc="113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679194" y="972000"/>
            <a:ext cx="3962432" cy="3780000"/>
          </a:xfrm>
        </p:spPr>
        <p:txBody>
          <a:bodyPr vert="horz" lIns="76200" tIns="0" rIns="61913" bIns="0" rtlCol="0">
            <a:norm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36449298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928351" y="714382"/>
            <a:ext cx="713238" cy="4041680"/>
          </a:xfrm>
        </p:spPr>
        <p:txBody>
          <a:bodyPr vert="eaVert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02444" y="714376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4256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02448" y="714381"/>
            <a:ext cx="8139178" cy="37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50685989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02412" y="1941211"/>
            <a:ext cx="8139178" cy="674375"/>
          </a:xfrm>
        </p:spPr>
        <p:txBody>
          <a:bodyPr vert="horz" lIns="76200" tIns="28575" rIns="19050" bIns="28575" rtlCol="0" anchor="t" anchorCtr="0">
            <a:noAutofit/>
          </a:bodyPr>
          <a:lstStyle>
            <a:lvl1pPr marL="0" marR="0" algn="ctr" defTabSz="685800" rtl="0" eaLnBrk="1" fontAlgn="auto" latinLnBrk="0" hangingPunct="1">
              <a:lnSpc>
                <a:spcPct val="100000"/>
              </a:lnSpc>
              <a:buNone/>
              <a:defRPr kumimoji="0" lang="zh-CN" altLang="en-US" sz="4100" b="0" i="0" u="none" strike="noStrike" kern="1200" cap="none" spc="45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2307200856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912576442"/>
      </p:ext>
    </p:extLst>
  </p:cSld>
  <p:clrMapOvr>
    <a:masterClrMapping/>
  </p:clrMapOvr>
  <p:transition>
    <p:push dir="u"/>
  </p:transition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79969011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章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790700"/>
            <a:ext cx="9144000" cy="1381125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0" y="1790700"/>
            <a:ext cx="9144000" cy="13811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ctr">
              <a:defRPr sz="330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同侧圆角矩形 6">
            <a:hlinkClick r:id="rId1" action="ppaction://hlinksldjump?num=2" tooltip="点击进入"/>
          </p:cNvPr>
          <p:cNvSpPr/>
          <p:nvPr userDrawn="1"/>
        </p:nvSpPr>
        <p:spPr>
          <a:xfrm>
            <a:off x="2131471" y="352409"/>
            <a:ext cx="1367032" cy="323433"/>
          </a:xfrm>
          <a:prstGeom prst="round2Same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lin ang="54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知识要点基础练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同侧圆角矩形 7">
            <a:hlinkClick action="ppaction://noaction"/>
          </p:cNvPr>
          <p:cNvSpPr/>
          <p:nvPr userDrawn="1"/>
        </p:nvSpPr>
        <p:spPr>
          <a:xfrm>
            <a:off x="4233767" y="352408"/>
            <a:ext cx="1367032" cy="323433"/>
          </a:xfrm>
          <a:prstGeom prst="round2Same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lin ang="54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综合能力提升练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同侧圆角矩形 9">
            <a:hlinkClick r:id="rId1" action="ppaction://hlinksldjump" tooltip="点击进入"/>
          </p:cNvPr>
          <p:cNvSpPr/>
          <p:nvPr userDrawn="1"/>
        </p:nvSpPr>
        <p:spPr>
          <a:xfrm>
            <a:off x="6259666" y="352408"/>
            <a:ext cx="1367032" cy="323433"/>
          </a:xfrm>
          <a:prstGeom prst="round2Same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lin ang="54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拓展探究突破练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四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49058" y="0"/>
            <a:ext cx="6829425" cy="350535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52551"/>
            <a:ext cx="7886700" cy="3280172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ags" Target="../tags/tag64.xml" /><Relationship Id="rId19" Type="http://schemas.openxmlformats.org/officeDocument/2006/relationships/tags" Target="../tags/tag65.xml" /><Relationship Id="rId2" Type="http://schemas.openxmlformats.org/officeDocument/2006/relationships/slideLayout" Target="../slideLayouts/slideLayout13.xml" /><Relationship Id="rId20" Type="http://schemas.openxmlformats.org/officeDocument/2006/relationships/image" Target="file:///D:\qq&#25991;&#20214;\712321467\Image\C2C\Image2\%7b75232B38-A165-1FB7-499C-2E1C792CACB5%7d.png" TargetMode="External" /><Relationship Id="rId21" Type="http://schemas.openxmlformats.org/officeDocument/2006/relationships/image" Target="../media/image1.png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10" Type="http://schemas.openxmlformats.org/officeDocument/2006/relationships/slideLayout" Target="../slideLayouts/slideLayout34.xml" /><Relationship Id="rId11" Type="http://schemas.openxmlformats.org/officeDocument/2006/relationships/slide" Target="../slides/slide2.xml" TargetMode="Internal" /><Relationship Id="rId12" Type="http://schemas.openxmlformats.org/officeDocument/2006/relationships/slide" Target="../slides/slide7.xml" TargetMode="Internal" /><Relationship Id="rId13" Type="http://schemas.openxmlformats.org/officeDocument/2006/relationships/slide" Target="../slides/slide12.xml" TargetMode="Internal" /><Relationship Id="rId14" Type="http://schemas.openxmlformats.org/officeDocument/2006/relationships/theme" Target="../theme/theme3.xml" /><Relationship Id="rId2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27.xml" /><Relationship Id="rId4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9.xml" /><Relationship Id="rId6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1.xml" /><Relationship Id="rId8" Type="http://schemas.openxmlformats.org/officeDocument/2006/relationships/slideLayout" Target="../slideLayouts/slideLayout32.xml" /><Relationship Id="rId9" Type="http://schemas.openxmlformats.org/officeDocument/2006/relationships/slideLayout" Target="../slideLayouts/slideLayout3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02412" y="324000"/>
            <a:ext cx="8139178" cy="486000"/>
          </a:xfrm>
          <a:prstGeom prst="rect">
            <a:avLst/>
          </a:prstGeom>
        </p:spPr>
        <p:txBody>
          <a:bodyPr vert="horz" lIns="76200" tIns="28575" rIns="57150" bIns="28575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02412" y="972000"/>
            <a:ext cx="8139178" cy="3780000"/>
          </a:xfrm>
          <a:prstGeom prst="rect">
            <a:avLst/>
          </a:prstGeom>
        </p:spPr>
        <p:txBody>
          <a:bodyPr vert="horz" lIns="76200" tIns="0" rIns="61913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2023/5/4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zh-CN" altLang="en-US" sz="1400">
              <a:solidFill>
                <a:prstClr val="white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21" r:link="rId20"/>
          <a:stretch>
            <a:fillRect/>
          </a:stretch>
        </p:blipFill>
        <p:spPr>
          <a:xfrm>
            <a:off x="628650" y="273844"/>
            <a:ext cx="7144" cy="7144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00897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timing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15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750"/>
        </a:spcAft>
        <a:buFont typeface="Arial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750"/>
        </a:spcAft>
        <a:buFont typeface="Arial" pitchFamily="34" charset="0"/>
        <a:buChar char="•"/>
        <a:tabLst>
          <a:tab pos="1207294"/>
        </a:tabLst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750"/>
        </a:spcAft>
        <a:buFont typeface="Arial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750"/>
        </a:spcAft>
        <a:buFont typeface="Arial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750"/>
        </a:spcAft>
        <a:buFont typeface="Arial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1849058" y="350535"/>
            <a:ext cx="6272543" cy="331005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/>
          </a:p>
        </p:txBody>
      </p:sp>
      <p:sp>
        <p:nvSpPr>
          <p:cNvPr id="8" name="矩形 7"/>
          <p:cNvSpPr/>
          <p:nvPr/>
        </p:nvSpPr>
        <p:spPr>
          <a:xfrm>
            <a:off x="0" y="5053785"/>
            <a:ext cx="9157036" cy="96190"/>
          </a:xfrm>
          <a:prstGeom prst="rect">
            <a:avLst/>
          </a:prstGeom>
          <a:solidFill>
            <a:srgbClr val="02B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/>
          </a:p>
        </p:txBody>
      </p:sp>
      <p:sp>
        <p:nvSpPr>
          <p:cNvPr id="9" name="矩形 8"/>
          <p:cNvSpPr/>
          <p:nvPr/>
        </p:nvSpPr>
        <p:spPr>
          <a:xfrm>
            <a:off x="8172400" y="350535"/>
            <a:ext cx="971600" cy="331005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solidFill>
                <a:srgbClr val="FFC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817694" cy="681540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atin typeface="黑体" panose="02010600030101010101" pitchFamily="2" charset="-122"/>
                <a:ea typeface="黑体" panose="02010600030101010101" pitchFamily="2" charset="-122"/>
              </a:rPr>
              <a:t>第四章</a:t>
            </a:r>
          </a:p>
        </p:txBody>
      </p:sp>
      <p:sp>
        <p:nvSpPr>
          <p:cNvPr id="12" name="同侧圆角矩形 11">
            <a:hlinkClick r:id="rId11" action="ppaction://hlinksldjump?num=2" tooltip="点击进入"/>
          </p:cNvPr>
          <p:cNvSpPr/>
          <p:nvPr/>
        </p:nvSpPr>
        <p:spPr>
          <a:xfrm>
            <a:off x="2124980" y="364298"/>
            <a:ext cx="1367032" cy="294030"/>
          </a:xfrm>
          <a:prstGeom prst="round2SameRect">
            <a:avLst/>
          </a:prstGeom>
          <a:gradFill flip="none" rotWithShape="1">
            <a:gsLst>
              <a:gs pos="0">
                <a:srgbClr val="17B7FF"/>
              </a:gs>
              <a:gs pos="100000">
                <a:srgbClr val="00A1E9"/>
              </a:gs>
            </a:gsLst>
            <a:lin ang="5400000" scaled="1"/>
          </a:gradFill>
          <a:ln>
            <a:solidFill>
              <a:srgbClr val="00A1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知识要点基础练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灯片编号占位符 3"/>
          <p:cNvSpPr txBox="1"/>
          <p:nvPr/>
        </p:nvSpPr>
        <p:spPr>
          <a:xfrm>
            <a:off x="8226106" y="368538"/>
            <a:ext cx="917895" cy="30075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C000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-</a:t>
            </a:r>
            <a:fld id="{4BF17FCF-D4DA-449D-A468-DDB7E43619E6}" type="slidenum">
              <a:rPr lang="zh-CN" altLang="en-US" smtClean="0">
                <a:solidFill>
                  <a:schemeClr val="bg1">
                    <a:lumMod val="95000"/>
                  </a:schemeClr>
                </a:solidFill>
              </a:rPr>
              <a:pPr algn="ctr"/>
              <a:t>‹#›</a:t>
            </a:fld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-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同侧圆角矩形 17">
            <a:hlinkClick r:id="rId12" action="ppaction://hlinksldjump?num=7" tooltip="点击进入"/>
          </p:cNvPr>
          <p:cNvSpPr/>
          <p:nvPr/>
        </p:nvSpPr>
        <p:spPr>
          <a:xfrm>
            <a:off x="4231894" y="364298"/>
            <a:ext cx="1367032" cy="294030"/>
          </a:xfrm>
          <a:prstGeom prst="round2SameRect">
            <a:avLst/>
          </a:prstGeom>
          <a:gradFill flip="none" rotWithShape="1">
            <a:gsLst>
              <a:gs pos="0">
                <a:srgbClr val="17B7FF"/>
              </a:gs>
              <a:gs pos="100000">
                <a:srgbClr val="00A1E9"/>
              </a:gs>
            </a:gsLst>
            <a:lin ang="5400000" scaled="1"/>
          </a:gradFill>
          <a:ln>
            <a:solidFill>
              <a:srgbClr val="00A1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综合能力提升练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同侧圆角矩形 18">
            <a:hlinkClick r:id="rId13" action="ppaction://hlinksldjump" tooltip="点击进入"/>
          </p:cNvPr>
          <p:cNvSpPr/>
          <p:nvPr/>
        </p:nvSpPr>
        <p:spPr>
          <a:xfrm>
            <a:off x="6256921" y="364298"/>
            <a:ext cx="1367032" cy="294030"/>
          </a:xfrm>
          <a:prstGeom prst="round2SameRect">
            <a:avLst/>
          </a:prstGeom>
          <a:gradFill flip="none" rotWithShape="1">
            <a:gsLst>
              <a:gs pos="0">
                <a:srgbClr val="17B7FF"/>
              </a:gs>
              <a:gs pos="100000">
                <a:srgbClr val="00A1E9"/>
              </a:gs>
            </a:gsLst>
            <a:lin ang="5400000" scaled="1"/>
          </a:gradFill>
          <a:ln>
            <a:solidFill>
              <a:srgbClr val="00A1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拓展探究突破练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1868494" y="189030"/>
            <a:ext cx="6829425" cy="350535"/>
          </a:xfrm>
          <a:prstGeom prst="rect">
            <a:avLst/>
          </a:prstGeom>
        </p:spPr>
        <p:txBody>
          <a:bodyPr lIns="68580" tIns="34290" rIns="68580" bIns="3429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zh-CN" sz="20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第</a:t>
            </a:r>
            <a:r>
              <a:rPr lang="en-US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1</a:t>
            </a:r>
            <a:r>
              <a:rPr lang="zh-CN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课时</a:t>
            </a:r>
            <a:r>
              <a:rPr lang="zh-CN" altLang="zh-CN" sz="1500" b="1" i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　</a:t>
            </a:r>
            <a:r>
              <a:rPr lang="zh-CN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借助一次函数表达式解决有关问题</a:t>
            </a:r>
          </a:p>
          <a:p>
            <a:r>
              <a:rPr lang="en-US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 </a:t>
            </a:r>
            <a:endParaRPr lang="zh-CN" altLang="zh-CN" sz="1500" b="1" i="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zh-CN" altLang="zh-CN" sz="1500" b="1" i="0" kern="1200" smtClean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Relationship Id="rId3" Type="http://schemas.openxmlformats.org/officeDocument/2006/relationships/image" Target="../media/image10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emf" /><Relationship Id="rId3" Type="http://schemas.openxmlformats.org/officeDocument/2006/relationships/image" Target="../media/image11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emf" /><Relationship Id="rId3" Type="http://schemas.openxmlformats.org/officeDocument/2006/relationships/image" Target="../media/image1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package" Target="../embeddings/Microsoft_Word___1.docx" TargetMode="Internal" /><Relationship Id="rId3" Type="http://schemas.openxmlformats.org/officeDocument/2006/relationships/image" Target="../media/image14.emf" /><Relationship Id="rId4" Type="http://schemas.openxmlformats.org/officeDocument/2006/relationships/vmlDrawing" Target="../drawings/vmlDrawing1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package" Target="../embeddings/Microsoft_Word___2.docx" TargetMode="Internal" /><Relationship Id="rId3" Type="http://schemas.openxmlformats.org/officeDocument/2006/relationships/oleObject" Target="../embeddings/oleObject1.bin" /><Relationship Id="rId4" Type="http://schemas.openxmlformats.org/officeDocument/2006/relationships/image" Target="../media/image15.emf" /><Relationship Id="rId5" Type="http://schemas.openxmlformats.org/officeDocument/2006/relationships/vmlDrawing" Target="../drawings/vmlDrawing2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1310341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43000" y="4216004"/>
            <a:ext cx="6858000" cy="28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32565" y="3681412"/>
            <a:ext cx="492919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89547" y="3688560"/>
            <a:ext cx="1243013" cy="57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19205" y="260750"/>
            <a:ext cx="1150144" cy="136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13247" y="2883697"/>
            <a:ext cx="876300" cy="146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22"/>
          <p:cNvSpPr txBox="1">
            <a:spLocks noChangeArrowheads="1"/>
          </p:cNvSpPr>
          <p:nvPr/>
        </p:nvSpPr>
        <p:spPr bwMode="auto">
          <a:xfrm>
            <a:off x="2711054" y="1625207"/>
            <a:ext cx="5088573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3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4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+mn-ea"/>
              </a:rPr>
              <a:t>4.4   </a:t>
            </a:r>
            <a:r>
              <a:rPr lang="zh-CN" altLang="en-US" sz="4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宋体" panose="02010600030101010101" pitchFamily="2" charset="-122"/>
              </a:rPr>
              <a:t>一次函数的应</a:t>
            </a:r>
            <a:r>
              <a:rPr lang="zh-CN" altLang="en-US" sz="41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宋体" panose="02010600030101010101" pitchFamily="2" charset="-122"/>
              </a:rPr>
              <a:t>用</a:t>
            </a:r>
            <a:endParaRPr lang="en-US" altLang="zh-CN" sz="41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sym typeface="宋体" panose="02010600030101010101" pitchFamily="2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宋体" panose="02010600030101010101" pitchFamily="2" charset="-122"/>
              </a:rPr>
              <a:t>第</a:t>
            </a:r>
            <a:r>
              <a:rPr lang="en-US" altLang="zh-CN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宋体" panose="02010600030101010101" pitchFamily="2" charset="-122"/>
              </a:rPr>
              <a:t>2</a:t>
            </a:r>
            <a:r>
              <a:rPr lang="zh-CN" altLang="en-US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宋体" panose="02010600030101010101" pitchFamily="2" charset="-122"/>
              </a:rPr>
              <a:t>课时</a:t>
            </a:r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4" name="文本框 2"/>
          <p:cNvSpPr txBox="1">
            <a:spLocks noChangeArrowheads="1"/>
          </p:cNvSpPr>
          <p:nvPr/>
        </p:nvSpPr>
        <p:spPr bwMode="auto">
          <a:xfrm>
            <a:off x="2444359" y="1121707"/>
            <a:ext cx="1927991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3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1600" b="1">
              <a:solidFill>
                <a:schemeClr val="bg1"/>
              </a:solidFill>
              <a:latin typeface="字魂酷乐潮玩体" panose="00000500000000000000" pitchFamily="2" charset="-122"/>
              <a:ea typeface="字魂酷乐潮玩体" panose="00000500000000000000" pitchFamily="2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4630084"/>
            <a:ext cx="9144000" cy="3648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800" b="1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9154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0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0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dur="7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 Box 19"/>
          <p:cNvSpPr txBox="1"/>
          <p:nvPr/>
        </p:nvSpPr>
        <p:spPr>
          <a:xfrm>
            <a:off x="366712" y="613886"/>
            <a:ext cx="3923348" cy="13611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例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、如图，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反应了某公司产品的销售收入与销售量的关系，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反应了该公司产品的销售成本与销售量的关系，根据图像填空：</a:t>
            </a: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7" name="Text Box 19"/>
          <p:cNvSpPr txBox="1"/>
          <p:nvPr/>
        </p:nvSpPr>
        <p:spPr>
          <a:xfrm>
            <a:off x="366712" y="1975009"/>
            <a:ext cx="3923348" cy="147750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）当销售量为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销售收入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=__________ 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元，</a:t>
            </a:r>
          </a:p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销售成本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=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__________ 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元</a:t>
            </a:r>
            <a:endParaRPr lang="en-US" altLang="zh-CN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pic>
        <p:nvPicPr>
          <p:cNvPr id="9" name="图片 8" descr="未命名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069" y="799624"/>
            <a:ext cx="3269879" cy="306415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64030" y="2639378"/>
            <a:ext cx="1128713" cy="3452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>
                <a:solidFill>
                  <a:srgbClr val="FF0000"/>
                </a:solidFill>
              </a:rPr>
              <a:t>2000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64030" y="3058002"/>
            <a:ext cx="1128713" cy="3452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>
                <a:solidFill>
                  <a:srgbClr val="FF0000"/>
                </a:solidFill>
              </a:rPr>
              <a:t>3000</a:t>
            </a:r>
          </a:p>
        </p:txBody>
      </p:sp>
    </p:spTree>
    <p:extLst>
      <p:ext uri="{BB962C8B-B14F-4D97-AF65-F5344CB8AC3E}">
        <p14:creationId xmlns:p14="http://schemas.microsoft.com/office/powerpoint/2010/main" val="579117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 Box 19"/>
          <p:cNvSpPr txBox="1"/>
          <p:nvPr/>
        </p:nvSpPr>
        <p:spPr>
          <a:xfrm>
            <a:off x="366712" y="613886"/>
            <a:ext cx="3923348" cy="13611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例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、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如图，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反应了某公司产品的销售收入与销售量的关系，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反应了该公司产品的销售成本与销售量的关系，根据图像填空：</a:t>
            </a: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7" name="Text Box 19"/>
          <p:cNvSpPr txBox="1"/>
          <p:nvPr/>
        </p:nvSpPr>
        <p:spPr>
          <a:xfrm>
            <a:off x="366712" y="1975009"/>
            <a:ext cx="3923348" cy="1037749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）当销售量等于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_____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时，</a:t>
            </a:r>
          </a:p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销售收入等于销售成本；</a:t>
            </a:r>
            <a:endParaRPr 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pic>
        <p:nvPicPr>
          <p:cNvPr id="9" name="图片 8" descr="未命名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069" y="799624"/>
            <a:ext cx="3269879" cy="306415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784634" y="2078832"/>
            <a:ext cx="1128713" cy="3429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352226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 Box 19"/>
          <p:cNvSpPr txBox="1"/>
          <p:nvPr/>
        </p:nvSpPr>
        <p:spPr>
          <a:xfrm>
            <a:off x="366712" y="613886"/>
            <a:ext cx="3923348" cy="13611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例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、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如图，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反应了某公司产品的销售收入与销售量的关系，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反应了该公司产品的销售成本与销售量的关系，根据图像填空：</a:t>
            </a: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7" name="Text Box 19"/>
          <p:cNvSpPr txBox="1"/>
          <p:nvPr/>
        </p:nvSpPr>
        <p:spPr>
          <a:xfrm>
            <a:off x="366712" y="1975009"/>
            <a:ext cx="3923348" cy="249221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3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）当销售量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________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时，</a:t>
            </a:r>
          </a:p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该公司盈利（收入大于成本）；</a:t>
            </a:r>
          </a:p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当销售量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________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时，</a:t>
            </a: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该公司亏损（收入小于成本）；</a:t>
            </a:r>
            <a:endParaRPr 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  <a:p>
            <a:pPr defTabSz="685800">
              <a:lnSpc>
                <a:spcPct val="150000"/>
              </a:lnSpc>
            </a:pPr>
            <a:endParaRPr 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pic>
        <p:nvPicPr>
          <p:cNvPr id="9" name="图片 8" descr="未命名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069" y="799624"/>
            <a:ext cx="3269879" cy="306415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17432" y="2107883"/>
            <a:ext cx="1128713" cy="3429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zh-CN" altLang="en-US">
                <a:solidFill>
                  <a:srgbClr val="FF0000"/>
                </a:solidFill>
              </a:rPr>
              <a:t>大于</a:t>
            </a:r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57826" y="3048477"/>
            <a:ext cx="1128713" cy="3429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zh-CN" altLang="en-US">
                <a:solidFill>
                  <a:srgbClr val="FF0000"/>
                </a:solidFill>
              </a:rPr>
              <a:t>小于</a:t>
            </a:r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2493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 Box 19"/>
          <p:cNvSpPr txBox="1"/>
          <p:nvPr/>
        </p:nvSpPr>
        <p:spPr>
          <a:xfrm>
            <a:off x="366712" y="413386"/>
            <a:ext cx="8144828" cy="99744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例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、我边防局接到情报，近海有一可疑船只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A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正向公海方向行驶，边防局迅速派出快艇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B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追赶，图中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分别表示两船相对海岸的距离</a:t>
            </a:r>
            <a:endParaRPr lang="en-US" altLang="zh-CN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3" y="2136457"/>
            <a:ext cx="3398996" cy="18602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53263" y="2329339"/>
            <a:ext cx="15097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 sz="140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53263" y="2863215"/>
            <a:ext cx="15097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 sz="140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3" name="图片 2" descr="2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538" y="1784198"/>
            <a:ext cx="3251175" cy="25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22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 Box 19"/>
          <p:cNvSpPr txBox="1"/>
          <p:nvPr/>
        </p:nvSpPr>
        <p:spPr>
          <a:xfrm>
            <a:off x="366712" y="413386"/>
            <a:ext cx="8144828" cy="99744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例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、我边防局接到情报，近海有一可疑船只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A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正向公海方向行驶，边防局迅速派出快艇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B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追赶，图中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分别表示两船相对海岸的距离</a:t>
            </a:r>
            <a:endParaRPr lang="en-US" altLang="zh-CN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</p:txBody>
      </p:sp>
      <p:sp>
        <p:nvSpPr>
          <p:cNvPr id="3" name="Text Box 19"/>
          <p:cNvSpPr txBox="1"/>
          <p:nvPr/>
        </p:nvSpPr>
        <p:spPr>
          <a:xfrm>
            <a:off x="253842" y="1989297"/>
            <a:ext cx="4644866" cy="2977039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(1)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A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B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的速度分别是多少？</a:t>
            </a:r>
          </a:p>
          <a:p>
            <a:pPr defTabSz="685800">
              <a:lnSpc>
                <a:spcPct val="150000"/>
              </a:lnSpc>
            </a:pPr>
            <a:endParaRPr 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  <a:p>
            <a:pPr defTabSz="685800">
              <a:lnSpc>
                <a:spcPct val="150000"/>
              </a:lnSpc>
            </a:pPr>
            <a:r>
              <a:rPr 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(2)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如果一直追下去，那么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B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能</a:t>
            </a:r>
          </a:p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否追上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A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？</a:t>
            </a:r>
          </a:p>
          <a:p>
            <a:pPr defTabSz="685800">
              <a:lnSpc>
                <a:spcPct val="150000"/>
              </a:lnSpc>
            </a:pP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  <a:p>
            <a:pPr defTabSz="685800">
              <a:lnSpc>
                <a:spcPct val="150000"/>
              </a:lnSpc>
            </a:pP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0106" y="2461737"/>
            <a:ext cx="2134076" cy="3452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i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i="1" baseline="-2500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0.2n mile/min</a:t>
            </a:r>
            <a:endParaRPr lang="en-US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0106" y="2764156"/>
            <a:ext cx="2134076" cy="3452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i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i="1" baseline="-2500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0.5n mile/min</a:t>
            </a:r>
            <a:endParaRPr lang="en-US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40106" y="3903345"/>
            <a:ext cx="2134076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zh-CN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53263" y="2329339"/>
            <a:ext cx="15097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 sz="140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53263" y="2863215"/>
            <a:ext cx="15097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 sz="140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3" name="图片 12" descr="2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538" y="1784198"/>
            <a:ext cx="3251175" cy="2565000"/>
          </a:xfrm>
          <a:prstGeom prst="rect">
            <a:avLst/>
          </a:prstGeom>
        </p:spPr>
      </p:pic>
      <p:pic>
        <p:nvPicPr>
          <p:cNvPr id="6" name="图片 5" descr="未命名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635" y="1400175"/>
            <a:ext cx="4511509" cy="29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07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 Box 19"/>
          <p:cNvSpPr txBox="1"/>
          <p:nvPr/>
        </p:nvSpPr>
        <p:spPr>
          <a:xfrm>
            <a:off x="366712" y="413386"/>
            <a:ext cx="8144828" cy="99744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例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、我边防局接到情报，近海有一可疑船只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A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正向公海方向行驶，边防局迅速派出快艇</a:t>
            </a: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B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追赶，图中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分别表示两船相对海岸的距离</a:t>
            </a:r>
            <a:endParaRPr lang="en-US" altLang="zh-CN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</p:txBody>
      </p:sp>
      <p:sp>
        <p:nvSpPr>
          <p:cNvPr id="3" name="Text Box 19"/>
          <p:cNvSpPr txBox="1"/>
          <p:nvPr/>
        </p:nvSpPr>
        <p:spPr>
          <a:xfrm>
            <a:off x="253841" y="1989297"/>
            <a:ext cx="4205288" cy="99744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(3)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与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l</a:t>
            </a:r>
            <a:r>
              <a:rPr lang="en-US" altLang="zh-CN" sz="2100" baseline="-250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对应的两个一次函数</a:t>
            </a:r>
          </a:p>
          <a:p>
            <a:pPr defTabSz="685800">
              <a:lnSpc>
                <a:spcPct val="150000"/>
              </a:lnSpc>
            </a:pP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6713" y="3511868"/>
            <a:ext cx="2134076" cy="89154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r>
              <a:rPr 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72578" y="3511868"/>
            <a:ext cx="2356961" cy="62245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</a:t>
            </a:r>
            <a:r>
              <a:rPr lang="en-US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表示的是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的速度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r>
              <a:rPr 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</a:t>
            </a:r>
            <a:r>
              <a:rPr lang="en-US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表示的是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的速度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53263" y="2329339"/>
            <a:ext cx="15097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 sz="140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53263" y="2863215"/>
            <a:ext cx="15097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US" altLang="zh-CN" sz="140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3" name="图片 12" descr="2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538" y="1784198"/>
            <a:ext cx="3251175" cy="25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38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" name="组合 25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27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rgbClr val="1F4C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rgbClr val="1F4C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4020895" y="669542"/>
            <a:ext cx="1090260" cy="1600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altLang="zh-CN" sz="600">
                <a:solidFill>
                  <a:srgbClr val="1F4C6B"/>
                </a:solidFill>
                <a:latin typeface="微软雅黑"/>
                <a:cs typeface="+mn-ea"/>
                <a:sym typeface="Arial" pitchFamily="34" charset="0"/>
              </a:rPr>
              <a:t>ma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156517" y="231774"/>
            <a:ext cx="2819018" cy="43767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50000"/>
              </a:lnSpc>
              <a:defRPr sz="1400" kern="12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00000"/>
              </a:lnSpc>
              <a:defRPr/>
            </a:pPr>
            <a:r>
              <a:rPr lang="zh-CN" altLang="en-US" sz="2400" b="1">
                <a:solidFill>
                  <a:srgbClr val="1F4C6B"/>
                </a:solidFill>
                <a:latin typeface="微软雅黑"/>
                <a:cs typeface="+mn-ea"/>
                <a:sym typeface="Arial" pitchFamily="34" charset="0"/>
              </a:rPr>
              <a:t>课堂小结</a:t>
            </a:r>
          </a:p>
        </p:txBody>
      </p:sp>
      <p:pic>
        <p:nvPicPr>
          <p:cNvPr id="4" name="图片 3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755" y="1126331"/>
            <a:ext cx="2500789" cy="2393633"/>
          </a:xfrm>
          <a:prstGeom prst="rect">
            <a:avLst/>
          </a:prstGeom>
        </p:spPr>
      </p:pic>
      <p:sp>
        <p:nvSpPr>
          <p:cNvPr id="39938" name="Text Box 19"/>
          <p:cNvSpPr txBox="1"/>
          <p:nvPr/>
        </p:nvSpPr>
        <p:spPr>
          <a:xfrm>
            <a:off x="489585" y="1189673"/>
            <a:ext cx="4312444" cy="5529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、交点、交点两侧图像的实际意义</a:t>
            </a: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</p:txBody>
      </p:sp>
      <p:sp>
        <p:nvSpPr>
          <p:cNvPr id="3" name="Text Box 19"/>
          <p:cNvSpPr txBox="1"/>
          <p:nvPr/>
        </p:nvSpPr>
        <p:spPr>
          <a:xfrm>
            <a:off x="489585" y="2046923"/>
            <a:ext cx="4312444" cy="5529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</a:pPr>
            <a:r>
              <a:rPr lang="en-US" altLang="zh-CN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、一次函数关系式中 </a:t>
            </a:r>
            <a:r>
              <a:rPr lang="en-US" altLang="zh-CN" sz="2100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k </a:t>
            </a:r>
            <a:r>
              <a:rPr lang="zh-CN" altLang="en-US" sz="2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的实际意义</a:t>
            </a:r>
            <a:endParaRPr lang="zh-CN" altLang="en-US" sz="210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</p:txBody>
      </p:sp>
      <p:pic>
        <p:nvPicPr>
          <p:cNvPr id="39939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9058275" y="7962900"/>
            <a:ext cx="228600" cy="161925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31507603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2022A2-7C5B-4F17-8792-F29A3FA85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76413"/>
            <a:ext cx="9144000" cy="1381125"/>
          </a:xfrm>
        </p:spPr>
        <p:txBody>
          <a:bodyPr/>
          <a:lstStyle/>
          <a:p>
            <a:r>
              <a:rPr lang="en-US" altLang="zh-CN" sz="4500"/>
              <a:t>4</a:t>
            </a:r>
            <a:r>
              <a:rPr lang="en-US" altLang="zh-CN" sz="4500" i="1"/>
              <a:t>.</a:t>
            </a:r>
            <a:r>
              <a:rPr lang="en-US" altLang="zh-CN" sz="4500"/>
              <a:t>4</a:t>
            </a:r>
            <a:r>
              <a:rPr lang="zh-CN" altLang="zh-CN" sz="4500" i="1"/>
              <a:t>　</a:t>
            </a:r>
            <a:r>
              <a:rPr lang="zh-CN" altLang="zh-CN" sz="4500"/>
              <a:t>一次函数的应用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3414326"/>
            <a:ext cx="9144000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700" b="1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7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700" b="1">
                <a:latin typeface="微软雅黑" panose="020b0503020204020204" pitchFamily="34" charset="-122"/>
                <a:ea typeface="微软雅黑" panose="020b0503020204020204" pitchFamily="34" charset="-122"/>
              </a:rPr>
              <a:t>课时</a:t>
            </a:r>
            <a:endParaRPr lang="zh-CN" altLang="en-US" sz="27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928301"/>
            <a:ext cx="9144000" cy="3924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100" b="1"/>
              <a:t>第四章 一次函数</a:t>
            </a:r>
            <a:endParaRPr lang="zh-CN" altLang="en-US" sz="2100" b="1"/>
          </a:p>
        </p:txBody>
      </p:sp>
      <p:sp>
        <p:nvSpPr>
          <p:cNvPr id="5" name="矩形 4"/>
          <p:cNvSpPr/>
          <p:nvPr/>
        </p:nvSpPr>
        <p:spPr>
          <a:xfrm>
            <a:off x="0" y="4420534"/>
            <a:ext cx="9144000" cy="4142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1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760522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F3844E4E-6B9F-4182-9735-F32A811D86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2020"/>
              </p:ext>
            </p:extLst>
          </p:nvPr>
        </p:nvGraphicFramePr>
        <p:xfrm>
          <a:off x="1165190" y="1770971"/>
          <a:ext cx="6096000" cy="160155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2" imgW="3835925" imgH="1009836" progId="Word.Document.12">
                  <p:embed/>
                </p:oleObj>
              </mc:Choice>
              <mc:Fallback>
                <p:oleObj name="文档" r:id="rId2" imgW="3835925" imgH="1009836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65190" y="1770971"/>
                        <a:ext cx="6096000" cy="16015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EBAF793-C882-446A-9091-BC395001203B}"/>
              </a:ext>
            </a:extLst>
          </p:cNvPr>
          <p:cNvSpPr>
            <a:spLocks noChangeAspect="1"/>
          </p:cNvSpPr>
          <p:nvPr/>
        </p:nvSpPr>
        <p:spPr>
          <a:xfrm>
            <a:off x="1070263" y="3179402"/>
            <a:ext cx="8572500" cy="69711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已知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成正比例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y=-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则当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的值为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A.2	B.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	C.3	D.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152306E-CDC0-471B-A85C-1943707A83E5}"/>
              </a:ext>
            </a:extLst>
          </p:cNvPr>
          <p:cNvSpPr/>
          <p:nvPr/>
        </p:nvSpPr>
        <p:spPr>
          <a:xfrm>
            <a:off x="6412147" y="2061457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C8D3F0C-8B25-48EB-A933-C7E6C8C00E2F}"/>
              </a:ext>
            </a:extLst>
          </p:cNvPr>
          <p:cNvSpPr/>
          <p:nvPr/>
        </p:nvSpPr>
        <p:spPr>
          <a:xfrm>
            <a:off x="6645534" y="3234618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838D619-8152-4526-9C28-53C287860A5F}"/>
              </a:ext>
            </a:extLst>
          </p:cNvPr>
          <p:cNvSpPr>
            <a:spLocks noChangeAspect="1"/>
          </p:cNvSpPr>
          <p:nvPr/>
        </p:nvSpPr>
        <p:spPr>
          <a:xfrm>
            <a:off x="389660" y="1176086"/>
            <a:ext cx="8572500" cy="69711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改编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某超市购进了一些食品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出售时需要在进价的基础上加一定的利润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其数量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千克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与售价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的关系如下表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B623ADEC-2D0D-4C28-83B6-8B749A09E1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791992"/>
              </p:ext>
            </p:extLst>
          </p:nvPr>
        </p:nvGraphicFramePr>
        <p:xfrm>
          <a:off x="-138546" y="2035797"/>
          <a:ext cx="6096000" cy="107190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Document" r:id="rId2" imgW="3837004" imgH="675716" progId="Word.Document.12">
                  <p:embed/>
                </p:oleObj>
              </mc:Choice>
              <mc:Fallback>
                <p:oleObj name="Document" r:id="rId2" imgW="3837004" imgH="675716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138546" y="2035797"/>
                        <a:ext cx="6096000" cy="10719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6B9A297-9D52-40E5-9FC8-9833B98FCB83}"/>
              </a:ext>
            </a:extLst>
          </p:cNvPr>
          <p:cNvSpPr>
            <a:spLocks noChangeAspect="1"/>
          </p:cNvSpPr>
          <p:nvPr/>
        </p:nvSpPr>
        <p:spPr>
          <a:xfrm>
            <a:off x="472786" y="3077351"/>
            <a:ext cx="8572500" cy="1011046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下列用数量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表示售价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的关系式中正确的是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	B.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6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5  )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D.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+x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973E362-3A13-4AA3-ACE1-2FA0768F7D15}"/>
              </a:ext>
            </a:extLst>
          </p:cNvPr>
          <p:cNvSpPr/>
          <p:nvPr/>
        </p:nvSpPr>
        <p:spPr>
          <a:xfrm>
            <a:off x="4675909" y="3115645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  <p:extLst>
      <p:ext uri="{BB962C8B-B14F-4D97-AF65-F5344CB8AC3E}">
        <p14:creationId xmlns:p14="http://schemas.microsoft.com/office/powerpoint/2010/main" val="6706452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https://d.book118.com/868131034132006042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ppt/theme/theme3.xml><?xml version="1.0" encoding="utf-8"?>
<a:theme xmlns:r="http://schemas.openxmlformats.org/officeDocument/2006/relationships" xmlns:a="http://schemas.openxmlformats.org/drawingml/2006/main" name="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演示文稿1" id="{11934D07-9902-4280-ABF9-2FE07C3AE1A5}" vid="{87782EAB-3497-4ED0-AAFF-99308829BE0F}"/>
    </ns0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7">
      <vt:lpstr>Arial</vt:lpstr>
      <vt:lpstr>Calibri</vt:lpstr>
      <vt:lpstr>微软雅黑</vt:lpstr>
      <vt:lpstr>Wingdings 3</vt:lpstr>
      <vt:lpstr>Century Gothic</vt:lpstr>
      <vt:lpstr>宋体</vt:lpstr>
      <vt:lpstr>字魂酷乐潮玩体</vt:lpstr>
      <vt:lpstr>Times New Roman</vt:lpstr>
      <vt:lpstr>黑体</vt:lpstr>
      <vt:lpstr>Calibri Light</vt:lpstr>
      <vt:lpstr>Adobe 黑体 Std R</vt:lpstr>
      <vt:lpstr>NEU-BZ-S92</vt:lpstr>
      <vt:lpstr>方正书宋_GBK</vt:lpstr>
      <vt:lpstr>楷体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4.4　一次函数的应用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2024-09-22T04:51:49.564</cp:lastPrinted>
  <dcterms:created xsi:type="dcterms:W3CDTF">2024-09-21T20:51:49Z</dcterms:created>
  <dcterms:modified xsi:type="dcterms:W3CDTF">2024-09-21T20:51:51Z</dcterms:modified>
</cp:coreProperties>
</file>