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CLPKMN+HBLNDH+MicrosoftYaHei-Bold"/>
      <p:regular r:id="rId20"/>
    </p:embeddedFont>
    <p:embeddedFont>
      <p:font typeface="SBQEKB+TADRMB+MicrosoftYaHei"/>
      <p:regular r:id="rId21"/>
    </p:embeddedFont>
    <p:embeddedFont>
      <p:font typeface="IITMQI+MS-UIGothic"/>
      <p:regular r:id="rId22"/>
    </p:embeddedFont>
    <p:embeddedFont>
      <p:font typeface="PLTAHA+KKQUEW+ArialMT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BD1EB-4324-4CBF-B2EC-85E3C867F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F35C6-C569-46CB-BCB9-15AAD1D4A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D8B0E-BE10-4942-A20C-392B2CB11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B0E07-B58F-4824-A48E-E1BB0A554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ED2819-E10B-4107-8628-4B1C33F8B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E4D432-06F8-434D-A3C8-4079937B9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96C46E-B71C-4917-ADF6-DEC0FB46E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62BDF-9142-434C-B83B-901BCBFC2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B521E-829E-4F62-BB07-7E0B19F49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1708E-283B-451C-91DE-63854AE9D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7E0C3-92EE-4D9C-B01E-B1AF5C219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32046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LPKMN+HBLNDH+MicrosoftYaHei-Bold"/>
                <a:cs typeface="CLPKMN+HBLNDH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SBQEKB+TADRMB+MicrosoftYaHei"/>
                <a:cs typeface="SBQEKB+TADRMB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IITMQI+MS-UIGothic"/>
                <a:cs typeface="IITMQI+MS-UIGothic"/>
              </a:rPr>
              <a:t>外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训审</a:t>
            </a:r>
            <a:r>
              <a:rPr sz="4950">
                <a:solidFill>
                  <a:srgbClr val="131516"/>
                </a:solidFill>
                <a:latin typeface="IITMQI+MS-UIGothic"/>
                <a:cs typeface="IITMQI+MS-UIGothic"/>
              </a:rPr>
              <a:t>批及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报销</a:t>
            </a:r>
            <a:r>
              <a:rPr sz="4950">
                <a:solidFill>
                  <a:srgbClr val="131516"/>
                </a:solidFill>
                <a:latin typeface="IITMQI+MS-UIGothic"/>
                <a:cs typeface="IITMQI+MS-UIGothic"/>
              </a:rPr>
              <a:t>流程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31516"/>
                </a:solidFill>
                <a:latin typeface="IITMQI+MS-UIGothic"/>
                <a:cs typeface="IITMQ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396555"/>
            <a:ext cx="2490509" cy="12958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PLTAHA+KKQUEW+ArialMT"/>
                <a:cs typeface="PLTAHA+KKQUEW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IITMQI+MS-UIGothic"/>
                <a:cs typeface="IITMQI+MS-UIGothic"/>
              </a:rPr>
              <a:t>外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训审</a:t>
            </a:r>
            <a:r>
              <a:rPr sz="2400">
                <a:solidFill>
                  <a:srgbClr val="131516"/>
                </a:solidFill>
                <a:latin typeface="IITMQI+MS-UIGothic"/>
                <a:cs typeface="IITMQI+MS-UIGothic"/>
              </a:rPr>
              <a:t>批流程</a:t>
            </a:r>
          </a:p>
          <a:p>
            <a:pPr marL="0" marR="0">
              <a:lnSpc>
                <a:spcPts val="2552"/>
              </a:lnSpc>
              <a:spcBef>
                <a:spcPts val="1427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PLTAHA+KKQUEW+ArialMT"/>
                <a:cs typeface="PLTAHA+KKQUEW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IITMQI+MS-UIGothic"/>
                <a:cs typeface="IITMQI+MS-UIGothic"/>
              </a:rPr>
              <a:t>外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训报销</a:t>
            </a:r>
            <a:r>
              <a:rPr sz="2400">
                <a:solidFill>
                  <a:srgbClr val="131516"/>
                </a:solidFill>
                <a:latin typeface="IITMQI+MS-UIGothic"/>
                <a:cs typeface="IITMQI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LPKMN+HBLNDH+MicrosoftYaHei-Bold"/>
                <a:cs typeface="CLPKMN+HBLNDH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SBQEKB+TADRMB+MicrosoftYaHei"/>
                <a:cs typeface="SBQEKB+TADRMB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LPKMN+HBLNDH+MicrosoftYaHei-Bold"/>
                <a:cs typeface="CLPKMN+HBLNDH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CLPKMN+HBLNDH+MicrosoftYaHei-Bold"/>
                <a:cs typeface="CLPKMN+HBLNDH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CLPKMN+HBLNDH+MicrosoftYaHei-Bold"/>
                <a:cs typeface="CLPKMN+HBLNDH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IITMQI+MS-UIGothic"/>
                <a:cs typeface="IITMQI+MS-UIGothic"/>
              </a:rPr>
              <a:t>外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训审</a:t>
            </a:r>
            <a:r>
              <a:rPr sz="4500">
                <a:solidFill>
                  <a:srgbClr val="131516"/>
                </a:solidFill>
                <a:latin typeface="IITMQI+MS-UIGothic"/>
                <a:cs typeface="IITMQI+MS-UIGothic"/>
              </a:rPr>
              <a:t>批流程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培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需求分析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LPKMN+HBLNDH+MicrosoftYaHei-Bold"/>
                <a:cs typeface="CLPKMN+HBLND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LPKMN+HBLNDH+MicrosoftYaHei-Bold"/>
                <a:cs typeface="CLPKMN+HBLND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LPKMN+HBLNDH+MicrosoftYaHei-Bold"/>
                <a:cs typeface="CLPKMN+HBLND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IITMQI+MS-UIGothic"/>
                <a:cs typeface="IITMQI+MS-UIGothic"/>
              </a:rPr>
              <a:t>需求收集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IITMQI+MS-UIGothic"/>
                <a:cs typeface="IITMQI+MS-UIGothic"/>
              </a:rPr>
              <a:t>需求整理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IITMQI+MS-UIGothic"/>
                <a:cs typeface="IITMQI+MS-UIGothic"/>
              </a:rPr>
              <a:t>需求</a:t>
            </a:r>
            <a:r>
              <a:rPr sz="2000" spc="25">
                <a:solidFill>
                  <a:srgbClr val="4283F2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4283F2"/>
                </a:solidFill>
                <a:latin typeface="IITMQI+MS-UIGothic"/>
                <a:cs typeface="IITMQI+MS-UIGothic"/>
              </a:rPr>
              <a:t>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过问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、面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等方式，收集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培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的需求和意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收集到的需求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和整理，明确培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和目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估培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需求的可行性和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必要性，确定是否需要开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展外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培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训计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划制定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3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ITMQI+MS-UIGothic"/>
                <a:cs typeface="IITMQI+MS-UIGothic"/>
              </a:rPr>
              <a:t>确定培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FFFDFD"/>
                </a:solidFill>
                <a:latin typeface="IITMQI+MS-UIGothic"/>
                <a:cs typeface="IITMQI+MS-UIGothic"/>
              </a:rPr>
              <a:t>内容和形式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ITMQI+MS-UIGothic"/>
                <a:cs typeface="IITMQI+MS-UIGothic"/>
              </a:rPr>
              <a:t>制定培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FFFDFD"/>
                </a:solidFill>
                <a:latin typeface="IITMQI+MS-UIGothic"/>
                <a:cs typeface="IITMQI+MS-UIGothic"/>
              </a:rPr>
              <a:t>日程和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2000">
                <a:solidFill>
                  <a:srgbClr val="FFFDFD"/>
                </a:solidFill>
                <a:latin typeface="IITMQI+MS-UIGothic"/>
                <a:cs typeface="IITMQI+MS-UIGothic"/>
              </a:rPr>
              <a:t>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根据需求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果，确定培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的具体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内容、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置和培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形式。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根据培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内容和形式，制定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的培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日程表和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算方案。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FFFDFD"/>
                </a:solidFill>
                <a:latin typeface="IITMQI+MS-UIGothic"/>
                <a:cs typeface="IITMQI+MS-UIGothic"/>
              </a:rPr>
              <a:t>培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FFFDFD"/>
                </a:solidFill>
                <a:latin typeface="IITMQI+MS-UIGothic"/>
                <a:cs typeface="IITMQI+MS-UIGothic"/>
              </a:rPr>
              <a:t>机构和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讲师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99634" y="4768588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场调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研和比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资质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的培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机构和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讲师</a:t>
            </a:r>
            <a:r>
              <a:rPr sz="1500">
                <a:solidFill>
                  <a:srgbClr val="FFFDFD"/>
                </a:solidFill>
                <a:latin typeface="IITMQI+MS-UIGothic"/>
                <a:cs typeface="IITMQ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培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训预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算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4283F2"/>
                </a:solidFill>
                <a:latin typeface="IITMQI+MS-UIGothic"/>
                <a:cs typeface="IITMQI+MS-UIGothic"/>
              </a:rPr>
              <a:t>算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审</a:t>
            </a:r>
            <a:r>
              <a:rPr sz="2300">
                <a:solidFill>
                  <a:srgbClr val="4283F2"/>
                </a:solidFill>
                <a:latin typeface="IITMQI+MS-UIGothic"/>
                <a:cs typeface="IITMQI+MS-UIGothic"/>
              </a:rPr>
              <a:t>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核，包括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、合理性和必要性等方面。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IITMQI+MS-UIGothic"/>
                <a:cs typeface="IITMQI+MS-UIGothic"/>
              </a:rPr>
              <a:t>上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报预</a:t>
            </a:r>
            <a:r>
              <a:rPr sz="2300">
                <a:solidFill>
                  <a:srgbClr val="4283F2"/>
                </a:solidFill>
                <a:latin typeface="IITMQI+MS-UIGothic"/>
                <a:cs typeface="IITMQI+MS-UIGothic"/>
              </a:rPr>
              <a:t>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将培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训预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算方案上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报给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级领导</a:t>
            </a:r>
          </a:p>
          <a:p>
            <a:pPr marL="1333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或相关部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门审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4283F2"/>
                </a:solidFill>
                <a:latin typeface="IITMQI+MS-UIGothic"/>
                <a:cs typeface="IITMQI+MS-UIGothic"/>
              </a:rPr>
              <a:t>算批复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果，决定是否批准培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算，并通知相关人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行后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操作。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培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训计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划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4283F2"/>
                </a:solidFill>
                <a:latin typeface="IITMQI+MS-UIGothic"/>
                <a:cs typeface="IITMQI+MS-UIGothic"/>
              </a:rPr>
              <a:t>布培</a:t>
            </a:r>
            <a:r>
              <a:rPr sz="2300" spc="23">
                <a:solidFill>
                  <a:srgbClr val="4283F2"/>
                </a:solidFill>
                <a:latin typeface="SimSun"/>
                <a:cs typeface="SimSun"/>
              </a:rPr>
              <a:t>训</a:t>
            </a:r>
            <a:r>
              <a:rPr sz="2300" spc="25">
                <a:solidFill>
                  <a:srgbClr val="4283F2"/>
                </a:solidFill>
                <a:latin typeface="IITMQI+MS-UIGothic"/>
                <a:cs typeface="IITMQI+MS-UIGothic"/>
              </a:rPr>
              <a:t>通知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组织</a:t>
            </a:r>
            <a:r>
              <a:rPr sz="2300" spc="25">
                <a:solidFill>
                  <a:srgbClr val="4283F2"/>
                </a:solidFill>
                <a:latin typeface="IITMQI+MS-UIGothic"/>
                <a:cs typeface="IITMQI+MS-UIGothic"/>
              </a:rPr>
              <a:t>培</a:t>
            </a:r>
            <a:r>
              <a:rPr sz="2300">
                <a:solidFill>
                  <a:srgbClr val="4283F2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IITMQI+MS-UIGothic"/>
                <a:cs typeface="IITMQI+MS-UIGothic"/>
              </a:rPr>
              <a:t>培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训</a:t>
            </a:r>
            <a:r>
              <a:rPr sz="2300" spc="23">
                <a:solidFill>
                  <a:srgbClr val="4283F2"/>
                </a:solidFill>
                <a:latin typeface="IITMQI+MS-UIGothic"/>
                <a:cs typeface="IITMQI+MS-UIGothic"/>
              </a:rPr>
              <a:t>效果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4283F2"/>
                </a:solidFill>
                <a:latin typeface="IITMQI+MS-UIGothic"/>
                <a:cs typeface="IITMQI+MS-UIGothic"/>
              </a:rPr>
              <a:t>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将培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训计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划、日程和要求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信息通知相关人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确保参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参加培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按照培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训计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划和日程，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织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，确保培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行。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81708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过问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、考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等方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效果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估，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了解参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员对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意度和收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LPKMN+HBLNDH+MicrosoftYaHei-Bold"/>
                <a:cs typeface="CLPKMN+HBLNDH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SBQEKB+TADRMB+MicrosoftYaHei"/>
                <a:cs typeface="SBQEKB+TADRMB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LPKMN+HBLNDH+MicrosoftYaHei-Bold"/>
                <a:cs typeface="CLPKMN+HBLNDH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CLPKMN+HBLNDH+MicrosoftYaHei-Bold"/>
                <a:cs typeface="CLPKMN+HBLNDH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CLPKMN+HBLNDH+MicrosoftYaHei-Bold"/>
                <a:cs typeface="CLPKMN+HBLND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IITMQI+MS-UIGothic"/>
                <a:cs typeface="IITMQI+MS-UIGothic"/>
              </a:rPr>
              <a:t>外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训报销</a:t>
            </a:r>
            <a:r>
              <a:rPr sz="4500">
                <a:solidFill>
                  <a:srgbClr val="131516"/>
                </a:solidFill>
                <a:latin typeface="IITMQI+MS-UIGothic"/>
                <a:cs typeface="IITMQI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票收集与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核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1130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4283F2"/>
                </a:solidFill>
                <a:latin typeface="IITMQI+MS-UIGothic"/>
                <a:cs typeface="IITMQI+MS-UIGothic"/>
              </a:rPr>
              <a:t>票完整性</a:t>
            </a:r>
            <a:r>
              <a:rPr sz="2000" spc="23">
                <a:solidFill>
                  <a:srgbClr val="4283F2"/>
                </a:solidFill>
                <a:latin typeface="SimSun"/>
                <a:cs typeface="SimSun"/>
              </a:rPr>
              <a:t>审</a:t>
            </a:r>
            <a:r>
              <a:rPr sz="2000">
                <a:solidFill>
                  <a:srgbClr val="4283F2"/>
                </a:solidFill>
                <a:latin typeface="IITMQI+MS-UIGothic"/>
                <a:cs typeface="IITMQI+MS-UIGothic"/>
              </a:rPr>
              <a:t>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4283F2"/>
                </a:solidFill>
                <a:latin typeface="IITMQI+MS-UIGothic"/>
                <a:cs typeface="IITMQI+MS-UIGothic"/>
              </a:rPr>
              <a:t>票真</a:t>
            </a:r>
            <a:r>
              <a:rPr sz="2000" spc="25">
                <a:solidFill>
                  <a:srgbClr val="4283F2"/>
                </a:solidFill>
                <a:latin typeface="SimSun"/>
                <a:cs typeface="SimSun"/>
              </a:rPr>
              <a:t>伪查验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4283F2"/>
                </a:solidFill>
                <a:latin typeface="IITMQI+MS-UIGothic"/>
                <a:cs typeface="IITMQI+MS-UIGothic"/>
              </a:rPr>
              <a:t>票合</a:t>
            </a:r>
            <a:r>
              <a:rPr sz="2000" spc="23">
                <a:solidFill>
                  <a:srgbClr val="4283F2"/>
                </a:solidFill>
                <a:latin typeface="SimSun"/>
                <a:cs typeface="SimSun"/>
              </a:rPr>
              <a:t>规</a:t>
            </a:r>
            <a:r>
              <a:rPr sz="2000" spc="25">
                <a:solidFill>
                  <a:srgbClr val="4283F2"/>
                </a:solidFill>
                <a:latin typeface="IITMQI+MS-UIGothic"/>
                <a:cs typeface="IITMQI+MS-UIGothic"/>
              </a:rPr>
              <a:t>性</a:t>
            </a:r>
            <a:r>
              <a:rPr sz="2000" spc="23">
                <a:solidFill>
                  <a:srgbClr val="4283F2"/>
                </a:solidFill>
                <a:latin typeface="SimSun"/>
                <a:cs typeface="SimSun"/>
              </a:rPr>
              <a:t>审</a:t>
            </a:r>
            <a:r>
              <a:rPr sz="2000">
                <a:solidFill>
                  <a:srgbClr val="4283F2"/>
                </a:solidFill>
                <a:latin typeface="IITMQI+MS-UIGothic"/>
                <a:cs typeface="IITMQI+MS-UIGothic"/>
              </a:rPr>
              <a:t>核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票信息完整，包括日期、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名称、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用明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官方渠道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验证发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票的真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性，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防止虚假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财务风险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检查发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票是否符合公司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财务规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定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和国家税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用初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与复核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费</a:t>
            </a:r>
            <a:r>
              <a:rPr sz="1550" spc="25">
                <a:solidFill>
                  <a:srgbClr val="4283F2"/>
                </a:solidFill>
                <a:latin typeface="IITMQI+MS-UIGothic"/>
                <a:cs typeface="IITMQI+MS-UIGothic"/>
              </a:rPr>
              <a:t>用初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初步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核培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训费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用的合理性和合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性，排除明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不合理的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费</a:t>
            </a:r>
            <a:r>
              <a:rPr sz="1550" spc="25">
                <a:solidFill>
                  <a:srgbClr val="4283F2"/>
                </a:solidFill>
                <a:latin typeface="IITMQI+MS-UIGothic"/>
                <a:cs typeface="IITMQI+MS-UIGothic"/>
              </a:rPr>
              <a:t>用复核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行再次核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用无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用支付与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费</a:t>
            </a:r>
            <a:r>
              <a:rPr sz="2300" spc="25">
                <a:solidFill>
                  <a:srgbClr val="4283F2"/>
                </a:solidFill>
                <a:latin typeface="IITMQI+MS-UIGothic"/>
                <a:cs typeface="IITMQI+MS-UIGothic"/>
              </a:rPr>
              <a:t>用支付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核通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用清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单进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行支付。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结</a:t>
            </a:r>
            <a:r>
              <a:rPr sz="2300" spc="25">
                <a:solidFill>
                  <a:srgbClr val="4283F2"/>
                </a:solidFill>
                <a:latin typeface="IITMQI+MS-UIGothic"/>
                <a:cs typeface="IITMQI+MS-UIGothic"/>
              </a:rPr>
              <a:t>算方式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根据公司的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政策和外部培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机构的要求，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合适的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算方式，如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银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账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、第三方支付等。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用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档与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283F2"/>
                </a:solidFill>
                <a:latin typeface="SimSun"/>
                <a:cs typeface="SimSun"/>
              </a:rPr>
              <a:t>归</a:t>
            </a:r>
            <a:r>
              <a:rPr sz="2000" spc="15">
                <a:solidFill>
                  <a:srgbClr val="4283F2"/>
                </a:solidFill>
                <a:latin typeface="IITMQI+MS-UIGothic"/>
                <a:cs typeface="IITMQI+MS-UIGothic"/>
              </a:rPr>
              <a:t>档</a:t>
            </a:r>
            <a:r>
              <a:rPr sz="2000" spc="15">
                <a:solidFill>
                  <a:srgbClr val="4283F2"/>
                </a:solidFill>
                <a:latin typeface="SimSun"/>
                <a:cs typeface="SimSun"/>
              </a:rPr>
              <a:t>资</a:t>
            </a:r>
            <a:r>
              <a:rPr sz="2000">
                <a:solidFill>
                  <a:srgbClr val="4283F2"/>
                </a:solidFill>
                <a:latin typeface="IITMQI+MS-UIGothic"/>
                <a:cs typeface="IITMQI+MS-UIGothic"/>
              </a:rPr>
              <a:t>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3219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将所有与外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相关的文件、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票、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行整理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283F2"/>
                </a:solidFill>
                <a:latin typeface="SimSun"/>
                <a:cs typeface="SimSun"/>
              </a:rPr>
              <a:t>记录</a:t>
            </a:r>
            <a:r>
              <a:rPr sz="2000" spc="15">
                <a:solidFill>
                  <a:srgbClr val="4283F2"/>
                </a:solidFill>
                <a:latin typeface="IITMQI+MS-UIGothic"/>
                <a:cs typeface="IITMQI+MS-UIGothic"/>
              </a:rPr>
              <a:t>更新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定期更新外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训费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，以便于后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分析和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审计</a:t>
            </a:r>
            <a:r>
              <a:rPr sz="1350">
                <a:solidFill>
                  <a:srgbClr val="000000"/>
                </a:solidFill>
                <a:latin typeface="IITMQI+MS-UIGothic"/>
                <a:cs typeface="IITMQ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LPKMN+HBLNDH+MicrosoftYaHei-Bold"/>
                <a:cs typeface="CLPKMN+HBLNDH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SBQEKB+TADRMB+MicrosoftYaHei"/>
                <a:cs typeface="SBQEKB+TADRMB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CLPKMN+HBLNDH+MicrosoftYaHei-Bold"/>
                <a:cs typeface="CLPKMN+HBLNDH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CLPKMN+HBLNDH+MicrosoftYaHei-Bold"/>
                <a:cs typeface="CLPKMN+HBLNDH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CLPKMN+HBLNDH+MicrosoftYaHei-Bold"/>
                <a:cs typeface="CLPKMN+HBLNDH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IITMQI+MS-UIGothic"/>
                <a:cs typeface="IITMQI+MS-UIGothic"/>
              </a:rPr>
              <a:t>外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训审</a:t>
            </a:r>
            <a:r>
              <a:rPr sz="4500">
                <a:solidFill>
                  <a:srgbClr val="131516"/>
                </a:solidFill>
                <a:latin typeface="IITMQI+MS-UIGothic"/>
                <a:cs typeface="IITMQI+MS-UIGothic"/>
              </a:rPr>
              <a:t>批及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报销</a:t>
            </a:r>
            <a:r>
              <a:rPr sz="4500">
                <a:solidFill>
                  <a:srgbClr val="131516"/>
                </a:solidFill>
                <a:latin typeface="IITMQI+MS-UIGothic"/>
                <a:cs typeface="IITMQI+MS-UIGothic"/>
              </a:rPr>
              <a:t>注意事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培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内容与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实际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需求匹配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内容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工的工作需求和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职业发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展目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相匹配，避免浪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源。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内容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与公司的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略目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内容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岗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位和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责进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行定制，以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足不同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岗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位的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业务发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展方向相一致，以提升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FFF"/>
                </a:solidFill>
                <a:latin typeface="IITMQI+MS-UIGothic"/>
                <a:cs typeface="IITMQI+MS-UIGothic"/>
              </a:rPr>
              <a:t>能力和工作效率。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培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训费</a:t>
            </a:r>
            <a:r>
              <a:rPr sz="3000">
                <a:solidFill>
                  <a:srgbClr val="4283F2"/>
                </a:solidFill>
                <a:latin typeface="IITMQI+MS-UIGothic"/>
                <a:cs typeface="IITMQI+MS-UIGothic"/>
              </a:rPr>
              <a:t>用合理控制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训费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控制在公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算范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内，避免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超支。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训费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与市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行比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价比高的培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机构或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训费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与培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容和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相匹配，避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免高价低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的培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IITMQI+MS-UIGothic"/>
                <a:cs typeface="IITMQ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https://d.book118.com/868132046074006030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CLPKMN+HBLNDH+MicrosoftYaHei-Bold</vt:lpstr>
      <vt:lpstr>SBQEKB+TADRMB+MicrosoftYaHei</vt:lpstr>
      <vt:lpstr>IITMQI+MS-UIGothic</vt:lpstr>
      <vt:lpstr>SimSun</vt:lpstr>
      <vt:lpstr>PLTAHA+KKQUEW+ArialMT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2024-09-07T02:42:52.642</cp:lastPrinted>
  <dcterms:created xsi:type="dcterms:W3CDTF">2024-09-06T18:42:52Z</dcterms:created>
  <dcterms:modified xsi:type="dcterms:W3CDTF">2024-09-06T18:42:53Z</dcterms:modified>
</cp:coreProperties>
</file>