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8" r:id="rId29"/>
    <p:sldId id="331" r:id="rId30"/>
    <p:sldId id="334" r:id="rId31"/>
    <p:sldId id="337" r:id="rId32"/>
    <p:sldId id="339" r:id="rId33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5.xml" /><Relationship Id="rId31" Type="http://schemas.openxmlformats.org/officeDocument/2006/relationships/slide" Target="slides/slide26.xml" /><Relationship Id="rId32" Type="http://schemas.openxmlformats.org/officeDocument/2006/relationships/slide" Target="slides/slide27.xml" /><Relationship Id="rId33" Type="http://schemas.openxmlformats.org/officeDocument/2006/relationships/slide" Target="slides/slide28.xml" /><Relationship Id="rId34" Type="http://schemas.openxmlformats.org/officeDocument/2006/relationships/tags" Target="tags/tag528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986F4-B08B-405F-8351-DEDB2EC44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4DDEE-16C1-4446-A0DE-2E0244163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66466-E928-453A-B132-4ECA6C990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93B59-2B44-43D3-AFCC-C160B8711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B732E-2B77-4493-B9C4-D88116D94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143A1E-C84D-40DB-A9D7-CEA2B7FA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9256A-2DDA-4019-A300-0614AB05D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199DE-6D10-477E-9244-2474A1B8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BF949-80D3-4D88-A5D3-C25923AA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A10B7-595D-4B65-8AE5-1FF3F59F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65F25-3694-4D73-A48F-4FF2A7657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7.xml" /><Relationship Id="rId4" Type="http://schemas.openxmlformats.org/officeDocument/2006/relationships/tags" Target="../tags/tag41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tags" Target="../tags/tag42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9.xml" /><Relationship Id="rId4" Type="http://schemas.openxmlformats.org/officeDocument/2006/relationships/tags" Target="../tags/tag430.xml" /><Relationship Id="rId5" Type="http://schemas.openxmlformats.org/officeDocument/2006/relationships/tags" Target="../tags/tag431.xml" /><Relationship Id="rId6" Type="http://schemas.openxmlformats.org/officeDocument/2006/relationships/tags" Target="../tags/tag43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5.xml" /><Relationship Id="rId4" Type="http://schemas.openxmlformats.org/officeDocument/2006/relationships/tags" Target="../tags/tag43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2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tags" Target="../tags/tag449.xml" /><Relationship Id="rId6" Type="http://schemas.openxmlformats.org/officeDocument/2006/relationships/tags" Target="../tags/tag450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1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Relationship Id="rId6" Type="http://schemas.openxmlformats.org/officeDocument/2006/relationships/tags" Target="../tags/tag459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0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9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Relationship Id="rId6" Type="http://schemas.openxmlformats.org/officeDocument/2006/relationships/tags" Target="../tags/tag47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9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92.xml" /><Relationship Id="rId4" Type="http://schemas.openxmlformats.org/officeDocument/2006/relationships/tags" Target="../tags/tag493.xml" /><Relationship Id="rId5" Type="http://schemas.openxmlformats.org/officeDocument/2006/relationships/tags" Target="../tags/tag494.xml" /><Relationship Id="rId6" Type="http://schemas.openxmlformats.org/officeDocument/2006/relationships/tags" Target="../tags/tag495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9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0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0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09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504.xml" /><Relationship Id="rId4" Type="http://schemas.openxmlformats.org/officeDocument/2006/relationships/tags" Target="../tags/tag505.xml" /><Relationship Id="rId5" Type="http://schemas.openxmlformats.org/officeDocument/2006/relationships/tags" Target="../tags/tag506.xml" /><Relationship Id="rId6" Type="http://schemas.openxmlformats.org/officeDocument/2006/relationships/tags" Target="../tags/tag50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50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510.xml" /><Relationship Id="rId4" Type="http://schemas.openxmlformats.org/officeDocument/2006/relationships/tags" Target="../tags/tag51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18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513.xml" /><Relationship Id="rId4" Type="http://schemas.openxmlformats.org/officeDocument/2006/relationships/tags" Target="../tags/tag514.xml" /><Relationship Id="rId5" Type="http://schemas.openxmlformats.org/officeDocument/2006/relationships/tags" Target="../tags/tag515.xml" /><Relationship Id="rId6" Type="http://schemas.openxmlformats.org/officeDocument/2006/relationships/tags" Target="../tags/tag51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51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519.xml" /><Relationship Id="rId4" Type="http://schemas.openxmlformats.org/officeDocument/2006/relationships/tags" Target="../tags/tag52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21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27.xml" /><Relationship Id="rId2" Type="http://schemas.openxmlformats.org/officeDocument/2006/relationships/notesSlide" Target="../notesSlides/notesSlide26.xml" /><Relationship Id="rId3" Type="http://schemas.openxmlformats.org/officeDocument/2006/relationships/tags" Target="../tags/tag522.xml" /><Relationship Id="rId4" Type="http://schemas.openxmlformats.org/officeDocument/2006/relationships/tags" Target="../tags/tag523.xml" /><Relationship Id="rId5" Type="http://schemas.openxmlformats.org/officeDocument/2006/relationships/tags" Target="../tags/tag524.xml" /><Relationship Id="rId6" Type="http://schemas.openxmlformats.org/officeDocument/2006/relationships/tags" Target="../tags/tag525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526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4070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绿色金融发展水平测度以上海为例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一、绿色金融的背景及概念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三、上海绿色金融发展水平评价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二、上海绿色金融发展现状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四、结论和建议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环境问题日益严重，可持续发展已成为全球共同的话题。绿色金融作为促进环境保护和可持续发展的重要手段，越来越受到各国的重视。本次演示以上海为例，对绿色金融的发展水平进行测度，以期为我国绿色金融发展提供借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一、绿色金融的背景及概念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一、绿色金融的背景及概念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绿色金融，是指将环境保护与金融活动相结合，通过投融资活动引导资金流向，促进可持续发展的一种新型金融模式。它主要包括绿色信贷、绿色证券、绿色保险等业务。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二、上海绿色金融发展现状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二、上海绿色金融发展现状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自2009年以来，上海在绿色金融领域进行了积极探索和实践，取得了显著成效。目前，上海已经初步形成了以绿色信贷为主，绿色证券、绿色保险等多元化业务共同发展的绿色金融体系。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1、绿色信贷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1、绿色信贷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上海的绿色信贷业务发展迅速，多家银行机构已开展绿色信贷业务。如中国银行上海分行推出“绿色创新”金融服务方案，为环保企业和项目提供融资支持。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2、绿色证券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2、绿色证券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上海在绿色证券方面也取得了重要进展。2015年，上交所发布了《关于加强企业社会责任供信息披露的公告》，推动企业积极履行社会责任。此外，上海多家企业发行了绿色债券，为环保项目筹集资金。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3、绿色保险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3、绿色保险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上海在绿色保险方面也进行了积极尝试。如中国太保推出环境污染责任险等绿色保险产品，为环保企业提供风险保障。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三、上海绿色金融发展水平评价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三、上海绿色金融发展水平评价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为了对上海绿色金融的发展水平进行科学评价，本次演示选取了以下几个指标：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1、绿色信贷余额占比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1、绿色信贷余额占比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该指标反映了绿色信贷在银行机构总业务中的地位。2018年，上海绿色信贷余额已超过2000亿元，占全市银行业务总量的近20%。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2、绿色债券发行量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2、绿色债券发行量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该指标反映了绿色债券市场的活跃程度和融资能力。自2015年以来，上海已累计发行绿色债券超过100亿元。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3、环保企业上市数量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3、环保企业上市数量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该指标反映了环保产业的发展状况和市场度。目前，上海已有20余家环保企业上市，占全国总数的近30%。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3、环保企业上市数量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通过以上指标可以看出，上海的绿色金融发展水平较高。但同时，也存在一些问题和挑战。如需进一步推动绿色金融发展，需要政府、金融机构和社会各界的共同努力。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四、结论和建议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四、结论和建议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上海作为我国金融中心和国际化大都市，在绿色金融发展方面取得了显著成效。但也面临一些挑战，如信息披露不完善、政策支持不足等。为了进一步提高上海绿色金融的发展水平，建议采取以下措施：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1、加强政策引导和扶持力度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1、加强政策引导和扶持力度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政府应加大对绿色金融的政策支持力度，如出台税收优惠政策、建立绿色金融风险补偿机制等。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2、完善信息披露机制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https://d.book118.com/868134070020006031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28</Slides>
  <Notes>26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8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绿色金融发展水平测度以上海为例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2024-09-07T21:45:09.990</cp:lastPrinted>
  <dcterms:created xsi:type="dcterms:W3CDTF">2024-09-07T13:45:10Z</dcterms:created>
  <dcterms:modified xsi:type="dcterms:W3CDTF">2024-09-07T13:45:17Z</dcterms:modified>
</cp:coreProperties>
</file>