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E6374-7C81-4B80-9058-7A76A9906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1FE0F-D363-4E0B-A7C5-98AC0B6FA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7140B-6502-4368-ADB0-DFA4DEF83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7AAFD-5B22-47C4-AF7B-BF1F5B4CB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02026-F1AC-4285-92B7-B3EB13D56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D25087-43D3-4E21-A92B-751E1758D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4869D-17C2-4AC1-BD1B-31A199C36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447A2-D0D4-4BA5-8AB0-871C4897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2ECA9-B591-40C8-A10E-2DE944930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79C02-C493-44CE-8A80-7E04D17A6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902D8-CB47-4970-990F-A1B297898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502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代汉语单句研究\n## 1.现代汉语单句的定义与分类\n### 1.1现代汉语单句的定义及其特点\n### 1.2现代汉语单句的分类方法\n### 1.3现代汉语单句与复句的比较\n## 2.现代汉语单句的结构分析\n### 2.1现代汉语单句的主谓结构\n### 2.2现代汉语单句的宾语类型\n### 2.3现代汉语单句的定语与状语\n## 3.现代汉语单句的语法功能\n### 3.1现代汉语单句的句法功能\n### 3.2现代汉语单句的语义功能\n### 3.3现代汉语单句的语用功能\n## 4.现代汉语单句的语法规律\n### 4.1现代汉语单句的语序规律\n### 4.2现代汉语单句的词类搭配规律\n### 4.3现代汉语单句的句型变换规律\n## 5.现代汉语单句的错误分析与修改\n### 5.1现代汉语单句的语法错误分析\n### 5.2现代汉语单句的语义错误分析\n### 5.3现代汉语单句的修改方法与技巧\n## 6.现代汉语单句的教学与应用\n### 6.1现代汉语单句的教学策略与方法\n### 6.2现代汉语单句在对外汉语教学中的应用\n### 6.3现代汉语单句在自然语言处理中的应用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现代汉语单句研究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现代汉语单句的定义与分类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现代汉语单句的定义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由一个主语和一个谓语组成的句子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主语和谓语之间存在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主谓关系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现代汉语单句的特点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句子结构简单，只有一个主谓结构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表达一个完整的意思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可以独立成句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现代汉语单句的定义及其特点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根据谓语动词的类型分类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动作动词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：表示动作或行为的动词，如“跑”、“吃”等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状态动词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：表示状态或特征的动词，如“是”、“有”等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感官动词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：表示感官刺激的动词，如“看”、“听”等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根据主语的类型分类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名词性主语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：由名词或名词短语组成的主语，如“学生”、“书”等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动词性主语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：由动词或动词短语组成的主语，如“跑步”、“学习”等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形容词性主语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：由形容词或形容词短语组成的主语，如“高兴”、“漂亮”等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现代汉语单句的分类方法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现代汉语单句与复句的比较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现代汉语单句与复句的区别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单句只有一个主谓结构，复句有两个或多个主谓结构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单句表达一个完整的意思，复句表达两个或多个意思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现代汉语单句与复句的联系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单句是复句的基本单位，复句是由多个单句组合而成的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单句和复句在语法结构和语义关系上存在一定的对应关系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9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现代汉语单句的结构分析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现代汉语单句的主谓结构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表示句子的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，即句子所陈述的对象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与谓语动词构成主谓关系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谓语的作用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表示句子的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谓词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，即句子所陈述的动作或状态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与主语构成主谓关系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1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宾语的概念</a:t>
                </a:r>
                <a:endParaRPr/>
              </a:p>
            </p:txBody>
          </p:sp>
          <p:sp>
            <p:nvSpPr>
              <p:cNvPr id="31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动词或形容词所支配的对象，即句子的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与动词或形容词构成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动宾关系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形宾关系</a:t>
                </a:r>
                <a:endParaRPr/>
              </a:p>
            </p:txBody>
          </p:sp>
        </p:grpSp>
        <p:grpSp>
          <p:nvGrpSpPr>
            <p:cNvPr id="31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宾语的类型</a:t>
                </a:r>
                <a:endParaRPr/>
              </a:p>
            </p:txBody>
          </p:sp>
          <p:sp>
            <p:nvSpPr>
              <p:cNvPr id="3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名词性宾语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：由名词或名词短语组成的宾语，如“书”、“电影”等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动词性宾语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：由动词或动词短语组成的宾语，如“跑步”、“学习”等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形容词性宾语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：由形容词或形容词短语组成的宾语，如“高兴”、“漂亮”等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小句宾语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：由句子形式组成的宾语，如“他说”、“她唱歌”等</a:t>
                </a:r>
                <a:endParaRPr/>
              </a:p>
            </p:txBody>
          </p:sp>
          <p:sp>
            <p:nvSpPr>
              <p:cNvPr id="32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现代汉语单句的宾语类型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现代汉语单句的定语与状语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修饰名词或名词短语，表示人或事物的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与名词或名词短语构成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定中关系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状语的作用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修饰动词、形容词或副词，表示动作或状态的特征或方式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与动词、形容词或副词构成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状中关系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现代汉语单句的语法功能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48"/>
          <p:cNvSpPr>
            <a:spLocks noChangeAspect="1"/>
          </p:cNvSpPr>
          <p:nvPr/>
        </p:nvSpPr>
        <p:spPr>
          <a:xfrm>
            <a:off x="7112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3" name="椭圆 49"/>
          <p:cNvSpPr>
            <a:spLocks noChangeAspect="1"/>
          </p:cNvSpPr>
          <p:nvPr/>
        </p:nvSpPr>
        <p:spPr>
          <a:xfrm>
            <a:off x="296205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4" name="椭圆 50"/>
          <p:cNvSpPr>
            <a:spLocks noChangeAspect="1"/>
          </p:cNvSpPr>
          <p:nvPr/>
        </p:nvSpPr>
        <p:spPr>
          <a:xfrm>
            <a:off x="52129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" name="椭圆 1"/>
          <p:cNvSpPr>
            <a:spLocks noChangeAspect="1"/>
          </p:cNvSpPr>
          <p:nvPr/>
        </p:nvSpPr>
        <p:spPr>
          <a:xfrm>
            <a:off x="746375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6" name="椭圆 19"/>
          <p:cNvSpPr>
            <a:spLocks noChangeAspect="1"/>
          </p:cNvSpPr>
          <p:nvPr/>
        </p:nvSpPr>
        <p:spPr>
          <a:xfrm>
            <a:off x="97146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22300" y="3862280"/>
            <a:ext cx="10947400" cy="2393213"/>
            <a:chOff x="622300" y="3862280"/>
            <a:chExt cx="10947400" cy="2393213"/>
          </a:xfrm>
        </p:grpSpPr>
        <p:grpSp>
          <p:nvGrpSpPr>
            <p:cNvPr id="18" name=""/>
            <p:cNvGrpSpPr/>
            <p:nvPr/>
          </p:nvGrpSpPr>
          <p:grpSpPr>
            <a:xfrm>
              <a:off x="622300" y="3862280"/>
              <a:ext cx="1944000" cy="2393213"/>
              <a:chOff x="622300" y="3862280"/>
              <a:chExt cx="1944000" cy="2393213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223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主语的功能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223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表示句子的主题，即句子所陈述的对象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与谓语动词构成主谓关系</a:t>
                </a:r>
                <a:endParaRPr/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2873150" y="3862280"/>
              <a:ext cx="1944000" cy="2393213"/>
              <a:chOff x="2873150" y="3862280"/>
              <a:chExt cx="1944000" cy="2393213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7315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谓语的功能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87315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表示句子的谓词，即句子所陈述的动作或状态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与主语构成主谓关系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5124000" y="3862280"/>
              <a:ext cx="1944000" cy="2393213"/>
              <a:chOff x="5124000" y="3862280"/>
              <a:chExt cx="1944000" cy="2393213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1240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宾语的功能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1240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表示句子的受事，即动词或形容词所支配的对象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与动词或形容词构成动宾关系或形宾关系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7374850" y="3862280"/>
              <a:ext cx="1944000" cy="2393213"/>
              <a:chOff x="7374850" y="3862280"/>
              <a:chExt cx="1944000" cy="2393213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7485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定语的功能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7485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修饰名词或名词短语，表示人或事物的特征或性质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与名词或名词短语构成定中关系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9625700" y="3862280"/>
              <a:ext cx="1944000" cy="2393213"/>
              <a:chOff x="9625700" y="3862280"/>
              <a:chExt cx="1944000" cy="2393213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6257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状语的功能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257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修饰动词、形容词或副词，表示动作或状态的特征或方式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与动词、形容词或副词构成状中关系</a:t>
                </a:r>
                <a:endParaRPr/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现代汉语单句的句法功能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6" name="组合 33"/>
            <p:cNvGrpSpPr/>
            <p:nvPr/>
          </p:nvGrpSpPr>
          <p:grpSpPr>
            <a:xfrm>
              <a:off x="660399" y="2074672"/>
              <a:ext cx="2088000" cy="4063380"/>
              <a:chOff x="660400" y="1536701"/>
              <a:chExt cx="2583213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主语的语义功能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表示句子的主题，即句子所陈述的对象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与谓语动词构成主谓关系</a:t>
                </a:r>
                <a:endParaRPr/>
              </a:p>
            </p:txBody>
          </p:sp>
          <p:cxnSp>
            <p:nvCxnSpPr>
              <p:cNvPr id="41" name="直线连接符 3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2" name="组合 34"/>
            <p:cNvGrpSpPr/>
            <p:nvPr/>
          </p:nvGrpSpPr>
          <p:grpSpPr>
            <a:xfrm>
              <a:off x="2856199" y="2074672"/>
              <a:ext cx="2088000" cy="4063380"/>
              <a:chOff x="660400" y="1536701"/>
              <a:chExt cx="2583213" cy="406338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谓语的语义功能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表示句子的谓词，即句子所陈述的动作或状态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与主语构成主谓关系</a:t>
                </a:r>
                <a:endParaRPr/>
              </a:p>
            </p:txBody>
          </p:sp>
          <p:cxnSp>
            <p:nvCxnSpPr>
              <p:cNvPr id="47" name="直线连接符 39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组合 40"/>
            <p:cNvGrpSpPr/>
            <p:nvPr/>
          </p:nvGrpSpPr>
          <p:grpSpPr>
            <a:xfrm>
              <a:off x="5051999" y="2074672"/>
              <a:ext cx="2088000" cy="4063380"/>
              <a:chOff x="660400" y="1536701"/>
              <a:chExt cx="2583213" cy="406338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75940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宾语的语义功能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表示句子的受事，即动词或形容词所支配的对象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与动词或形容词构成动宾关系或形宾关系</a:t>
                </a:r>
                <a:endParaRPr/>
              </a:p>
            </p:txBody>
          </p:sp>
          <p:cxnSp>
            <p:nvCxnSpPr>
              <p:cNvPr id="53" name="直线连接符 45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4" name="组合 46"/>
            <p:cNvGrpSpPr/>
            <p:nvPr/>
          </p:nvGrpSpPr>
          <p:grpSpPr>
            <a:xfrm>
              <a:off x="7247799" y="2074672"/>
              <a:ext cx="2088000" cy="4063380"/>
              <a:chOff x="660400" y="1536701"/>
              <a:chExt cx="2583213" cy="406338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定语的语义功能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修饰名词或名词短语，表示人或事物的特征或性质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与名词或名词短语构成定中关系</a:t>
                </a:r>
                <a:endParaRPr/>
              </a:p>
            </p:txBody>
          </p:sp>
          <p:cxnSp>
            <p:nvCxnSpPr>
              <p:cNvPr id="59" name="直线连接符 5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0" name="组合 1"/>
            <p:cNvGrpSpPr/>
            <p:nvPr/>
          </p:nvGrpSpPr>
          <p:grpSpPr>
            <a:xfrm>
              <a:off x="9443601" y="2074672"/>
              <a:ext cx="2088000" cy="4063380"/>
              <a:chOff x="660400" y="1536701"/>
              <a:chExt cx="2583213" cy="406338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/>
              <p:cNvSpPr txBox="1"/>
              <p:nvPr/>
            </p:nvSpPr>
            <p:spPr>
              <a:xfrm>
                <a:off x="792299" y="2982496"/>
                <a:ext cx="97414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状语的语义功能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修饰动词、形容词或副词，表示动作或状态的特征或方式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与动词、形容词或副词构成状中关系</a:t>
                </a:r>
                <a:endParaRPr/>
              </a:p>
            </p:txBody>
          </p:sp>
          <p:cxnSp>
            <p:nvCxnSpPr>
              <p:cNvPr id="65" name="直线连接符 8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775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现代汉语单句的语义功能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69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表示句子的主题，即句子所陈述的对象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与谓语动词构成主谓关系</a:t>
                </a:r>
                <a:endParaRPr/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主语的语用功能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72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谓语的语用功能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表示句子的谓词，即句子所陈述的动作或状态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与主语构成主谓关系</a:t>
                </a:r>
                <a:endParaRPr/>
              </a:p>
            </p:txBody>
          </p:sp>
        </p:grpSp>
        <p:grpSp>
          <p:nvGrpSpPr>
            <p:cNvPr id="75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表示句子的受事，即动词或形容词所支配的对象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与动词或形容词构成动宾关系或形宾关系</a:t>
                </a:r>
                <a:endParaRPr/>
              </a:p>
            </p:txBody>
          </p:sp>
          <p:sp>
            <p:nvSpPr>
              <p:cNvPr id="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宾语的语用功能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7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修饰名词或名词短语，表示人或事物的特征或性质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与名词或名词短语构成定中关系</a:t>
                </a:r>
                <a:endParaRPr/>
              </a:p>
            </p:txBody>
          </p:sp>
          <p:sp>
            <p:nvSpPr>
              <p:cNvPr id="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定语的语用功能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81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修饰动词、形容词或副词，表示动作或状态的特征或方式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与动词、形容词或副词构成状中关系</a:t>
                </a:r>
                <a:endParaRPr/>
              </a:p>
            </p:txBody>
          </p:sp>
          <p:sp>
            <p:nvSpPr>
              <p:cNvPr id="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状语的语用功能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现代汉语单句的语用功能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https://d.book118.com/868135027003006042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现代汉语单句研究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2024-09-20T23:11:19.313</cp:lastPrinted>
  <dcterms:created xsi:type="dcterms:W3CDTF">2024-09-20T15:11:19Z</dcterms:created>
  <dcterms:modified xsi:type="dcterms:W3CDTF">2024-09-20T15:11:21Z</dcterms:modified>
</cp:coreProperties>
</file>