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85F3C4B-3D14-4E74-9952-FAF41D6D327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66DCD07-1A21-40E3-BA6B-C47352DD022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9BDA6BB-FAB4-40A5-A140-69213DCB821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420999A-4699-4605-AFB6-D1854AD9B83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3E3FAA5-3326-4A18-9DDD-691ECEE71EF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5D6C9AF-9210-4DED-9029-B4B8AFC2955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C3F88D7-1704-493F-8DD3-AC7E27CA797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04735CA-3216-4000-A331-26B2E5B7660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1F26AFF-B756-4682-AD64-D2BF30061B1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D2F6758-D691-4037-923B-18C2672DD73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5C3DCAD-25F5-4933-BB82-FA900C01EBC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68137071117006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11708" y="1595439"/>
            <a:ext cx="57721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alpha val="100000"/>
                  </a:schemeClr>
                </a:solidFill>
                <a:latin typeface="Microsoft Yahei"/>
                <a:ea typeface="Microsoft Yahei"/>
                <a:cs typeface="Microsoft Yahei"/>
              </a:rPr>
              <a:t>煤炭行业人才培养与发展</a:t>
            </a:r>
          </a:p>
        </p:txBody>
      </p:sp>
      <p:sp>
        <p:nvSpPr>
          <p:cNvPr id="3" name="TextBox 3"/>
          <p:cNvSpPr txBox="1"/>
          <p:nvPr/>
        </p:nvSpPr>
        <p:spPr>
          <a:xfrm>
            <a:off x="1245134" y="4864418"/>
            <a:ext cx="20593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rgbClr val="000000">
                    <a:alpha val="100000"/>
                  </a:srgbClr>
                </a:solidFill>
                <a:latin typeface="Microsoft Yahei"/>
                <a:ea typeface="Microsoft Yahei"/>
                <a:cs typeface="Microsoft Yahei"/>
              </a:rPr>
              <a:t>汇报人：AA</a:t>
            </a:r>
          </a:p>
        </p:txBody>
      </p:sp>
      <p:sp>
        <p:nvSpPr>
          <p:cNvPr id="4" name="AutoShape 4"/>
          <p:cNvSpPr/>
          <p:nvPr/>
        </p:nvSpPr>
        <p:spPr>
          <a:xfrm>
            <a:off x="1105622" y="5032878"/>
            <a:ext cx="149037" cy="149037"/>
          </a:xfrm>
          <a:prstGeom prst="ellipse">
            <a:avLst/>
          </a:pr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3575937" y="4864418"/>
            <a:ext cx="2749581"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rgbClr val="000000">
                    <a:alpha val="100000"/>
                  </a:srgbClr>
                </a:solidFill>
                <a:latin typeface="Microsoft Yahei"/>
                <a:ea typeface="Microsoft Yahei"/>
                <a:cs typeface="Microsoft Yahei"/>
              </a:rPr>
              <a:t>2024-01-22</a:t>
            </a:r>
          </a:p>
        </p:txBody>
      </p:sp>
      <p:sp>
        <p:nvSpPr>
          <p:cNvPr id="6" name="AutoShape 6"/>
          <p:cNvSpPr/>
          <p:nvPr/>
        </p:nvSpPr>
        <p:spPr>
          <a:xfrm>
            <a:off x="3436425" y="5032878"/>
            <a:ext cx="149037" cy="149037"/>
          </a:xfrm>
          <a:prstGeom prst="ellipse">
            <a:avLst/>
          </a:pr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1054506" y="5422868"/>
            <a:ext cx="4785198" cy="0"/>
          </a:xfrm>
          <a:prstGeom prst="line">
            <a:avLst/>
          </a:prstGeom>
          <a:ln w="9525">
            <a:solidFill>
              <a:srgbClr val="000000">
                <a:alpha val="100000"/>
              </a:srgbClr>
            </a:solidFill>
            <a:prstDash val="solid"/>
            <a:headEnd type="none"/>
            <a:tailEnd type="none"/>
          </a:ln>
        </p:spPr>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807827" y="1373505"/>
            <a:ext cx="4792980"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行业现状及未来趋势</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人才培养目标与策略</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课程体系建设与改革</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师资队伍建设与提升</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校企合作模式创新与实践</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学生综合素质培养与拓展</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政策支持与保障措施</a:t>
            </a:r>
          </a:p>
        </p:txBody>
      </p:sp>
      <p:sp>
        <p:nvSpPr>
          <p:cNvPr id="4" name="TextBox 4"/>
          <p:cNvSpPr txBox="1"/>
          <p:nvPr/>
        </p:nvSpPr>
        <p:spPr>
          <a:xfrm>
            <a:off x="1110775" y="2073592"/>
            <a:ext cx="1835690" cy="27108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8025" b="1">
                <a:solidFill>
                  <a:schemeClr val="dk1">
                    <a:alpha val="100000"/>
                  </a:scheme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5340" y="2000511"/>
            <a:ext cx="7405389" cy="1138956"/>
            <a:chOff x="2395340" y="2000511"/>
            <a:chExt cx="7405389" cy="1138956"/>
          </a:xfrm>
        </p:grpSpPr>
        <p:sp>
          <p:nvSpPr>
            <p:cNvPr id="3" name="TextBox 3"/>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chemeClr val="accent1">
                      <a:alpha val="100000"/>
                    </a:schemeClr>
                  </a:solidFill>
                  <a:latin typeface="Microsoft Yahei"/>
                  <a:ea typeface="Microsoft Yahei"/>
                  <a:cs typeface="Microsoft Yahei"/>
                </a:rPr>
                <a:t>01</a:t>
              </a:r>
            </a:p>
          </p:txBody>
        </p:sp>
      </p:grpSp>
      <p:sp>
        <p:nvSpPr>
          <p:cNvPr id="4" name="TextBox 4"/>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行业现状及未来趋势</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当前煤炭行业面临严重的产能过剩问题，许多煤矿处于亏损状态。</a:t>
            </a:r>
          </a:p>
        </p:txBody>
      </p:sp>
      <p:pic>
        <p:nvPicPr>
          <p:cNvPr id="6" name="Picture 6"/>
          <p:cNvPicPr>
            <a:picLocks noChangeAspect="1"/>
          </p:cNvPicPr>
          <p:nvPr/>
        </p:nvPicPr>
        <p:blipFill>
          <a:blip r:embed="rId2"/>
          <a:srcRect l="17417" r="1741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产能过剩</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随着环保意识的提高，煤炭行业面临越来越大的环保压力，需要采取更加环保的开采和利用方式。</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环保压力</a:t>
            </a:r>
          </a:p>
        </p:txBody>
      </p:sp>
      <p:pic>
        <p:nvPicPr>
          <p:cNvPr id="10" name="Picture 10"/>
          <p:cNvPicPr>
            <a:picLocks noChangeAspect="1"/>
          </p:cNvPicPr>
          <p:nvPr/>
        </p:nvPicPr>
        <p:blipFill>
          <a:blip r:embed="rId3"/>
          <a:srcRect l="12500" r="12500"/>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2500" r="12500"/>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为了提高效率和降低成本，煤炭行业正在不断进行技术创新和升级。</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技术创新</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煤炭行业现状</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未来煤炭行业的发展趋势是向清洁化利用方向转变，如煤制气、煤制油等。</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清洁化利用</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多元化发展</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870" r="1687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智能化升级</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9625" r="962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煤炭企业将向多元化方向发展，涉足新能源、新材料等领域。</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随着人工智能、大数据等技术的发展，煤炭行业将实现智能化升级，提高生产效率和管理水平。</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未来发展趋势</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高技能人才</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未来煤炭行业对高技能人才的需求将持续增加，如高级技工、技术研发人员等。</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复合型人才</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具备多学科背景和跨领域技能的复合型人才将在煤炭行业中发挥重要作用。</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创新型人才</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具备创新意识和创新能力的创新型人才将是煤炭行业发展的重要驱动力。</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人才需求预测</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5340" y="2000511"/>
            <a:ext cx="7405389" cy="1138956"/>
            <a:chOff x="2395340" y="2000511"/>
            <a:chExt cx="7405389" cy="1138956"/>
          </a:xfrm>
        </p:grpSpPr>
        <p:sp>
          <p:nvSpPr>
            <p:cNvPr id="3" name="TextBox 3"/>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chemeClr val="accent1">
                      <a:alpha val="100000"/>
                    </a:schemeClr>
                  </a:solidFill>
                  <a:latin typeface="Microsoft Yahei"/>
                  <a:ea typeface="Microsoft Yahei"/>
                  <a:cs typeface="Microsoft Yahei"/>
                </a:rPr>
                <a:t>02</a:t>
              </a:r>
            </a:p>
          </p:txBody>
        </p:sp>
      </p:grpSp>
      <p:sp>
        <p:nvSpPr>
          <p:cNvPr id="4" name="TextBox 4"/>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人才培养目标与策略</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984" b="984"/>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341" b="2341"/>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培养目标设定</a:t>
              </a:r>
            </a:p>
          </p:txBody>
        </p:sp>
      </p:grpSp>
      <p:grpSp>
        <p:nvGrpSpPr>
          <p:cNvPr id="33" name="Group 33"/>
          <p:cNvGrpSpPr/>
          <p:nvPr/>
        </p:nvGrpSpPr>
        <p:grpSpPr>
          <a:xfrm>
            <a:off x="1057922" y="1822244"/>
            <a:ext cx="3286271" cy="1654845"/>
            <a:chOff x="1057922" y="1822244"/>
            <a:chExt cx="3286271" cy="1654845"/>
          </a:xfrm>
        </p:grpSpPr>
        <p:sp>
          <p:nvSpPr>
            <p:cNvPr id="34" name="TextBox 34"/>
            <p:cNvSpPr txBox="1"/>
            <p:nvPr/>
          </p:nvSpPr>
          <p:spPr>
            <a:xfrm>
              <a:off x="1057922"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培养具备煤炭行业专业知识与技能的专业人才，满足行业发展的需求。</a:t>
              </a:r>
            </a:p>
          </p:txBody>
        </p:sp>
      </p:grpSp>
      <p:grpSp>
        <p:nvGrpSpPr>
          <p:cNvPr id="35" name="Group 35"/>
          <p:cNvGrpSpPr/>
          <p:nvPr/>
        </p:nvGrpSpPr>
        <p:grpSpPr>
          <a:xfrm>
            <a:off x="4452917" y="3966127"/>
            <a:ext cx="3286271" cy="1654845"/>
            <a:chOff x="4452917" y="3966127"/>
            <a:chExt cx="3286271" cy="1654845"/>
          </a:xfrm>
        </p:grpSpPr>
        <p:sp>
          <p:nvSpPr>
            <p:cNvPr id="36" name="TextBox 36"/>
            <p:cNvSpPr txBox="1"/>
            <p:nvPr/>
          </p:nvSpPr>
          <p:spPr>
            <a:xfrm>
              <a:off x="4452917" y="3966127"/>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培养具备创新精神和创业能力的高素质人才，推动行业的技术进步和产业升级。</a:t>
              </a:r>
            </a:p>
          </p:txBody>
        </p:sp>
      </p:grpSp>
      <p:grpSp>
        <p:nvGrpSpPr>
          <p:cNvPr id="37" name="Group 37"/>
          <p:cNvGrpSpPr/>
          <p:nvPr/>
        </p:nvGrpSpPr>
        <p:grpSpPr>
          <a:xfrm>
            <a:off x="7847818" y="1822244"/>
            <a:ext cx="3286271" cy="1654845"/>
            <a:chOff x="7847818" y="1822244"/>
            <a:chExt cx="3286271" cy="1654845"/>
          </a:xfrm>
        </p:grpSpPr>
        <p:sp>
          <p:nvSpPr>
            <p:cNvPr id="38" name="TextBox 38"/>
            <p:cNvSpPr txBox="1"/>
            <p:nvPr/>
          </p:nvSpPr>
          <p:spPr>
            <a:xfrm>
              <a:off x="7847818"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培养具备国际视野和跨文化交流能力的国际化人才，提升行业的国际竞争力。</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25" r="16625"/>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通过高等教育、职业教育和继续教育等多种途径，为行业培养不同层次、不同类型的人才。</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学历教育与职业培训相结合</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注重理论教学与实践教学的有机结合，加强实验、实训、实习等实践性教学环节，提高学生的实践能力和创新能力。</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理论与实践相结合</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加强高校、科研机构和煤炭企业的合作，共同建设人才培养基地，实现人才培养与行业需求的有效对接。</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产学研合作培养</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多元化培养策略</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5" name="Connector 5"/>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6" name="AutoShape 6"/>
          <p:cNvSpPr/>
          <p:nvPr/>
        </p:nvSpPr>
        <p:spPr>
          <a:xfrm>
            <a:off x="904945" y="1398355"/>
            <a:ext cx="2590123" cy="150638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218874" y="2592503"/>
            <a:ext cx="2871893" cy="3142827"/>
          </a:xfrm>
          <a:prstGeom prst="roundRect">
            <a:avLst/>
          </a:prstGeom>
          <a:solidFill>
            <a:schemeClr val="accent2">
              <a:lumMod val="20000"/>
              <a:lumOff val="80000"/>
              <a:alpha val="90000"/>
            </a:schemeClr>
          </a:solidFill>
          <a:ln w="19050">
            <a:solidFill>
              <a:schemeClr val="accent2">
                <a:alpha val="9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8" name="AutoShape 8"/>
          <p:cNvSpPr/>
          <p:nvPr/>
        </p:nvSpPr>
        <p:spPr>
          <a:xfrm>
            <a:off x="4503089" y="1424901"/>
            <a:ext cx="2590123" cy="150638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817018" y="2619049"/>
            <a:ext cx="2871893" cy="3142827"/>
          </a:xfrm>
          <a:prstGeom prst="roundRect">
            <a:avLst/>
          </a:prstGeom>
          <a:solidFill>
            <a:schemeClr val="accent1">
              <a:lumMod val="20000"/>
              <a:lumOff val="80000"/>
              <a:alpha val="90000"/>
            </a:schemeClr>
          </a:solidFill>
          <a:ln w="19050">
            <a:solidFill>
              <a:schemeClr val="accent1">
                <a:alpha val="9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0" name="AutoShape 10"/>
          <p:cNvSpPr/>
          <p:nvPr/>
        </p:nvSpPr>
        <p:spPr>
          <a:xfrm>
            <a:off x="8201329" y="1424901"/>
            <a:ext cx="2590123" cy="150638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8515258" y="2619049"/>
            <a:ext cx="2871893" cy="3142827"/>
          </a:xfrm>
          <a:prstGeom prst="roundRect">
            <a:avLst/>
          </a:prstGeom>
          <a:solidFill>
            <a:schemeClr val="accent2">
              <a:lumMod val="20000"/>
              <a:lumOff val="80000"/>
              <a:alpha val="90000"/>
            </a:schemeClr>
          </a:solidFill>
          <a:ln w="19050">
            <a:solidFill>
              <a:schemeClr val="accent2">
                <a:alpha val="9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2" name="TextBox 12"/>
          <p:cNvSpPr txBox="1"/>
          <p:nvPr/>
        </p:nvSpPr>
        <p:spPr>
          <a:xfrm>
            <a:off x="1414251" y="2980276"/>
            <a:ext cx="2505075" cy="24955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71D40">
                    <a:alpha val="100000"/>
                  </a:srgbClr>
                </a:solidFill>
                <a:latin typeface="Microsoft Yahei"/>
                <a:ea typeface="Microsoft Yahei"/>
                <a:cs typeface="Microsoft Yahei"/>
              </a:rPr>
              <a:t>根据每个人的兴趣、特长和职业规划，制定个性化的发展规划，明确个人的发展目标和发展路径。</a:t>
            </a:r>
          </a:p>
        </p:txBody>
      </p:sp>
      <p:sp>
        <p:nvSpPr>
          <p:cNvPr id="13" name="TextBox 13"/>
          <p:cNvSpPr txBox="1"/>
          <p:nvPr/>
        </p:nvSpPr>
        <p:spPr>
          <a:xfrm>
            <a:off x="4999835" y="2980276"/>
            <a:ext cx="2506259"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71D40">
                    <a:alpha val="100000"/>
                  </a:srgbClr>
                </a:solidFill>
                <a:latin typeface="Microsoft Yahei"/>
                <a:ea typeface="Microsoft Yahei"/>
                <a:cs typeface="Microsoft Yahei"/>
              </a:rPr>
              <a:t>提供多样化的职业发展通道，鼓励人才在不同领域、不同岗位上进行尝试和探索，实现个人价值的最大化。</a:t>
            </a:r>
          </a:p>
        </p:txBody>
      </p:sp>
      <p:sp>
        <p:nvSpPr>
          <p:cNvPr id="14" name="TextBox 14"/>
          <p:cNvSpPr txBox="1"/>
          <p:nvPr/>
        </p:nvSpPr>
        <p:spPr>
          <a:xfrm>
            <a:off x="8731942" y="2980276"/>
            <a:ext cx="2506259"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71D40">
                    <a:alpha val="100000"/>
                  </a:srgbClr>
                </a:solidFill>
                <a:latin typeface="Microsoft Yahei"/>
                <a:ea typeface="Microsoft Yahei"/>
                <a:cs typeface="Microsoft Yahei"/>
              </a:rPr>
              <a:t>建立完善的人才激励机制，通过物质奖励、精神激励、职务晋升等多种手段，激发人才的积极性和创造力。</a:t>
            </a:r>
          </a:p>
        </p:txBody>
      </p:sp>
      <p:sp>
        <p:nvSpPr>
          <p:cNvPr id="15" name="Freeform 15"/>
          <p:cNvSpPr/>
          <p:nvPr/>
        </p:nvSpPr>
        <p:spPr>
          <a:xfrm>
            <a:off x="3734987" y="1845395"/>
            <a:ext cx="509355" cy="509355"/>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7434234" y="1784900"/>
            <a:ext cx="509355" cy="509355"/>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1081380" y="1191768"/>
            <a:ext cx="2180333" cy="184404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74000"/>
              </a:lnSpc>
            </a:pPr>
            <a:r>
              <a:rPr lang="en-US" sz="5775" b="1">
                <a:solidFill>
                  <a:srgbClr val="FFFFFF">
                    <a:alpha val="100000"/>
                  </a:srgbClr>
                </a:solidFill>
                <a:latin typeface="Microsoft Yahei"/>
                <a:ea typeface="Microsoft Yahei"/>
                <a:cs typeface="Microsoft Yahei"/>
              </a:rPr>
              <a:t>01</a:t>
            </a:r>
          </a:p>
        </p:txBody>
      </p:sp>
      <p:sp>
        <p:nvSpPr>
          <p:cNvPr id="18" name="TextBox 18"/>
          <p:cNvSpPr txBox="1"/>
          <p:nvPr/>
        </p:nvSpPr>
        <p:spPr>
          <a:xfrm>
            <a:off x="4743558" y="1252051"/>
            <a:ext cx="2109185" cy="184404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74000"/>
              </a:lnSpc>
            </a:pPr>
            <a:r>
              <a:rPr lang="en-US" sz="5775" b="1">
                <a:solidFill>
                  <a:srgbClr val="FFFFFF">
                    <a:alpha val="100000"/>
                  </a:srgbClr>
                </a:solidFill>
                <a:latin typeface="Microsoft Yahei"/>
                <a:ea typeface="Microsoft Yahei"/>
                <a:cs typeface="Microsoft Yahei"/>
              </a:rPr>
              <a:t>02</a:t>
            </a:r>
          </a:p>
        </p:txBody>
      </p:sp>
      <p:sp>
        <p:nvSpPr>
          <p:cNvPr id="19" name="TextBox 19"/>
          <p:cNvSpPr txBox="1"/>
          <p:nvPr/>
        </p:nvSpPr>
        <p:spPr>
          <a:xfrm>
            <a:off x="8349305" y="1215599"/>
            <a:ext cx="2294171" cy="184404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74000"/>
              </a:lnSpc>
            </a:pPr>
            <a:r>
              <a:rPr lang="en-US" sz="5775" b="1">
                <a:solidFill>
                  <a:srgbClr val="FFFFFF">
                    <a:alpha val="100000"/>
                  </a:srgbClr>
                </a:solidFill>
                <a:latin typeface="Microsoft Yahei"/>
                <a:ea typeface="Microsoft Yahei"/>
                <a:cs typeface="Microsoft Yahei"/>
              </a:rPr>
              <a:t>03</a:t>
            </a:r>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个性化发展规划</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5340" y="2000511"/>
            <a:ext cx="7405389" cy="1138956"/>
            <a:chOff x="2395340" y="2000511"/>
            <a:chExt cx="7405389" cy="1138956"/>
          </a:xfrm>
        </p:grpSpPr>
        <p:sp>
          <p:nvSpPr>
            <p:cNvPr id="3" name="TextBox 3"/>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chemeClr val="accent1">
                      <a:alpha val="100000"/>
                    </a:schemeClr>
                  </a:solidFill>
                  <a:latin typeface="Microsoft Yahei"/>
                  <a:ea typeface="Microsoft Yahei"/>
                  <a:cs typeface="Microsoft Yahei"/>
                </a:rPr>
                <a:t>03</a:t>
              </a:r>
            </a:p>
          </p:txBody>
        </p:sp>
      </p:grpSp>
      <p:sp>
        <p:nvSpPr>
          <p:cNvPr id="4" name="TextBox 4"/>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课程体系建设与改革</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实践性课程不足</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现有课程体系中，理论课程占比较大，实践性课程相对较少，不利于培养学生解决实际问题的能力。</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缺乏跨学科课程</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煤炭行业正面临多元化、综合化的发展趋势，缺乏跨学科课程不利于培养具有创新精神和跨界整合能力的人才。</a:t>
            </a:r>
          </a:p>
        </p:txBody>
      </p:sp>
      <p:cxnSp>
        <p:nvCxnSpPr>
          <p:cNvPr id="15" name="Connector 15"/>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课程设置与行业需求脱节</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当前煤炭行业的课程体系未能充分反映行业发展趋势和新技术应用，导致人才培养与市场需求存在差距。</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现有课程体系分析</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67" r="16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跨学科课程整合</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鼓励开设跨学科课程，培养学生系统思维、创新精神和跨界整合能力。</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紧密对接行业需求</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根据煤炭行业发展趋势和新技术应用，调整课程设置，增加新能源、智能化、环保等相关课程。</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加强实践性教学</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增加实验、实训、课程设计等实践性教学环节的比重，提高学生的实践能力和创新能力。</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课程体系改革方向</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5250" r="15250"/>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构建包括实验、实训、实习、社会实践等在内的多层次实践教学体系。</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完善实践教学体系</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加强实践教学基地建设</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强化教师实践教学能力</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推动产学研合作教育</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与煤炭企业合作，共同建设实践教学基地，为学生提供真实的实践环境。</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加强对教师实践教学能力的培训，鼓励教师参与企业实践和技术研发。</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积极推动产学研合作教育，鼓励学生参与科研项目和企业实践，提高学生的实践能力和创新能力。</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实践性教学环节加强</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5340" y="2000511"/>
            <a:ext cx="7405389" cy="1138956"/>
            <a:chOff x="2395340" y="2000511"/>
            <a:chExt cx="7405389" cy="1138956"/>
          </a:xfrm>
        </p:grpSpPr>
        <p:sp>
          <p:nvSpPr>
            <p:cNvPr id="3" name="TextBox 3"/>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chemeClr val="accent1">
                      <a:alpha val="100000"/>
                    </a:schemeClr>
                  </a:solidFill>
                  <a:latin typeface="Microsoft Yahei"/>
                  <a:ea typeface="Microsoft Yahei"/>
                  <a:cs typeface="Microsoft Yahei"/>
                </a:rPr>
                <a:t>04</a:t>
              </a:r>
            </a:p>
          </p:txBody>
        </p:sp>
      </p:grpSp>
      <p:sp>
        <p:nvSpPr>
          <p:cNvPr id="4" name="TextBox 4"/>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师资队伍建设与提升</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https://d.book118.com/868137071117006034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92</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2024-09-13T07:17:16.659</cp:lastPrinted>
  <dcterms:created xsi:type="dcterms:W3CDTF">2024-09-12T23:17:16Z</dcterms:created>
  <dcterms:modified xsi:type="dcterms:W3CDTF">2024-09-12T23:17:18Z</dcterms:modified>
</cp:coreProperties>
</file>