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D109301-D227-442C-9ACD-1A161E24EDB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1FB5317-B3F0-4175-BDC6-0EA8ADF10DD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9549906-6DAC-4D5C-8119-8DF1C8F85D1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BC5A539-6478-4592-B225-9CDCA56BC4F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DAEA02A-6900-4678-9064-F7CDCF3DDF3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12E3865-FE70-4B82-B5A3-834510ADBE9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2A4C9C3-F2E0-4B8C-B68C-629FFFF8B40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2C2C461-1A5D-4447-BF9E-8BB80230DFD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081B06B-A377-4B62-B39D-D1D8ECD3758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59C0149-4ABE-40F3-B953-999CB2657D0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30E3861-BC43-435E-B478-A7CE2065512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2/2/2024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2/2/2024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2/2/2024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2/2/2024</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68140001045006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1942870" y="1523327"/>
            <a:ext cx="8306259"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000000">
                    <a:alpha val="100000"/>
                  </a:srgbClr>
                </a:solidFill>
                <a:latin typeface="Microsoft Yahei"/>
                <a:ea typeface="Microsoft Yahei"/>
                <a:cs typeface="Microsoft Yahei"/>
              </a:rPr>
              <a:t>货币金融学第11讲金融机构存在的合理性和作用</a:t>
            </a:r>
          </a:p>
        </p:txBody>
      </p:sp>
      <p:sp>
        <p:nvSpPr>
          <p:cNvPr id="3" name="TextBox 3"/>
          <p:cNvSpPr txBox="1"/>
          <p:nvPr/>
        </p:nvSpPr>
        <p:spPr>
          <a:xfrm>
            <a:off x="4964250" y="3872880"/>
            <a:ext cx="2263498"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rgbClr val="000000">
                    <a:alpha val="100000"/>
                  </a:srgbClr>
                </a:solidFill>
                <a:latin typeface="Microsoft Yahei"/>
                <a:ea typeface="Microsoft Yahei"/>
                <a:cs typeface="Microsoft Yahei"/>
              </a:rPr>
              <a:t>汇报人：AA</a:t>
            </a:r>
          </a:p>
        </p:txBody>
      </p:sp>
      <p:sp>
        <p:nvSpPr>
          <p:cNvPr id="4" name="TextBox 4"/>
          <p:cNvSpPr txBox="1"/>
          <p:nvPr/>
        </p:nvSpPr>
        <p:spPr>
          <a:xfrm>
            <a:off x="4293502" y="4349349"/>
            <a:ext cx="360499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rgbClr val="000000">
                    <a:alpha val="100000"/>
                  </a:srgbClr>
                </a:solidFill>
                <a:latin typeface="Microsoft Yahei"/>
                <a:ea typeface="Microsoft Yahei"/>
                <a:cs typeface="Microsoft Yahei"/>
              </a:rPr>
              <a:t>2024-01-29</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金融机构概述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金融机构存在的合理性</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金融机构的作用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金融机构与经济发展的关系</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金融机构的风险与监管</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未来金融机构的发展趋势和挑战</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5562600" y="2304610"/>
            <a:ext cx="1066800" cy="1066800"/>
          </a:xfrm>
          <a:prstGeom prst="rect">
            <a:avLst/>
          </a:prstGeom>
          <a:solidFill>
            <a:schemeClr val="accent2">
              <a:lumMod val="20000"/>
              <a:lumOff val="80000"/>
              <a:alpha val="100000"/>
            </a:schemeClr>
          </a:solidFill>
          <a:ln w="19050">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TextBox 3"/>
          <p:cNvSpPr txBox="1"/>
          <p:nvPr/>
        </p:nvSpPr>
        <p:spPr>
          <a:xfrm>
            <a:off x="2770323" y="2304610"/>
            <a:ext cx="6651353" cy="10313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dk1">
                    <a:alpha val="100000"/>
                  </a:schemeClr>
                </a:solidFill>
                <a:latin typeface="Microsoft Yahei"/>
                <a:ea typeface="Microsoft Yahei"/>
                <a:cs typeface="Microsoft Yahei"/>
              </a:rPr>
              <a:t>01</a:t>
            </a:r>
          </a:p>
        </p:txBody>
      </p:sp>
      <p:sp>
        <p:nvSpPr>
          <p:cNvPr id="4" name="TextBox 4"/>
          <p:cNvSpPr txBox="1"/>
          <p:nvPr/>
        </p:nvSpPr>
        <p:spPr>
          <a:xfrm>
            <a:off x="3235297" y="3578030"/>
            <a:ext cx="5724525" cy="157162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3825" b="1">
                <a:solidFill>
                  <a:srgbClr val="000000">
                    <a:alpha val="100000"/>
                  </a:srgbClr>
                </a:solidFill>
                <a:latin typeface="Microsoft Yahei"/>
                <a:ea typeface="Microsoft Yahei"/>
                <a:cs typeface="Microsoft Yahei"/>
              </a:rPr>
              <a:t>金融机构概述</a:t>
            </a:r>
          </a:p>
        </p:txBody>
      </p:sp>
      <p:cxnSp>
        <p:nvCxnSpPr>
          <p:cNvPr id="5" name="Connector 5"/>
          <p:cNvCxnSpPr/>
          <p:nvPr/>
        </p:nvCxnSpPr>
        <p:spPr>
          <a:xfrm flipV="1">
            <a:off x="6881808" y="1961467"/>
            <a:ext cx="964777" cy="686285"/>
          </a:xfrm>
          <a:prstGeom prst="line">
            <a:avLst/>
          </a:prstGeom>
          <a:ln w="1905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6" name="Connector 6"/>
          <p:cNvCxnSpPr/>
          <p:nvPr/>
        </p:nvCxnSpPr>
        <p:spPr>
          <a:xfrm flipV="1">
            <a:off x="4377943" y="2742715"/>
            <a:ext cx="964777" cy="686285"/>
          </a:xfrm>
          <a:prstGeom prst="line">
            <a:avLst/>
          </a:prstGeom>
          <a:ln w="19050">
            <a:solidFill>
              <a:schemeClr val="dk1">
                <a:lumMod val="50000"/>
                <a:lumOff val="50000"/>
              </a:schemeClr>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4" name="Picture 4"/>
          <p:cNvPicPr>
            <a:picLocks noChangeAspect="1"/>
          </p:cNvPicPr>
          <p:nvPr/>
        </p:nvPicPr>
        <p:blipFill>
          <a:blip r:embed="rId2">
            <a:alphaModFix/>
          </a:blip>
          <a:srcRect l="25000" r="250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定义</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金融机构是指专门从事货币信用活动的中介组织。它们通过提供支付、储蓄、信贷、投资等服务，在经济社会中发挥着重要的桥梁和纽带作用。</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分类</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根据业务性质和功能，金融机构可分为银行类金融机构和非银行类金融机构两大类。其中，银行类金融机构包括商业银行、中央银行、政策性银行等；非银行类金融机构则包括证券公司、保险公司、信托公司、基金公司等。</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金融机构的起源可以追溯到古代的钱庄和票号。随着商品经济的发展和资本主义的兴起，现代金融机构逐渐产生并发展壮大。特别是近几十年来，随着金融自由化、全球化和信息化的加速推进，金融机构的种类和业务范围不断扩大，金融创新和跨界融合也呈现出前所未有的发展态势。</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现状</a:t>
            </a:r>
          </a:p>
        </p:txBody>
      </p:sp>
      <p:cxnSp>
        <p:nvCxnSpPr>
          <p:cNvPr id="10" name="Connector 10"/>
          <p:cNvCxnSpPr/>
          <p:nvPr/>
        </p:nvCxnSpPr>
        <p:spPr>
          <a:xfrm>
            <a:off x="8117660" y="2855191"/>
            <a:ext cx="2856056" cy="0"/>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目前，全球金融机构数量庞大，业务种类繁多，竞争日益激烈。同时，金融机构也面临着诸多挑战，如风险管理、合规监管、技术更新等。为了应对这些挑战，许多金融机构正在积极寻求变革和创新，如采用先进的风险管理技术和方法、加强合规监管和内部控制、推进数字化转型等。</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发展历程</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发展历程及现状</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1073079" y="2001700"/>
            <a:ext cx="9603903" cy="34442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buFont typeface="Arial"/>
              <a:buChar char="•"/>
            </a:pPr>
            <a:r>
              <a:rPr lang="en-US" sz="1500">
                <a:solidFill>
                  <a:schemeClr val="dk1">
                    <a:alpha val="100000"/>
                  </a:schemeClr>
                </a:solidFill>
                <a:latin typeface="Microsoft Yahei"/>
                <a:ea typeface="Microsoft Yahei"/>
                <a:cs typeface="Microsoft Yahei"/>
              </a:rPr>
              <a:t>金融服务提供者：金融机构是国民经济中提供金融服务的主要力量，它们通过吸收存款、发放贷款、办理结算等方式，为企业和个人提供全方位的金融服务支持。</a:t>
            </a:r>
          </a:p>
          <a:p>
            <a:pPr marL="203200" lvl="0" indent="-203200">
              <a:lnSpc>
                <a:spcPct val="120000"/>
              </a:lnSpc>
              <a:buFont typeface="Arial"/>
              <a:buChar char="•"/>
            </a:pPr>
            <a:r>
              <a:rPr lang="en-US" sz="1500">
                <a:solidFill>
                  <a:schemeClr val="dk1">
                    <a:alpha val="100000"/>
                  </a:schemeClr>
                </a:solidFill>
                <a:latin typeface="Microsoft Yahei"/>
                <a:ea typeface="Microsoft Yahei"/>
                <a:cs typeface="Microsoft Yahei"/>
              </a:rPr>
              <a:t>资源配置者：金融机构在国民经济中发挥着重要的资源配置作用。它们通过信贷、投资等手段，引导社会资金流向高效益的领域和项目，促进资源的优化配置和经济的可持续发展。</a:t>
            </a:r>
          </a:p>
          <a:p>
            <a:pPr marL="203200" lvl="0" indent="-203200">
              <a:lnSpc>
                <a:spcPct val="120000"/>
              </a:lnSpc>
              <a:buFont typeface="Arial"/>
              <a:buChar char="•"/>
            </a:pPr>
            <a:r>
              <a:rPr lang="en-US" sz="1500">
                <a:solidFill>
                  <a:schemeClr val="dk1">
                    <a:alpha val="100000"/>
                  </a:schemeClr>
                </a:solidFill>
                <a:latin typeface="Microsoft Yahei"/>
                <a:ea typeface="Microsoft Yahei"/>
                <a:cs typeface="Microsoft Yahei"/>
              </a:rPr>
              <a:t>风险管理者：金融机构在经营过程中承担着各种风险，如信用风险、市场风险、操作风险等。它们通过专业的风险管理技术和方法，对风险进行识别、评估和控制，保障金融体系的稳健运行和经济的平稳发展。</a:t>
            </a:r>
          </a:p>
          <a:p>
            <a:pPr marL="203200" lvl="0" indent="-203200">
              <a:lnSpc>
                <a:spcPct val="120000"/>
              </a:lnSpc>
              <a:buFont typeface="Arial"/>
              <a:buChar char="•"/>
            </a:pPr>
            <a:r>
              <a:rPr lang="en-US" sz="1500">
                <a:solidFill>
                  <a:schemeClr val="dk1">
                    <a:alpha val="100000"/>
                  </a:schemeClr>
                </a:solidFill>
                <a:latin typeface="Microsoft Yahei"/>
                <a:ea typeface="Microsoft Yahei"/>
                <a:cs typeface="Microsoft Yahei"/>
              </a:rPr>
              <a:t>政策传导者：金融机构作为货币政策和财政政策的重要传导渠道，能够将国家的宏观经济政策有效地传导到微观经济主体，促进政策的落地实施和经济的稳定增长。</a:t>
            </a:r>
          </a:p>
        </p:txBody>
      </p:sp>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金融机构在国民经济中的地位</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5562600" y="2304610"/>
            <a:ext cx="1066800" cy="1066800"/>
          </a:xfrm>
          <a:prstGeom prst="rect">
            <a:avLst/>
          </a:prstGeom>
          <a:solidFill>
            <a:schemeClr val="accent2">
              <a:lumMod val="20000"/>
              <a:lumOff val="80000"/>
              <a:alpha val="100000"/>
            </a:schemeClr>
          </a:solidFill>
          <a:ln w="19050">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TextBox 3"/>
          <p:cNvSpPr txBox="1"/>
          <p:nvPr/>
        </p:nvSpPr>
        <p:spPr>
          <a:xfrm>
            <a:off x="2770323" y="2304610"/>
            <a:ext cx="6651353" cy="10313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dk1">
                    <a:alpha val="100000"/>
                  </a:schemeClr>
                </a:solidFill>
                <a:latin typeface="Microsoft Yahei"/>
                <a:ea typeface="Microsoft Yahei"/>
                <a:cs typeface="Microsoft Yahei"/>
              </a:rPr>
              <a:t>02</a:t>
            </a:r>
          </a:p>
        </p:txBody>
      </p:sp>
      <p:sp>
        <p:nvSpPr>
          <p:cNvPr id="4" name="TextBox 4"/>
          <p:cNvSpPr txBox="1"/>
          <p:nvPr/>
        </p:nvSpPr>
        <p:spPr>
          <a:xfrm>
            <a:off x="3235297" y="3578030"/>
            <a:ext cx="5724525" cy="157162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3825" b="1">
                <a:solidFill>
                  <a:srgbClr val="000000">
                    <a:alpha val="100000"/>
                  </a:srgbClr>
                </a:solidFill>
                <a:latin typeface="Microsoft Yahei"/>
                <a:ea typeface="Microsoft Yahei"/>
                <a:cs typeface="Microsoft Yahei"/>
              </a:rPr>
              <a:t>金融机构存在的合理性</a:t>
            </a:r>
          </a:p>
        </p:txBody>
      </p:sp>
      <p:cxnSp>
        <p:nvCxnSpPr>
          <p:cNvPr id="5" name="Connector 5"/>
          <p:cNvCxnSpPr/>
          <p:nvPr/>
        </p:nvCxnSpPr>
        <p:spPr>
          <a:xfrm flipV="1">
            <a:off x="6881808" y="1961467"/>
            <a:ext cx="964777" cy="686285"/>
          </a:xfrm>
          <a:prstGeom prst="line">
            <a:avLst/>
          </a:prstGeom>
          <a:ln w="1905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6" name="Connector 6"/>
          <p:cNvCxnSpPr/>
          <p:nvPr/>
        </p:nvCxnSpPr>
        <p:spPr>
          <a:xfrm flipV="1">
            <a:off x="4377943" y="2742715"/>
            <a:ext cx="964777" cy="686285"/>
          </a:xfrm>
          <a:prstGeom prst="line">
            <a:avLst/>
          </a:prstGeom>
          <a:ln w="19050">
            <a:solidFill>
              <a:schemeClr val="dk1">
                <a:lumMod val="50000"/>
                <a:lumOff val="50000"/>
              </a:schemeClr>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金融机构通过提供交易平台和支付结算服务，可以降低市场交易中的信息搜寻、协商和执行成本。</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金融机构的专业化服务可以减少市场参与者的学习成本和时间成本，提高交易效率。</a:t>
            </a:r>
          </a:p>
        </p:txBody>
      </p:sp>
      <p:pic>
        <p:nvPicPr>
          <p:cNvPr id="6" name="Picture 6"/>
          <p:cNvPicPr>
            <a:picLocks noChangeAspect="1"/>
          </p:cNvPicPr>
          <p:nvPr/>
        </p:nvPicPr>
        <p:blipFill>
          <a:blip r:embed="rId2"/>
          <a:srcRect t="15199" b="15199"/>
          <a:stretch>
            <a:fillRect/>
          </a:stretch>
        </p:blipFill>
        <p:spPr>
          <a:xfrm>
            <a:off x="539110" y="1388509"/>
            <a:ext cx="2256056" cy="1267968"/>
          </a:xfrm>
          <a:prstGeom prst="rect">
            <a:avLst/>
          </a:prstGeom>
        </p:spPr>
      </p:pic>
      <p:pic>
        <p:nvPicPr>
          <p:cNvPr id="7" name="Picture 7"/>
          <p:cNvPicPr>
            <a:picLocks noChangeAspect="1"/>
          </p:cNvPicPr>
          <p:nvPr/>
        </p:nvPicPr>
        <p:blipFill>
          <a:blip r:embed="rId3"/>
          <a:srcRect t="19034" b="19034"/>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金融机构通过集中交易和标准化合约等方式，可以降低交易的复杂性和不确定性，进一步降低交易成本。</a:t>
            </a:r>
          </a:p>
        </p:txBody>
      </p:sp>
      <p:pic>
        <p:nvPicPr>
          <p:cNvPr id="10" name="Picture 10"/>
          <p:cNvPicPr>
            <a:picLocks noChangeAspect="1"/>
          </p:cNvPicPr>
          <p:nvPr/>
        </p:nvPicPr>
        <p:blipFill>
          <a:blip r:embed="rId4"/>
          <a:srcRect t="29486" b="29486"/>
          <a:stretch>
            <a:fillRect/>
          </a:stretch>
        </p:blipFill>
        <p:spPr>
          <a:xfrm>
            <a:off x="544772" y="4664093"/>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降低交易成本</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5" name="Connector 5"/>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6" name="AutoShape 6"/>
          <p:cNvSpPr/>
          <p:nvPr/>
        </p:nvSpPr>
        <p:spPr>
          <a:xfrm>
            <a:off x="904945" y="1398355"/>
            <a:ext cx="2590123" cy="150638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1218874" y="2592503"/>
            <a:ext cx="2871893" cy="3142827"/>
          </a:xfrm>
          <a:prstGeom prst="roundRect">
            <a:avLst/>
          </a:prstGeom>
          <a:solidFill>
            <a:schemeClr val="accent2">
              <a:lumMod val="20000"/>
              <a:lumOff val="80000"/>
              <a:alpha val="90000"/>
            </a:schemeClr>
          </a:solidFill>
          <a:ln w="19050">
            <a:solidFill>
              <a:schemeClr val="accent2">
                <a:alpha val="9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a:endParaRPr/>
          </a:p>
        </p:txBody>
      </p:sp>
      <p:sp>
        <p:nvSpPr>
          <p:cNvPr id="8" name="AutoShape 8"/>
          <p:cNvSpPr/>
          <p:nvPr/>
        </p:nvSpPr>
        <p:spPr>
          <a:xfrm>
            <a:off x="4503089" y="1424901"/>
            <a:ext cx="2590123" cy="150638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4817018" y="2619049"/>
            <a:ext cx="2871893" cy="3142827"/>
          </a:xfrm>
          <a:prstGeom prst="roundRect">
            <a:avLst/>
          </a:prstGeom>
          <a:solidFill>
            <a:schemeClr val="accent1">
              <a:lumMod val="20000"/>
              <a:lumOff val="80000"/>
              <a:alpha val="90000"/>
            </a:schemeClr>
          </a:solidFill>
          <a:ln w="19050">
            <a:solidFill>
              <a:schemeClr val="accent1">
                <a:alpha val="9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a:endParaRPr/>
          </a:p>
        </p:txBody>
      </p:sp>
      <p:sp>
        <p:nvSpPr>
          <p:cNvPr id="10" name="AutoShape 10"/>
          <p:cNvSpPr/>
          <p:nvPr/>
        </p:nvSpPr>
        <p:spPr>
          <a:xfrm>
            <a:off x="8201329" y="1424901"/>
            <a:ext cx="2590123" cy="150638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8515258" y="2619049"/>
            <a:ext cx="2871893" cy="3142827"/>
          </a:xfrm>
          <a:prstGeom prst="roundRect">
            <a:avLst/>
          </a:prstGeom>
          <a:solidFill>
            <a:schemeClr val="accent2">
              <a:lumMod val="20000"/>
              <a:lumOff val="80000"/>
              <a:alpha val="90000"/>
            </a:schemeClr>
          </a:solidFill>
          <a:ln w="19050">
            <a:solidFill>
              <a:schemeClr val="accent2">
                <a:alpha val="9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a:endParaRPr/>
          </a:p>
        </p:txBody>
      </p:sp>
      <p:sp>
        <p:nvSpPr>
          <p:cNvPr id="12" name="TextBox 12"/>
          <p:cNvSpPr txBox="1"/>
          <p:nvPr/>
        </p:nvSpPr>
        <p:spPr>
          <a:xfrm>
            <a:off x="1414251" y="2980276"/>
            <a:ext cx="2505075" cy="24955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071D40">
                    <a:alpha val="100000"/>
                  </a:srgbClr>
                </a:solidFill>
                <a:latin typeface="Microsoft Yahei"/>
                <a:ea typeface="Microsoft Yahei"/>
                <a:cs typeface="Microsoft Yahei"/>
              </a:rPr>
              <a:t>金融机构拥有专业的金融知识和技能，可以为市场参与者提供投资咨询、风险管理、资产管理等专业化服务。</a:t>
            </a:r>
          </a:p>
        </p:txBody>
      </p:sp>
      <p:sp>
        <p:nvSpPr>
          <p:cNvPr id="13" name="TextBox 13"/>
          <p:cNvSpPr txBox="1"/>
          <p:nvPr/>
        </p:nvSpPr>
        <p:spPr>
          <a:xfrm>
            <a:off x="4999835" y="2980276"/>
            <a:ext cx="2506259"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071D40">
                    <a:alpha val="100000"/>
                  </a:srgbClr>
                </a:solidFill>
                <a:latin typeface="Microsoft Yahei"/>
                <a:ea typeface="Microsoft Yahei"/>
                <a:cs typeface="Microsoft Yahei"/>
              </a:rPr>
              <a:t>金融机构通过专业化的服务，可以帮助市场参与者更好地理解和把握市场机会，提高投资收益。</a:t>
            </a:r>
          </a:p>
        </p:txBody>
      </p:sp>
      <p:sp>
        <p:nvSpPr>
          <p:cNvPr id="14" name="TextBox 14"/>
          <p:cNvSpPr txBox="1"/>
          <p:nvPr/>
        </p:nvSpPr>
        <p:spPr>
          <a:xfrm>
            <a:off x="8731942" y="2980276"/>
            <a:ext cx="2506259"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071D40">
                    <a:alpha val="100000"/>
                  </a:srgbClr>
                </a:solidFill>
                <a:latin typeface="Microsoft Yahei"/>
                <a:ea typeface="Microsoft Yahei"/>
                <a:cs typeface="Microsoft Yahei"/>
              </a:rPr>
              <a:t>金融机构的专业化服务还可以为市场参与者提供定制化的金融解决方案，满足其多样化的金融需求。</a:t>
            </a:r>
          </a:p>
        </p:txBody>
      </p:sp>
      <p:sp>
        <p:nvSpPr>
          <p:cNvPr id="15" name="Freeform 15"/>
          <p:cNvSpPr/>
          <p:nvPr/>
        </p:nvSpPr>
        <p:spPr>
          <a:xfrm>
            <a:off x="3734987" y="1845395"/>
            <a:ext cx="509355" cy="509355"/>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Freeform 16"/>
          <p:cNvSpPr/>
          <p:nvPr/>
        </p:nvSpPr>
        <p:spPr>
          <a:xfrm>
            <a:off x="7434234" y="1784900"/>
            <a:ext cx="509355" cy="509355"/>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TextBox 17"/>
          <p:cNvSpPr txBox="1"/>
          <p:nvPr/>
        </p:nvSpPr>
        <p:spPr>
          <a:xfrm>
            <a:off x="1081380" y="1191768"/>
            <a:ext cx="2180333" cy="184404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74000"/>
              </a:lnSpc>
            </a:pPr>
            <a:r>
              <a:rPr lang="en-US" sz="5775" b="1">
                <a:solidFill>
                  <a:srgbClr val="FFFFFF">
                    <a:alpha val="100000"/>
                  </a:srgbClr>
                </a:solidFill>
                <a:latin typeface="Microsoft Yahei"/>
                <a:ea typeface="Microsoft Yahei"/>
                <a:cs typeface="Microsoft Yahei"/>
              </a:rPr>
              <a:t>01</a:t>
            </a:r>
          </a:p>
        </p:txBody>
      </p:sp>
      <p:sp>
        <p:nvSpPr>
          <p:cNvPr id="18" name="TextBox 18"/>
          <p:cNvSpPr txBox="1"/>
          <p:nvPr/>
        </p:nvSpPr>
        <p:spPr>
          <a:xfrm>
            <a:off x="4743558" y="1252051"/>
            <a:ext cx="2109185" cy="184404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74000"/>
              </a:lnSpc>
            </a:pPr>
            <a:r>
              <a:rPr lang="en-US" sz="5775" b="1">
                <a:solidFill>
                  <a:srgbClr val="FFFFFF">
                    <a:alpha val="100000"/>
                  </a:srgbClr>
                </a:solidFill>
                <a:latin typeface="Microsoft Yahei"/>
                <a:ea typeface="Microsoft Yahei"/>
                <a:cs typeface="Microsoft Yahei"/>
              </a:rPr>
              <a:t>02</a:t>
            </a:r>
          </a:p>
        </p:txBody>
      </p:sp>
      <p:sp>
        <p:nvSpPr>
          <p:cNvPr id="19" name="TextBox 19"/>
          <p:cNvSpPr txBox="1"/>
          <p:nvPr/>
        </p:nvSpPr>
        <p:spPr>
          <a:xfrm>
            <a:off x="8349305" y="1215599"/>
            <a:ext cx="2294171" cy="184404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74000"/>
              </a:lnSpc>
            </a:pPr>
            <a:r>
              <a:rPr lang="en-US" sz="5775" b="1">
                <a:solidFill>
                  <a:srgbClr val="FFFFFF">
                    <a:alpha val="100000"/>
                  </a:srgbClr>
                </a:solidFill>
                <a:latin typeface="Microsoft Yahei"/>
                <a:ea typeface="Microsoft Yahei"/>
                <a:cs typeface="Microsoft Yahei"/>
              </a:rPr>
              <a:t>03</a:t>
            </a:r>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提供专业化服务</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3" name="Picture 3"/>
          <p:cNvPicPr>
            <a:picLocks noChangeAspect="1"/>
          </p:cNvPicPr>
          <p:nvPr/>
        </p:nvPicPr>
        <p:blipFill>
          <a:blip r:embed="rId2">
            <a:alphaModFix amt="70000"/>
          </a:blip>
          <a:srcRect l="11750" r="1175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TextBox 5"/>
          <p:cNvSpPr txBox="1"/>
          <p:nvPr/>
        </p:nvSpPr>
        <p:spPr>
          <a:xfrm>
            <a:off x="4899336" y="5251464"/>
            <a:ext cx="979144"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5019816"/>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金融机构通过实现规模经济，可以进一步推动金融市场的发展和壮大。</a:t>
            </a:r>
          </a:p>
        </p:txBody>
      </p:sp>
      <p:sp>
        <p:nvSpPr>
          <p:cNvPr id="7" name="AutoShape 7"/>
          <p:cNvSpPr/>
          <p:nvPr/>
        </p:nvSpPr>
        <p:spPr>
          <a:xfrm>
            <a:off x="4935912" y="181958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TextBox 8"/>
          <p:cNvSpPr txBox="1"/>
          <p:nvPr/>
        </p:nvSpPr>
        <p:spPr>
          <a:xfrm>
            <a:off x="4926142" y="198727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6074571" y="181958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金融机构通过集中大量资金和交易，可以实现规模经济效应，降低单位交易的成本。</a:t>
            </a:r>
          </a:p>
        </p:txBody>
      </p:sp>
      <p:sp>
        <p:nvSpPr>
          <p:cNvPr id="10" name="AutoShape 10"/>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TextBox 11"/>
          <p:cNvSpPr txBox="1"/>
          <p:nvPr/>
        </p:nvSpPr>
        <p:spPr>
          <a:xfrm>
            <a:off x="4926142" y="362546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2" name="TextBox 12"/>
          <p:cNvSpPr txBox="1"/>
          <p:nvPr/>
        </p:nvSpPr>
        <p:spPr>
          <a:xfrm>
            <a:off x="6096000" y="3521834"/>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金融机构的规模效应还可以提高其抵御风险的能力，保障金融市场的稳定运行。</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实现规模经济</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a:effectLst/>
      </p:bgPr>
    </p:bg>
    <p:spTree>
      <p:nvGrpSpPr>
        <p:cNvPr id="1" name=""/>
        <p:cNvGrpSpPr/>
        <p:nvPr/>
      </p:nvGrpSpPr>
      <p:grpSpPr>
        <a:xfrm>
          <a:off x="0" y="0"/>
          <a:ext cx="0" cy="0"/>
        </a:xfrm>
      </p:grpSpPr>
      <p:sp>
        <p:nvSpPr>
          <p:cNvPr id="2" name="AutoShape 2"/>
          <p:cNvSpPr/>
          <p:nvPr/>
        </p:nvSpPr>
        <p:spPr>
          <a:xfrm>
            <a:off x="9579498" y="4122330"/>
            <a:ext cx="600953" cy="60095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6072323" y="1774071"/>
            <a:ext cx="600953" cy="60095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TextBox 4"/>
          <p:cNvSpPr txBox="1"/>
          <p:nvPr/>
        </p:nvSpPr>
        <p:spPr>
          <a:xfrm>
            <a:off x="5004127" y="2472562"/>
            <a:ext cx="27622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金融机构通过提供信贷、投资等金融服务，可以促进资金从盈余部门流向短缺部门，实现资源的优化配置。</a:t>
            </a:r>
          </a:p>
        </p:txBody>
      </p:sp>
      <p:sp>
        <p:nvSpPr>
          <p:cNvPr id="5" name="TextBox 5"/>
          <p:cNvSpPr txBox="1"/>
          <p:nvPr/>
        </p:nvSpPr>
        <p:spPr>
          <a:xfrm>
            <a:off x="5046100" y="4806368"/>
            <a:ext cx="2657475"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金融机构的专业化服务可以帮助市场参与者更好地识别和管理风险，进而优化其资产配置。</a:t>
            </a:r>
          </a:p>
        </p:txBody>
      </p:sp>
      <p:sp>
        <p:nvSpPr>
          <p:cNvPr id="6" name="TextBox 6"/>
          <p:cNvSpPr txBox="1"/>
          <p:nvPr/>
        </p:nvSpPr>
        <p:spPr>
          <a:xfrm>
            <a:off x="8499110" y="4817651"/>
            <a:ext cx="27622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金融机构通过优化资源配置，可以促进经济增长和社会发展，提高整个社会的福利水平。</a:t>
            </a:r>
          </a:p>
        </p:txBody>
      </p:sp>
      <p:sp>
        <p:nvSpPr>
          <p:cNvPr id="7" name="AutoShape 7"/>
          <p:cNvSpPr/>
          <p:nvPr/>
        </p:nvSpPr>
        <p:spPr>
          <a:xfrm>
            <a:off x="6072323" y="4122330"/>
            <a:ext cx="600953" cy="60095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Freeform 8"/>
          <p:cNvSpPr/>
          <p:nvPr/>
        </p:nvSpPr>
        <p:spPr>
          <a:xfrm>
            <a:off x="6244501" y="4282317"/>
            <a:ext cx="280981" cy="280981"/>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Freeform 9"/>
          <p:cNvSpPr/>
          <p:nvPr/>
        </p:nvSpPr>
        <p:spPr>
          <a:xfrm>
            <a:off x="6249635" y="1942726"/>
            <a:ext cx="246922" cy="24692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Freeform 10"/>
          <p:cNvSpPr/>
          <p:nvPr/>
        </p:nvSpPr>
        <p:spPr>
          <a:xfrm>
            <a:off x="9758054" y="4300887"/>
            <a:ext cx="243840" cy="243840"/>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11" name="Picture 11"/>
          <p:cNvPicPr>
            <a:picLocks noChangeAspect="1"/>
          </p:cNvPicPr>
          <p:nvPr/>
        </p:nvPicPr>
        <p:blipFill>
          <a:blip r:embed="rId2"/>
          <a:srcRect t="9583" b="9583"/>
          <a:stretch>
            <a:fillRect/>
          </a:stretch>
        </p:blipFill>
        <p:spPr>
          <a:xfrm>
            <a:off x="8770541" y="1481576"/>
            <a:ext cx="2313273" cy="2313273"/>
          </a:xfrm>
          <a:prstGeom prst="roundRect">
            <a:avLst/>
          </a:prstGeom>
        </p:spPr>
      </p:pic>
      <p:pic>
        <p:nvPicPr>
          <p:cNvPr id="12" name="Picture 12"/>
          <p:cNvPicPr>
            <a:picLocks noChangeAspect="1"/>
          </p:cNvPicPr>
          <p:nvPr/>
        </p:nvPicPr>
        <p:blipFill>
          <a:blip r:embed="rId3"/>
          <a:srcRect l="17477" r="17477"/>
          <a:stretch>
            <a:fillRect/>
          </a:stretch>
        </p:blipFill>
        <p:spPr>
          <a:xfrm>
            <a:off x="454963" y="1481576"/>
            <a:ext cx="4240298" cy="4612191"/>
          </a:xfrm>
          <a:prstGeom prst="roundRect">
            <a:avLst/>
          </a:prstGeom>
        </p:spPr>
      </p:pic>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优化资源配置</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5562600" y="2304610"/>
            <a:ext cx="1066800" cy="1066800"/>
          </a:xfrm>
          <a:prstGeom prst="rect">
            <a:avLst/>
          </a:prstGeom>
          <a:solidFill>
            <a:schemeClr val="accent2">
              <a:lumMod val="20000"/>
              <a:lumOff val="80000"/>
              <a:alpha val="100000"/>
            </a:schemeClr>
          </a:solidFill>
          <a:ln w="19050">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TextBox 3"/>
          <p:cNvSpPr txBox="1"/>
          <p:nvPr/>
        </p:nvSpPr>
        <p:spPr>
          <a:xfrm>
            <a:off x="2770323" y="2304610"/>
            <a:ext cx="6651353" cy="10313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dk1">
                    <a:alpha val="100000"/>
                  </a:schemeClr>
                </a:solidFill>
                <a:latin typeface="Microsoft Yahei"/>
                <a:ea typeface="Microsoft Yahei"/>
                <a:cs typeface="Microsoft Yahei"/>
              </a:rPr>
              <a:t>03</a:t>
            </a:r>
          </a:p>
        </p:txBody>
      </p:sp>
      <p:sp>
        <p:nvSpPr>
          <p:cNvPr id="4" name="TextBox 4"/>
          <p:cNvSpPr txBox="1"/>
          <p:nvPr/>
        </p:nvSpPr>
        <p:spPr>
          <a:xfrm>
            <a:off x="3235297" y="3578030"/>
            <a:ext cx="5724525" cy="157162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3825" b="1">
                <a:solidFill>
                  <a:srgbClr val="000000">
                    <a:alpha val="100000"/>
                  </a:srgbClr>
                </a:solidFill>
                <a:latin typeface="Microsoft Yahei"/>
                <a:ea typeface="Microsoft Yahei"/>
                <a:cs typeface="Microsoft Yahei"/>
              </a:rPr>
              <a:t>金融机构的作用</a:t>
            </a:r>
          </a:p>
        </p:txBody>
      </p:sp>
      <p:cxnSp>
        <p:nvCxnSpPr>
          <p:cNvPr id="5" name="Connector 5"/>
          <p:cNvCxnSpPr/>
          <p:nvPr/>
        </p:nvCxnSpPr>
        <p:spPr>
          <a:xfrm flipV="1">
            <a:off x="6881808" y="1961467"/>
            <a:ext cx="964777" cy="686285"/>
          </a:xfrm>
          <a:prstGeom prst="line">
            <a:avLst/>
          </a:prstGeom>
          <a:ln w="1905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6" name="Connector 6"/>
          <p:cNvCxnSpPr/>
          <p:nvPr/>
        </p:nvCxnSpPr>
        <p:spPr>
          <a:xfrm flipV="1">
            <a:off x="4377943" y="2742715"/>
            <a:ext cx="964777" cy="686285"/>
          </a:xfrm>
          <a:prstGeom prst="line">
            <a:avLst/>
          </a:prstGeom>
          <a:ln w="19050">
            <a:solidFill>
              <a:schemeClr val="dk1">
                <a:lumMod val="50000"/>
                <a:lumOff val="50000"/>
              </a:schemeClr>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5" name="Picture 5"/>
          <p:cNvPicPr>
            <a:picLocks noChangeAspect="1"/>
          </p:cNvPicPr>
          <p:nvPr/>
        </p:nvPicPr>
        <p:blipFill>
          <a:blip r:embed="rId2"/>
          <a:srcRect t="7901" b="7901"/>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21136" b="21136"/>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3624" b="3624"/>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信用中介作用</a:t>
              </a:r>
            </a:p>
          </p:txBody>
        </p:sp>
      </p:grpSp>
      <p:sp>
        <p:nvSpPr>
          <p:cNvPr id="30" name="TextBox 30"/>
          <p:cNvSpPr txBox="1"/>
          <p:nvPr/>
        </p:nvSpPr>
        <p:spPr>
          <a:xfrm>
            <a:off x="1057922"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金融机构作为信用中介，通过吸收存款、发放贷款等金融业务，实现资金盈余方和资金短缺方之间的资金融通。</a:t>
            </a:r>
          </a:p>
        </p:txBody>
      </p:sp>
      <p:sp>
        <p:nvSpPr>
          <p:cNvPr id="31" name="TextBox 31"/>
          <p:cNvSpPr txBox="1"/>
          <p:nvPr/>
        </p:nvSpPr>
        <p:spPr>
          <a:xfrm>
            <a:off x="4452917" y="3966127"/>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信用中介作用有助于解决资金供求矛盾，提高资金使用效率，促进经济发展。</a:t>
            </a:r>
          </a:p>
        </p:txBody>
      </p:sp>
      <p:sp>
        <p:nvSpPr>
          <p:cNvPr id="32" name="TextBox 32"/>
          <p:cNvSpPr txBox="1"/>
          <p:nvPr/>
        </p:nvSpPr>
        <p:spPr>
          <a:xfrm>
            <a:off x="7847818"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金融机构在信用中介过程中，通过风险管理和内部控制，保障资金安全，维护金融稳定。</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4250" r="4250"/>
          <a:stretch>
            <a:fillRect/>
          </a:stretch>
        </p:blipFill>
        <p:spPr>
          <a:xfrm>
            <a:off x="7092556" y="1559288"/>
            <a:ext cx="4492828" cy="4492828"/>
          </a:xfrm>
          <a:prstGeom prst="roundRect">
            <a:avLst/>
          </a:prstGeom>
        </p:spPr>
      </p:pic>
      <p:sp>
        <p:nvSpPr>
          <p:cNvPr id="3" name="Freeform 3"/>
          <p:cNvSpPr/>
          <p:nvPr/>
        </p:nvSpPr>
        <p:spPr>
          <a:xfrm>
            <a:off x="557080" y="1431615"/>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TextBox 4"/>
          <p:cNvSpPr txBox="1"/>
          <p:nvPr/>
        </p:nvSpPr>
        <p:spPr>
          <a:xfrm>
            <a:off x="720871" y="1321887"/>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1612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TextBox 6"/>
          <p:cNvSpPr txBox="1"/>
          <p:nvPr/>
        </p:nvSpPr>
        <p:spPr>
          <a:xfrm>
            <a:off x="727285" y="3051549"/>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75049" y="4866556"/>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TextBox 8"/>
          <p:cNvSpPr txBox="1"/>
          <p:nvPr/>
        </p:nvSpPr>
        <p:spPr>
          <a:xfrm>
            <a:off x="751032" y="4756828"/>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431615"/>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金融机构作为支付中介，为社会提供高效、便捷的支付结算服务，满足经济活动和居民生活的支付需求。</a:t>
            </a:r>
          </a:p>
        </p:txBody>
      </p:sp>
      <p:sp>
        <p:nvSpPr>
          <p:cNvPr id="10" name="TextBox 10"/>
          <p:cNvSpPr txBox="1"/>
          <p:nvPr/>
        </p:nvSpPr>
        <p:spPr>
          <a:xfrm>
            <a:off x="2248535" y="3135142"/>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支付中介作用有助于降低交易成本，提高交易效率，促进商品流通和经济发展。</a:t>
            </a:r>
          </a:p>
        </p:txBody>
      </p:sp>
      <p:sp>
        <p:nvSpPr>
          <p:cNvPr id="11" name="TextBox 11"/>
          <p:cNvSpPr txBox="1"/>
          <p:nvPr/>
        </p:nvSpPr>
        <p:spPr>
          <a:xfrm>
            <a:off x="2248535" y="4866556"/>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金融机构在支付中介过程中，通过技术创新和业务创新，不断提升支付服务的质量和效率。</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支付中介作用</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https://d.book118.com/868140001045006034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69</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2024-09-12T16:46:33.231</cp:lastPrinted>
  <dcterms:created xsi:type="dcterms:W3CDTF">2024-09-12T08:46:33Z</dcterms:created>
  <dcterms:modified xsi:type="dcterms:W3CDTF">2024-09-12T08:46:35Z</dcterms:modified>
</cp:coreProperties>
</file>