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POAPJR+MS-UIGothic"/>
      <p:regular r:id="rId19"/>
    </p:embeddedFont>
    <p:embeddedFont>
      <p:font typeface="HGVNTB+KGIHMK+ArialMT"/>
      <p:regular r:id="rId20"/>
    </p:embeddedFont>
    <p:embeddedFont>
      <p:font typeface="NORTDG+HHEDVJ+MicrosoftYaHei-Bold"/>
      <p:regular r:id="rId21"/>
    </p:embeddedFont>
    <p:embeddedFont>
      <p:font typeface="JTRDDW+JJLHWQ+MicrosoftYaHei"/>
      <p:regular r:id="rId22"/>
    </p:embeddedFont>
    <p:embeddedFont>
      <p:font typeface="UFSNCQ+JJLHWQ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A5ADD-9FD3-462B-896A-70792226D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D14C8-A68D-4EBC-BD45-D6557C79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88C1E-F667-4492-8702-CEB9FEA97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B9FCA-6E92-4956-806E-F2C9CA0D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C2E2E-E2EA-4EBD-9F96-45EDBD7E8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AF42EB-316E-4D5D-B774-9C3BD1D6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284D27-6500-4470-B3C7-248498FE7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8F995-C537-4FD0-AC79-04AED0DA0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08923-B7DD-4A59-AC6E-9848266B1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6A5C5-FDE6-49C6-A4E3-9D477C394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FC1EA-09BA-48A8-AC28-12238C24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4304404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4950">
                <a:solidFill>
                  <a:srgbClr val="C9B67E"/>
                </a:solidFill>
                <a:latin typeface="POAPJR+MS-UIGothic"/>
                <a:cs typeface="POAPJR+MS-UIGothic"/>
              </a:rPr>
              <a:t>的初步研究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POAPJR+MS-UIGothic"/>
                <a:cs typeface="POAPJ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1914080"/>
            <a:ext cx="3099959" cy="13432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HGVNTB+KGIHMK+ArialMT"/>
                <a:cs typeface="HGVNTB+KGIHMK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C9B67E"/>
                </a:solidFill>
                <a:latin typeface="POAPJR+MS-UIGothic"/>
                <a:cs typeface="POAPJR+MS-UIGothic"/>
              </a:rPr>
              <a:t>的基本知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HGVNTB+KGIHMK+ArialMT"/>
                <a:cs typeface="HGVNTB+KGIHMK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C9B67E"/>
                </a:solidFill>
                <a:latin typeface="POAPJR+MS-UIGothic"/>
                <a:cs typeface="POAPJR+MS-UIGothic"/>
              </a:rPr>
              <a:t>的成因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NORTDG+HHEDVJ+MicrosoftYaHei-Bold"/>
                <a:cs typeface="NORTDG+HHEDVJ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NORTDG+HHEDVJ+MicrosoftYaHei-Bold"/>
                <a:cs typeface="NORTDG+HHEDV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87792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C9B67E"/>
                </a:solidFill>
                <a:latin typeface="POAPJR+MS-UIGothic"/>
                <a:cs typeface="POAPJR+MS-UIGothic"/>
              </a:rPr>
              <a:t>的基本知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的定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2000" spc="23">
                <a:solidFill>
                  <a:srgbClr val="C9B67E"/>
                </a:solidFill>
                <a:latin typeface="POAPJR+MS-UIGothic"/>
                <a:cs typeface="POAPJR+MS-UIGothic"/>
              </a:rPr>
              <a:t>定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POAPJR+MS-UIGothic"/>
                <a:cs typeface="POAPJR+MS-UIGothic"/>
              </a:rPr>
              <a:t>血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C9B67E"/>
                </a:solidFill>
                <a:latin typeface="POAPJR+MS-UIGothic"/>
                <a:cs typeface="POAPJR+MS-UIGothic"/>
              </a:rPr>
              <a:t>的</a:t>
            </a: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测</a:t>
            </a:r>
            <a:r>
              <a:rPr sz="2000">
                <a:solidFill>
                  <a:srgbClr val="C9B67E"/>
                </a:solidFill>
                <a:latin typeface="POAPJR+MS-UIGothic"/>
                <a:cs typeface="POAPJR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动态</a:t>
            </a:r>
            <a:r>
              <a:rPr sz="2000" spc="25">
                <a:solidFill>
                  <a:srgbClr val="C9B67E"/>
                </a:solidFill>
                <a:latin typeface="POAPJR+MS-UIGothic"/>
                <a:cs typeface="POAPJR+MS-UIGothic"/>
              </a:rPr>
              <a:t>血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压监测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2980" y="4031988"/>
            <a:ext cx="2993454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高血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是一种常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的慢性疾病，</a:t>
            </a:r>
          </a:p>
          <a:p>
            <a:pPr marL="194944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通常指成人收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缩压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大于等于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JTRDDW+JJLHWQ+MicrosoftYaHei"/>
                <a:cs typeface="JTRDDW+JJLHWQ+MicrosoftYaHei"/>
              </a:rPr>
              <a:t>140mmHg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和（或）舒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张压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大于</a:t>
            </a:r>
          </a:p>
          <a:p>
            <a:pPr marL="34162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等于</a:t>
            </a:r>
            <a:r>
              <a:rPr sz="1500">
                <a:solidFill>
                  <a:srgbClr val="C9B44B"/>
                </a:solidFill>
                <a:latin typeface="JTRDDW+JJLHWQ+MicrosoftYaHei"/>
                <a:cs typeface="JTRDDW+JJLHWQ+MicrosoftYaHei"/>
              </a:rPr>
              <a:t>90mmHg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的情况。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量通常使用血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压计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，通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量上臂的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脉血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11540" y="4031988"/>
            <a:ext cx="310491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50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于一些特殊情况，可能需要使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压监测仪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连续监测</a:t>
            </a:r>
            <a:r>
              <a:rPr sz="1500">
                <a:solidFill>
                  <a:srgbClr val="C9B44B"/>
                </a:solidFill>
                <a:latin typeface="JTRDDW+JJLHWQ+MicrosoftYaHei"/>
                <a:cs typeface="JTRDDW+JJLHWQ+MicrosoftYaHei"/>
              </a:rPr>
              <a:t>24</a:t>
            </a:r>
          </a:p>
          <a:p>
            <a:pPr marL="58800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的血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情况。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的分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2189" y="2080553"/>
            <a:ext cx="20002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POAPJR+MS-UIGothic"/>
                <a:cs typeface="POAPJR+MS-UIGothic"/>
              </a:rPr>
              <a:t>原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100">
                <a:solidFill>
                  <a:srgbClr val="FFFFFF"/>
                </a:solidFill>
                <a:latin typeface="POAPJR+MS-UIGothic"/>
                <a:cs typeface="POAPJR+MS-UIGothic"/>
              </a:rPr>
              <a:t>性高血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10425" y="2095793"/>
            <a:ext cx="20002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继发</a:t>
            </a:r>
            <a:r>
              <a:rPr sz="2100">
                <a:solidFill>
                  <a:srgbClr val="FFFFFF"/>
                </a:solidFill>
                <a:latin typeface="POAPJR+MS-UIGothic"/>
                <a:cs typeface="POAPJR+MS-UIGothic"/>
              </a:rPr>
              <a:t>性高血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12189" y="2634353"/>
            <a:ext cx="468624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指原因不明的高血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，占高血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患者的</a:t>
            </a:r>
            <a:r>
              <a:rPr sz="1500">
                <a:solidFill>
                  <a:srgbClr val="FFFFFF"/>
                </a:solidFill>
                <a:latin typeface="JTRDDW+JJLHWQ+MicrosoftYaHei"/>
                <a:cs typeface="JTRDDW+JJLHWQ+MicrosoftYaHei"/>
              </a:rPr>
              <a:t>95%</a:t>
            </a: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以上。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10425" y="2634353"/>
            <a:ext cx="44533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由其他疾病或病因引起的高血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疾病、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10425" y="2908673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内分泌疾病等。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686050" y="4544988"/>
            <a:ext cx="2000250" cy="666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00"/>
              </a:lnSpc>
              <a:spcBef>
                <a:spcPct val="0"/>
              </a:spcBef>
              <a:spcAft>
                <a:spcPct val="0"/>
              </a:spcAft>
            </a:pPr>
            <a:r>
              <a:rPr sz="2100">
                <a:solidFill>
                  <a:srgbClr val="FFFFFF"/>
                </a:solidFill>
                <a:latin typeface="POAPJR+MS-UIGothic"/>
                <a:cs typeface="POAPJR+MS-UIGothic"/>
              </a:rPr>
              <a:t>妊娠期高血</a:t>
            </a:r>
            <a:r>
              <a:rPr sz="21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686050" y="5074658"/>
            <a:ext cx="51106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生在妊娠期的高血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，可能与妊娠期生理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POAPJR+MS-UIGothic"/>
                <a:cs typeface="POAPJR+MS-UIGothic"/>
              </a:rPr>
              <a:t>化有关。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TRDDW+JJLHWQ+MicrosoftYaHei"/>
                <a:cs typeface="JTRDDW+JJLHW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TRDDW+JJLHWQ+MicrosoftYaHei"/>
                <a:cs typeface="JTRDDW+JJLHW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TRDDW+JJLHWQ+MicrosoftYaHei"/>
                <a:cs typeface="JTRDDW+JJLHW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JTRDDW+JJLHWQ+MicrosoftYaHei"/>
                <a:cs typeface="JTRDDW+JJLHWQ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头</a:t>
            </a:r>
            <a:r>
              <a:rPr sz="1550">
                <a:solidFill>
                  <a:srgbClr val="C9B67E"/>
                </a:solidFill>
                <a:latin typeface="POAPJR+MS-UIGothic"/>
                <a:cs typeface="POAPJR+MS-UIGothic"/>
              </a:rPr>
              <a:t>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头晕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心悸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疲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劳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高血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患者可能会出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现头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痛的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症状，通常表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现为头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胀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痛或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搏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性疼痛。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高血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患者可能会出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现头晕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症状，通常表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站立或改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变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体位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的一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性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晕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厥。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高血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患者可能会出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心悸的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症状，通常表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心跳加速、</a:t>
            </a:r>
          </a:p>
          <a:p>
            <a:pPr marL="4286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心悸或心律不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齐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高血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患者可能会出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疲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症状，通常表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全身乏力、</a:t>
            </a:r>
          </a:p>
          <a:p>
            <a:pPr marL="6858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易疲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劳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NORTDG+HHEDVJ+MicrosoftYaHei-Bold"/>
                <a:cs typeface="NORTDG+HHEDVJ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NORTDG+HHEDVJ+MicrosoftYaHei-Bold"/>
                <a:cs typeface="NORTDG+HHEDV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C9B67E"/>
                </a:solidFill>
                <a:latin typeface="POAPJR+MS-UIGothic"/>
                <a:cs typeface="POAPJR+MS-UIGothic"/>
              </a:rPr>
              <a:t>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遗传</a:t>
            </a: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家族史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高血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具有明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的家族聚集性，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有家族史的人患病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风险较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基因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变</a:t>
            </a:r>
            <a:r>
              <a:rPr sz="1550">
                <a:solidFill>
                  <a:srgbClr val="C9B67E"/>
                </a:solidFill>
                <a:latin typeface="POAPJR+MS-UIGothic"/>
                <a:cs typeface="POAPJR+MS-UIGothic"/>
              </a:rPr>
              <a:t>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部分基因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异与高血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压发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相关，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因素在高血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压发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病中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起重要作用。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境因素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ORTDG+HHEDVJ+MicrosoftYaHei-Bold"/>
                <a:cs typeface="NORTDG+HHEDV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ORTDG+HHEDVJ+MicrosoftYaHei-Bold"/>
                <a:cs typeface="NORTDG+HHEDV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ORTDG+HHEDVJ+MicrosoftYaHei-Bold"/>
                <a:cs typeface="NORTDG+HHEDV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饮</a:t>
            </a:r>
            <a:r>
              <a:rPr sz="2000">
                <a:solidFill>
                  <a:srgbClr val="C9B67E"/>
                </a:solidFill>
                <a:latin typeface="POAPJR+MS-UIGothic"/>
                <a:cs typeface="POAPJR+MS-UIGothic"/>
              </a:rPr>
              <a:t>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POAPJR+MS-UIGothic"/>
                <a:cs typeface="POAPJR+MS-UIGothic"/>
              </a:rPr>
              <a:t>精神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2000">
                <a:solidFill>
                  <a:srgbClr val="C9B67E"/>
                </a:solidFill>
                <a:latin typeface="POAPJR+MS-UIGothic"/>
                <a:cs typeface="POAPJR+MS-UIGothic"/>
              </a:rPr>
              <a:t>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C9B67E"/>
                </a:solidFill>
                <a:latin typeface="POAPJR+MS-UIGothic"/>
                <a:cs typeface="POAPJR+MS-UIGothic"/>
              </a:rPr>
              <a:t>境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污</a:t>
            </a:r>
            <a:r>
              <a:rPr sz="2000">
                <a:solidFill>
                  <a:srgbClr val="C9B67E"/>
                </a:solidFill>
                <a:latin typeface="POAPJR+MS-UIGothic"/>
                <a:cs typeface="POAPJR+MS-UIGothic"/>
              </a:rPr>
              <a:t>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高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、高脂肪、高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量等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不健康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与高血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病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相关。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期精神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、焦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、抑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郁等心理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力可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致血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升高。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空气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染、噪音等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境因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素也可能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压产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生不良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生活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习惯</a:t>
            </a: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POAPJR+MS-UIGothic"/>
                <a:cs typeface="POAPJR+MS-UIGothic"/>
              </a:rPr>
              <a:t>缺乏运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POAPJR+MS-UIGothic"/>
                <a:cs typeface="POAPJR+MS-UIGothic"/>
              </a:rPr>
              <a:t>不良作息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POAPJR+MS-UIGothic"/>
                <a:cs typeface="POAPJR+MS-UIGothic"/>
              </a:rPr>
              <a:t>吸烟与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饮</a:t>
            </a:r>
            <a:r>
              <a:rPr sz="2300">
                <a:solidFill>
                  <a:srgbClr val="C9B67E"/>
                </a:solidFill>
                <a:latin typeface="POAPJR+MS-UIGothic"/>
                <a:cs typeface="POAPJR+MS-UIGothic"/>
              </a:rPr>
              <a:t>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期缺乏运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致体重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增加和血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升高。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熬夜、作息不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律等不良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吸烟和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酒是高血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的危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因素。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作息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习惯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可能影响血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POAPJR+MS-UIGothic"/>
                <a:cs typeface="POAPJR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其他因素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年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随着年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增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，血管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性下降，血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水平可能逐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升高。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FFFF"/>
                </a:solidFill>
                <a:latin typeface="POAPJR+MS-UIGothic"/>
                <a:cs typeface="POAPJR+MS-UIGothic"/>
              </a:rPr>
              <a:t>物与疾病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OAPJR+MS-UIGothic"/>
                <a:cs typeface="POAPJR+MS-UIGothic"/>
              </a:rPr>
              <a:t>某些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POAPJR+MS-UIGothic"/>
                <a:cs typeface="POAPJR+MS-UIGothic"/>
              </a:rPr>
              <a:t>物及慢性疾病可能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POAPJR+MS-UIGothic"/>
                <a:cs typeface="POAPJR+MS-UIGothic"/>
              </a:rPr>
              <a:t>致血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POAPJR+MS-UIGothic"/>
                <a:cs typeface="POAPJR+MS-UIGothic"/>
              </a:rPr>
              <a:t>升高。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NORTDG+HHEDVJ+MicrosoftYaHei-Bold"/>
                <a:cs typeface="NORTDG+HHEDVJ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NORTDG+HHEDVJ+MicrosoftYaHei-Bold"/>
                <a:cs typeface="NORTDG+HHEDV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POAPJR+MS-UIGothic"/>
                <a:cs typeface="POAPJR+MS-UIGothic"/>
              </a:rPr>
              <a:t>高血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C9B67E"/>
                </a:solidFill>
                <a:latin typeface="POAPJR+MS-UIGothic"/>
                <a:cs typeface="POAPJR+MS-UIGothic"/>
              </a:rPr>
              <a:t>的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诊</a:t>
            </a:r>
            <a:r>
              <a:rPr sz="4500">
                <a:solidFill>
                  <a:srgbClr val="C9B67E"/>
                </a:solidFill>
                <a:latin typeface="POAPJR+MS-UIGothic"/>
                <a:cs typeface="POAPJR+MS-UIGothic"/>
              </a:rPr>
              <a:t>断与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C9B67E"/>
                </a:solidFill>
                <a:latin typeface="POAPJR+MS-UIGothic"/>
                <a:cs typeface="POAPJR+MS-UIGothic"/>
              </a:rPr>
              <a:t>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断方法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OAPJR+MS-UIGothic"/>
                <a:cs typeface="POAPJR+MS-UIGothic"/>
              </a:rPr>
              <a:t>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压测</a:t>
            </a:r>
            <a:r>
              <a:rPr sz="2000">
                <a:solidFill>
                  <a:srgbClr val="FFFDFD"/>
                </a:solidFill>
                <a:latin typeface="POAPJR+MS-UIGothic"/>
                <a:cs typeface="POAPJR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OAPJR+MS-UIGothic"/>
                <a:cs typeface="POAPJR+MS-UIGothic"/>
              </a:rPr>
              <a:t>排除其他疾病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断高血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压时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，需排除其他可能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致高血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的疾病，如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肾实质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性疾病、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血管性疾病、原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醛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酮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增多症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定期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行血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压测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量是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断高血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的主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要方法，一般采用上臂式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子血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OAPJR+MS-UIGothic"/>
                <a:cs typeface="POAPJR+MS-UIGothic"/>
              </a:rPr>
              <a:t>参考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65015" y="476858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高血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65015" y="5111488"/>
            <a:ext cx="374203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FSNCQ+JJLHWQ+MicrosoftYaHei"/>
                <a:cs typeface="UFSNCQ+JJLHWQ+MicrosoftYaHei"/>
              </a:rPr>
              <a:t>≥140mmHg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和</a:t>
            </a:r>
            <a:r>
              <a:rPr sz="1500">
                <a:solidFill>
                  <a:srgbClr val="FFFDFD"/>
                </a:solidFill>
                <a:latin typeface="JTRDDW+JJLHWQ+MicrosoftYaHei"/>
                <a:cs typeface="JTRDDW+JJLHWQ+MicrosoftYaHei"/>
              </a:rPr>
              <a:t>/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或舒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张压</a:t>
            </a:r>
            <a:r>
              <a:rPr sz="1500">
                <a:solidFill>
                  <a:srgbClr val="FFFDFD"/>
                </a:solidFill>
                <a:latin typeface="UFSNCQ+JJLHWQ+MicrosoftYaHei"/>
                <a:cs typeface="UFSNCQ+JJLHWQ+MicrosoftYaHei"/>
              </a:rPr>
              <a:t>≥90mmHg</a:t>
            </a:r>
            <a:r>
              <a:rPr sz="1500">
                <a:solidFill>
                  <a:srgbClr val="FFFDFD"/>
                </a:solidFill>
                <a:latin typeface="POAPJR+MS-UIGothic"/>
                <a:cs typeface="POAPJ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C9B67E"/>
                </a:solidFill>
                <a:latin typeface="POAPJR+MS-UIGothic"/>
                <a:cs typeface="POAPJR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健康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饮</a:t>
            </a:r>
            <a:r>
              <a:rPr sz="1550">
                <a:solidFill>
                  <a:srgbClr val="C9B67E"/>
                </a:solidFill>
                <a:latin typeface="POAPJR+MS-UIGothic"/>
                <a:cs typeface="POAPJR+MS-UIGothic"/>
              </a:rPr>
              <a:t>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控制体重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56163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保持低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、低脂、低糖的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，多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入蔬菜水果和富含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钾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镁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钙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等微量元素的食物。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0409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保持</a:t>
            </a:r>
            <a:r>
              <a:rPr sz="1350">
                <a:solidFill>
                  <a:srgbClr val="C9B44B"/>
                </a:solidFill>
                <a:latin typeface="JTRDDW+JJLHWQ+MicrosoftYaHei"/>
                <a:cs typeface="JTRDDW+JJLHWQ+MicrosoftYaHei"/>
              </a:rPr>
              <a:t>BMI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在</a:t>
            </a:r>
            <a:r>
              <a:rPr sz="1350">
                <a:solidFill>
                  <a:srgbClr val="C9B44B"/>
                </a:solidFill>
                <a:latin typeface="JTRDDW+JJLHWQ+MicrosoftYaHei"/>
                <a:cs typeface="JTRDDW+JJLHWQ+MicrosoftYaHei"/>
              </a:rPr>
              <a:t>18.5-23.9kg/m^2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，避免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度肥胖。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适量运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POAPJR+MS-UIGothic"/>
                <a:cs typeface="POAPJR+MS-UIGothic"/>
              </a:rPr>
              <a:t>戒烟限酒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71288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每周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行至少</a:t>
            </a:r>
            <a:r>
              <a:rPr sz="1350">
                <a:solidFill>
                  <a:srgbClr val="C9B44B"/>
                </a:solidFill>
                <a:latin typeface="JTRDDW+JJLHWQ+MicrosoftYaHei"/>
                <a:cs typeface="JTRDDW+JJLHWQ+MicrosoftYaHei"/>
              </a:rPr>
              <a:t>150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钟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的中等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戒烟并限制酒精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入量，以降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低心血管疾病的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56163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度的有氧运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，如快走、游泳、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2032000" y="56773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POAPJR+MS-UIGothic"/>
                <a:cs typeface="POAPJR+MS-UIGothic"/>
              </a:rPr>
              <a:t>慢跑等。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https://d.book118.com/868143044047006035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POAPJR+MS-UIGothic</vt:lpstr>
      <vt:lpstr>SimSun</vt:lpstr>
      <vt:lpstr>HGVNTB+KGIHMK+ArialMT</vt:lpstr>
      <vt:lpstr>Times New Roman</vt:lpstr>
      <vt:lpstr>NORTDG+HHEDVJ+MicrosoftYaHei-Bold</vt:lpstr>
      <vt:lpstr>JTRDDW+JJLHWQ+MicrosoftYaHei</vt:lpstr>
      <vt:lpstr>UFSNCQ+JJLHWQ+MicrosoftYaHei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2024-09-14T03:00:29.185</cp:lastPrinted>
  <dcterms:created xsi:type="dcterms:W3CDTF">2024-09-13T19:00:29Z</dcterms:created>
  <dcterms:modified xsi:type="dcterms:W3CDTF">2024-09-13T19:00:30Z</dcterms:modified>
</cp:coreProperties>
</file>