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KFFWC+NNTUEK+MicrosoftYaHei-Bold"/>
      <p:regular r:id="rId15"/>
    </p:embeddedFont>
    <p:embeddedFont>
      <p:font typeface="PVGDCS+MS-UIGothic"/>
      <p:regular r:id="rId16"/>
    </p:embeddedFont>
    <p:embeddedFont>
      <p:font typeface="QJLTCQ+NTIKGU+ArialMT"/>
      <p:regular r:id="rId17"/>
    </p:embeddedFont>
    <p:embeddedFont>
      <p:font typeface="LSBQRM+EFWPG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8B583-9A49-4305-91FA-43144FF0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0544E-6A78-45F8-B318-546ABDCA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FB029-C9C6-4C03-9D4B-D84312F9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61E70-2CF7-4114-A0AF-1608A57E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0EEFD-CCDB-4E1A-BFD6-708140F0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0C20E-F238-41EB-AAD5-C190C1C88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B65E8-F707-4B34-B6C4-11191E0F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24AFF-838F-44C2-AEB0-3D5938535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D4DED-F494-4CDF-B19B-EF5FE2D9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E7DB8-473D-46A9-A2E1-029D2E6F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93D12-9B02-42C3-9A6E-2DBB8B8C8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23304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7929" y="2735738"/>
            <a:ext cx="5561253" cy="11720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ig4</a:t>
            </a:r>
            <a:r>
              <a:rPr sz="3600">
                <a:solidFill>
                  <a:srgbClr val="FFFFFF"/>
                </a:solidFill>
                <a:latin typeface="PVGDCS+MS-UIGothic"/>
                <a:cs typeface="PVGDCS+MS-UIGothic"/>
              </a:rPr>
              <a:t>相关性疾病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PVGDCS+MS-UIGothic"/>
                <a:cs typeface="PVGDCS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PVGDCS+MS-UIGothic"/>
                <a:cs typeface="PVGDCS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PVGDCS+MS-UIGothic"/>
                <a:cs typeface="PVGDCS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535745"/>
            <a:ext cx="325811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JLTCQ+NTIKGU+ArialMT"/>
                <a:cs typeface="QJLTCQ+NTIKG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SBQRM+EFWPGW+MicrosoftYaHei"/>
                <a:cs typeface="LSBQRM+EFWPGW+MicrosoftYaHei"/>
              </a:rPr>
              <a:t>Ig4</a:t>
            </a:r>
            <a:r>
              <a:rPr sz="2400">
                <a:solidFill>
                  <a:srgbClr val="000000"/>
                </a:solidFill>
                <a:latin typeface="PVGDCS+MS-UIGothic"/>
                <a:cs typeface="PVGDCS+MS-UIGothic"/>
              </a:rPr>
              <a:t>相关性疾病概述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781865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HKFFWC+NNTUEK+MicrosoftYaHei-Bold"/>
                <a:cs typeface="HKFFWC+NNTUEK+MicrosoftYaHei-Bold"/>
              </a:rPr>
              <a:t>Ig4</a:t>
            </a:r>
            <a:r>
              <a:rPr sz="4500">
                <a:solidFill>
                  <a:srgbClr val="59AE93"/>
                </a:solidFill>
                <a:latin typeface="PVGDCS+MS-UIGothic"/>
                <a:cs typeface="PVGDCS+MS-UIGothic"/>
              </a:rPr>
              <a:t>相关性疾病概述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9663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BQRM+EFWPGW+MicrosoftYaHei"/>
                <a:cs typeface="LSBQRM+EFWPGW+MicrosoftYaHei"/>
              </a:rPr>
              <a:t>Ig4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相关性疾病是一种慢性、自身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免疫性、炎症性疾病，以</a:t>
            </a:r>
            <a:r>
              <a:rPr sz="1350">
                <a:solidFill>
                  <a:srgbClr val="000000"/>
                </a:solidFill>
                <a:latin typeface="LSBQRM+EFWPGW+MicrosoftYaHei"/>
                <a:cs typeface="LSBQRM+EFWPGW+MicrosoftYaHei"/>
              </a:rPr>
              <a:t>Ig4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阳性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浆细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胞在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和器官中大量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特征。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疾病病程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较长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，可累及多个器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官和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，如胰腺、胆管、淋巴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致相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的器官功能障碍。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目前尚不完全清楚，可能与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境因素和免疫系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异常有关。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VGDCS+MS-UIGothic"/>
                <a:cs typeface="PVGDCS+MS-UIGothic"/>
              </a:rPr>
              <a:t>病理生理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5721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BQRM+EFWPGW+MicrosoftYaHei"/>
                <a:cs typeface="LSBQRM+EFWPGW+MicrosoftYaHei"/>
              </a:rPr>
              <a:t>Ig4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阳性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浆细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胞在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和器官中的聚集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致炎症和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组织损伤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一步引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VGDCS+MS-UIGothic"/>
                <a:cs typeface="PVGDCS+MS-UIGothic"/>
              </a:rPr>
              <a:t>官功能障碍。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床表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PVGDCS+MS-UIGothic"/>
                <a:cs typeface="PVGDC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根据累及的器官和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不同，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，常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症状包括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乏力、食欲不振、体重减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PVGDCS+MS-UIGothic"/>
                <a:cs typeface="PVGDCS+MS-UIGothic"/>
              </a:rPr>
              <a:t>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受累器官和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的体征，如黄疸、淋巴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结肿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大等。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6353365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HKFFWC+NNTUEK+MicrosoftYaHei-Bold"/>
                <a:cs typeface="HKFFWC+NNTUEK+MicrosoftYaHei-Bold"/>
              </a:rPr>
              <a:t>Ig4</a:t>
            </a:r>
            <a:r>
              <a:rPr sz="4500">
                <a:solidFill>
                  <a:srgbClr val="59AE93"/>
                </a:solidFill>
                <a:latin typeface="PVGDCS+MS-UIGothic"/>
                <a:cs typeface="PVGDCS+MS-UIGothic"/>
              </a:rPr>
              <a:t>相关性疾病的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59AE93"/>
                </a:solidFill>
                <a:latin typeface="PVGDCS+MS-UIGothic"/>
                <a:cs typeface="PVGDC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物治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疗护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物治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原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遵循医生的指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，确保按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按量服用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物，不擅自更改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或停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物反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留意身体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对药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物的反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，如出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不适或异常症状，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医生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告。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定期复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按照医生的建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行复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，以便及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了解病情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化和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物的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VGDCS+MS-UIGothic"/>
                <a:cs typeface="PVGDCS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生活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59AE93"/>
                </a:solidFill>
                <a:latin typeface="PVGDCS+MS-UIGothic"/>
                <a:cs typeface="PVGDCS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96995" y="2379198"/>
            <a:ext cx="762175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保持均衡的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食，多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入富含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生素和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物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的食物，避免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度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入高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量、高脂肪食物。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适量运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239895" y="3880338"/>
            <a:ext cx="68330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根据自身情况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合适的运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方式，如散步、游泳等，以增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体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和提高免疫力。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VGDCS+MS-UIGothic"/>
                <a:cs typeface="PVGDCS+MS-UIGothic"/>
              </a:rPr>
              <a:t>保持良好的作息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40045" y="5348458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保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充足的睡眠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，尽量避免熬夜和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度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20202"/>
                </a:solidFill>
                <a:latin typeface="PVGDCS+MS-UIGothic"/>
                <a:cs typeface="PVGDCS+MS-UIGothic"/>
              </a:rPr>
              <a:t>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心理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PVGDCS+MS-UIGothic"/>
                <a:cs typeface="PVGDC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KFFWC+NNTUEK+MicrosoftYaHei-Bold"/>
                <a:cs typeface="HKFFWC+NNTUE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PVGDCS+MS-UIGothic"/>
                <a:cs typeface="PVGDCS+MS-UIGothic"/>
              </a:rPr>
              <a:t>情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绪调节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PVGDCS+MS-UIGothic"/>
                <a:cs typeface="PVGDCS+MS-UIGothic"/>
              </a:rPr>
              <a:t>增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59AE93"/>
                </a:solidFill>
                <a:latin typeface="PVGDCS+MS-UIGothic"/>
                <a:cs typeface="PVGDCS+MS-UIGothic"/>
              </a:rPr>
              <a:t>信心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寻</a:t>
            </a:r>
            <a:r>
              <a:rPr sz="2000" spc="25">
                <a:solidFill>
                  <a:srgbClr val="59AE93"/>
                </a:solidFill>
                <a:latin typeface="PVGDCS+MS-UIGothic"/>
                <a:cs typeface="PVGDCS+MS-UIGothic"/>
              </a:rPr>
              <a:t>求支持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学会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自己的情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，保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的心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和抑郁。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了解疾病的相关知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，正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疾病的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程，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强战胜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疾病的信心。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与家人和朋友保持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系，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分享自己的感受和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求他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VGDCS+MS-UIGothic"/>
                <a:cs typeface="PVGDCS+MS-UIGothic"/>
              </a:rPr>
              <a:t>的支持和鼓励。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https://d.book118.com/875023304341011111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HKFFWC+NNTUEK+MicrosoftYaHei-Bold</vt:lpstr>
      <vt:lpstr>PVGDCS+MS-UIGothic</vt:lpstr>
      <vt:lpstr>SimSun</vt:lpstr>
      <vt:lpstr>QJLTCQ+NTIKGU+ArialMT</vt:lpstr>
      <vt:lpstr>Times New Roman</vt:lpstr>
      <vt:lpstr>LSBQRM+EFWPGW+MicrosoftYaHei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2024-09-18T00:46:11.407</cp:lastPrinted>
  <dcterms:created xsi:type="dcterms:W3CDTF">2024-09-17T16:46:11Z</dcterms:created>
  <dcterms:modified xsi:type="dcterms:W3CDTF">2024-09-17T16:46:12Z</dcterms:modified>
</cp:coreProperties>
</file>