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0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BE89F2-30BF-4D45-AB47-3A3B874B619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A0F90D-FCC9-487F-9E28-B398853702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7465D3-CBD0-4850-A16D-73DC2FBDBB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871C12-39C2-4F89-A158-5E4BBDD042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0D4A998-F24B-4D1B-AA06-1A12B0BB690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309C353-AF8E-4982-88D3-E9FC0FF0DB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720E199-FDD5-4183-9126-ED623C324E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9D0D863-D14F-4D6C-803A-7B16289003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E3E831-E2D4-474B-A7BD-B0967FF2A34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0B0FC4-9CA0-42A4-9396-61F51D1713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4008E5F-498D-4A27-9FEA-6F1E82CD81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87503213331401111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182462" y="3823480"/>
            <a:ext cx="7827077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2191993" cy="15849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3872"/>
            <a:ext cx="12192000" cy="1024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75806" y="2788085"/>
            <a:ext cx="8240388" cy="862965"/>
          </a:xfrm>
          <a:prstGeom prst="rect">
            <a:avLst/>
          </a:prstGeom>
        </p:spPr>
        <p:txBody>
          <a:bodyPr vert="horz" wrap="square" lIns="91440" tIns="45720" rIns="91440" bIns="45720" rtlCol="0" anchor="b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反应釜事故预防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59" y="4058769"/>
            <a:ext cx="2317493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endParaRPr lang="en-US" sz="2025">
              <a:solidFill>
                <a:srgbClr val="FFFFFF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00000">
            <a:off x="-2466408" y="749879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2700000">
            <a:off x="-2472177" y="514684"/>
            <a:ext cx="5828632" cy="5828632"/>
          </a:xfrm>
          <a:prstGeom prst="roundRect">
            <a:avLst>
              <a:gd name="adj" fmla="val 83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5044057" y="932800"/>
            <a:ext cx="6350425" cy="4992399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反应釜事故概述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反应釜事故原因分析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反应釜事故预防措施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反应釜事故应急处理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反应釜事故案例分析</a:t>
            </a:r>
          </a:p>
          <a:p>
            <a:pPr marL="203200" lvl="0" indent="-203200">
              <a:lnSpc>
                <a:spcPct val="18000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结论与建议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327" y="2845118"/>
            <a:ext cx="2621378" cy="11677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66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反应釜事故概述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28721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4547" y="1787738"/>
            <a:ext cx="958290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反应釜事故是指反应釜在生产过程中发生的意外事故，包括设备故障、操作失误、管理不当等原因引起的泄漏、爆炸、火灾等安全事故。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866575" y="3830586"/>
            <a:ext cx="10458850" cy="2286677"/>
          </a:xfrm>
          <a:prstGeom prst="roundRect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1218874" y="4371944"/>
            <a:ext cx="95821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反应釜是化工生产中常用的设备之一，主要用于各种化学反应的进行，如聚合、缩合、烷基化等。由于其内部储存的物质多为易燃、易爆、有毒、有害的物质，一旦发生事故，后果往往非常严重。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反应釜事故的定义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反应釜事故的分类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根据事故的性质，反应釜事故可以分为泄漏事故、爆炸事故、火灾事故等。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根据事故的原因，反应釜事故可以分为设备故障事故、操作失误事故、管理不当事故等。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反应釜事故的危害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反应釜事故可能导致人员伤亡和财产损失，对企业的生产和经营造成严重影响。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反应釜事故可能引发环境污染和生态破坏，对周边地区的环境和居民健康造成影响。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反应釜事故可能破坏企业的形象和信誉，影响企业的长期发展。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反应釜事故原因分析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093" r="15093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093" r="15093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2546" r="32546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1869245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503615" y="4081478"/>
            <a:ext cx="334477" cy="307945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406414" y="24226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反应釜的设计存在缺陷，如结构不合理、密封不严等，可能导致事故发生。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1901965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设备设计不合理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反应釜的制造过程中存在质量问题，如焊接不牢、材料强度不足等，也可能导致事故发生。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901714" y="4005263"/>
            <a:ext cx="2084387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设备制造质量问题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设备缺陷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违反操作规程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操作人员未按照操作规程进行操作，如加料过多、温度控制不当等，可能导致反应失控，引发事故。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缺乏经验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操作人员缺乏经验，对反应过程和设备性能了解不足，无法及时发现和解决潜在问题。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操作失误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维护不当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反应釜的日常维护工作未得到重视和执行，如未定期检查密封件、清洗设备等，可能导致设备故障或事故发生。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日常维护缺失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设备维修保养过程中存在不当操作，如更换密封件不规范、修理后未进行测试等，也可能导致事故发生。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维修保养不当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185766" y="1751287"/>
            <a:ext cx="5242663" cy="4234459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63571" y="1751287"/>
            <a:ext cx="5242663" cy="4234459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4530718" y="2430558"/>
            <a:ext cx="3130564" cy="3130564"/>
          </a:xfrm>
          <a:prstGeom prst="ellipse">
            <a:avLst/>
          </a:prstGeom>
          <a:solidFill>
            <a:srgbClr val="FFFFFF">
              <a:alpha val="5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4721546" y="2621386"/>
            <a:ext cx="2748908" cy="274890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4879259" y="2959520"/>
            <a:ext cx="225395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VS</a:t>
            </a:r>
          </a:p>
        </p:txBody>
      </p:sp>
      <p:cxnSp>
        <p:nvCxnSpPr>
          <p:cNvPr id="7" name="Connector 7"/>
          <p:cNvCxnSpPr/>
          <p:nvPr/>
        </p:nvCxnSpPr>
        <p:spPr>
          <a:xfrm>
            <a:off x="1214515" y="2855191"/>
            <a:ext cx="2856056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85072" y="2931894"/>
            <a:ext cx="3263018" cy="28041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如地震、雷击等自然灾害可能导致反应釜设备损坏或事故发生。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89233" y="2064798"/>
            <a:ext cx="4714875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外部因素干扰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8117660" y="2855191"/>
            <a:ext cx="2856056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1"/>
          <p:cNvSpPr txBox="1"/>
          <p:nvPr/>
        </p:nvSpPr>
        <p:spPr>
          <a:xfrm>
            <a:off x="7817683" y="2931894"/>
            <a:ext cx="328612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如供电不稳、水源不足等外部因素可能影响反应釜的正常运行，引发事故。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5072" y="2064798"/>
            <a:ext cx="4150786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自然灾害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4" name="AutoShape 1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TextBox 3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外部因素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5833872"/>
            <a:ext cx="12192000" cy="1024128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1800000">
            <a:off x="3795009" y="1353581"/>
            <a:ext cx="4621227" cy="4621227"/>
          </a:xfrm>
          <a:prstGeom prst="roundRect">
            <a:avLst>
              <a:gd name="adj" fmla="val 13707"/>
            </a:avLst>
          </a:prstGeom>
          <a:solidFill>
            <a:schemeClr val="accent3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 rot="1082144">
            <a:off x="3728380" y="1200864"/>
            <a:ext cx="4851037" cy="4851037"/>
          </a:xfrm>
          <a:prstGeom prst="roundRect">
            <a:avLst>
              <a:gd name="adj" fmla="val 16769"/>
            </a:avLst>
          </a:prstGeom>
          <a:ln w="32099">
            <a:solidFill>
              <a:schemeClr val="accent1">
                <a:alpha val="100000"/>
              </a:schemeClr>
            </a:solidFill>
            <a:prstDash val="sys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 rot="2700000">
            <a:off x="3789241" y="977873"/>
            <a:ext cx="4621227" cy="4621227"/>
          </a:xfrm>
          <a:prstGeom prst="roundRect">
            <a:avLst>
              <a:gd name="adj" fmla="val 16769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081312" y="881760"/>
            <a:ext cx="4145173" cy="1503638"/>
            <a:chOff x="4081312" y="881760"/>
            <a:chExt cx="4145173" cy="1503638"/>
          </a:xfrm>
        </p:grpSpPr>
        <p:sp>
          <p:nvSpPr>
            <p:cNvPr id="7" name="TextBox 7"/>
            <p:cNvSpPr txBox="1"/>
            <p:nvPr/>
          </p:nvSpPr>
          <p:spPr>
            <a:xfrm>
              <a:off x="4081312" y="881760"/>
              <a:ext cx="4145173" cy="1503638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75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46545" y="2554662"/>
            <a:ext cx="5098919" cy="146764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反应釜事故预防措施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27474" y="2630710"/>
            <a:ext cx="2226278" cy="2226278"/>
            <a:chOff x="1127474" y="2630710"/>
            <a:chExt cx="2226278" cy="2226278"/>
          </a:xfrm>
        </p:grpSpPr>
        <p:sp>
          <p:nvSpPr>
            <p:cNvPr id="3" name="AutoShape 3"/>
            <p:cNvSpPr/>
            <p:nvPr/>
          </p:nvSpPr>
          <p:spPr>
            <a:xfrm>
              <a:off x="1127474" y="2630710"/>
              <a:ext cx="2226278" cy="2226278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cxnSp>
        <p:nvCxnSpPr>
          <p:cNvPr id="4" name="Connector 4"/>
          <p:cNvCxnSpPr/>
          <p:nvPr/>
        </p:nvCxnSpPr>
        <p:spPr>
          <a:xfrm>
            <a:off x="3728313" y="2422931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>
            <a:off x="4309187" y="3726659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728313" y="503038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" name="Group 7"/>
          <p:cNvGrpSpPr/>
          <p:nvPr/>
        </p:nvGrpSpPr>
        <p:grpSpPr>
          <a:xfrm>
            <a:off x="3098006" y="4715256"/>
            <a:ext cx="630365" cy="630269"/>
            <a:chOff x="3098006" y="4715256"/>
            <a:chExt cx="630365" cy="630269"/>
          </a:xfrm>
        </p:grpSpPr>
        <p:sp>
          <p:nvSpPr>
            <p:cNvPr id="8" name="AutoShape 8"/>
            <p:cNvSpPr/>
            <p:nvPr/>
          </p:nvSpPr>
          <p:spPr>
            <a:xfrm>
              <a:off x="3098006" y="4715256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3242405" y="4895659"/>
            <a:ext cx="352711" cy="269463"/>
            <a:chOff x="3242405" y="4895659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4895659"/>
              <a:ext cx="283845" cy="220980"/>
            </a:xfrm>
            <a:custGeom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3371564" y="4966240"/>
              <a:ext cx="223552" cy="198882"/>
            </a:xfrm>
            <a:custGeom>
              <a:rect l="l" t="t" r="r" b="b"/>
              <a:pathLst>
                <a:path w="110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2107787"/>
            <a:ext cx="630365" cy="630269"/>
            <a:chOff x="3098006" y="2107787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2107787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3310033" y="2255329"/>
              <a:ext cx="234601" cy="304229"/>
            </a:xfrm>
            <a:custGeom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3678841" y="3411474"/>
            <a:ext cx="630365" cy="630269"/>
            <a:chOff x="3678841" y="3411474"/>
            <a:chExt cx="630365" cy="630269"/>
          </a:xfrm>
        </p:grpSpPr>
        <p:sp>
          <p:nvSpPr>
            <p:cNvPr id="16" name="AutoShape 16"/>
            <p:cNvSpPr/>
            <p:nvPr/>
          </p:nvSpPr>
          <p:spPr>
            <a:xfrm>
              <a:off x="3678841" y="3411474"/>
              <a:ext cx="630365" cy="630269"/>
            </a:xfrm>
            <a:prstGeom prst="ellipse">
              <a:avLst/>
            </a:pr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842099" y="3569779"/>
            <a:ext cx="313754" cy="313849"/>
            <a:chOff x="3842099" y="3569779"/>
            <a:chExt cx="313754" cy="313849"/>
          </a:xfrm>
        </p:grpSpPr>
        <p:sp>
          <p:nvSpPr>
            <p:cNvPr id="18" name="Freeform 18"/>
            <p:cNvSpPr/>
            <p:nvPr/>
          </p:nvSpPr>
          <p:spPr>
            <a:xfrm>
              <a:off x="3842099" y="3598926"/>
              <a:ext cx="284702" cy="284702"/>
            </a:xfrm>
            <a:custGeom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914965" y="3671697"/>
              <a:ext cx="139065" cy="139065"/>
            </a:xfrm>
            <a:custGeom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998309" y="3569779"/>
              <a:ext cx="157544" cy="157544"/>
            </a:xfrm>
            <a:custGeom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1" name="Freeform 21"/>
          <p:cNvSpPr/>
          <p:nvPr/>
        </p:nvSpPr>
        <p:spPr>
          <a:xfrm rot="16200000" flipH="1">
            <a:off x="7464743" y="-536734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 rot="16200000" flipH="1">
            <a:off x="4751927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 rot="5400000">
            <a:off x="10177558" y="2176082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4" name="TextBox 24"/>
          <p:cNvSpPr txBox="1"/>
          <p:nvPr/>
        </p:nvSpPr>
        <p:spPr>
          <a:xfrm>
            <a:off x="5650706" y="2152763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5" name="Freeform 25"/>
          <p:cNvSpPr/>
          <p:nvPr/>
        </p:nvSpPr>
        <p:spPr>
          <a:xfrm rot="16200000" flipH="1">
            <a:off x="7464743" y="766953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Freeform 26"/>
          <p:cNvSpPr/>
          <p:nvPr/>
        </p:nvSpPr>
        <p:spPr>
          <a:xfrm rot="16200000" flipH="1">
            <a:off x="4751927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7" name="Freeform 27"/>
          <p:cNvSpPr/>
          <p:nvPr/>
        </p:nvSpPr>
        <p:spPr>
          <a:xfrm rot="5400000">
            <a:off x="10177558" y="3479768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8" name="TextBox 28"/>
          <p:cNvSpPr txBox="1"/>
          <p:nvPr/>
        </p:nvSpPr>
        <p:spPr>
          <a:xfrm>
            <a:off x="5650706" y="3472386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Freeform 29"/>
          <p:cNvSpPr/>
          <p:nvPr/>
        </p:nvSpPr>
        <p:spPr>
          <a:xfrm rot="16200000" flipH="1">
            <a:off x="7464743" y="2070735"/>
            <a:ext cx="1203293" cy="5919311"/>
          </a:xfrm>
          <a:custGeom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0" name="Freeform 30"/>
          <p:cNvSpPr/>
          <p:nvPr/>
        </p:nvSpPr>
        <p:spPr>
          <a:xfrm rot="16200000" flipH="1">
            <a:off x="4751927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1" name="Freeform 31"/>
          <p:cNvSpPr/>
          <p:nvPr/>
        </p:nvSpPr>
        <p:spPr>
          <a:xfrm rot="5400000">
            <a:off x="10177558" y="4783550"/>
            <a:ext cx="1203293" cy="493681"/>
          </a:xfrm>
          <a:custGeom>
            <a:rect l="l" t="t" r="r" b="b"/>
            <a:pathLst>
              <a:path w="1632489" h="669748">
                <a:moveTo>
                  <a:pt x="1632489" y="244873"/>
                </a:moveTo>
                <a:lnTo>
                  <a:pt x="816245" y="0"/>
                </a:lnTo>
                <a:lnTo>
                  <a:pt x="0" y="244873"/>
                </a:lnTo>
                <a:close/>
                <a:moveTo>
                  <a:pt x="1632489" y="648921"/>
                </a:moveTo>
                <a:lnTo>
                  <a:pt x="1632489" y="244874"/>
                </a:lnTo>
                <a:lnTo>
                  <a:pt x="0" y="244874"/>
                </a:lnTo>
                <a:lnTo>
                  <a:pt x="0" y="648921"/>
                </a:lnTo>
                <a:lnTo>
                  <a:pt x="816246" y="404048"/>
                </a:lnTo>
                <a:close/>
                <a:moveTo>
                  <a:pt x="1632489" y="669748"/>
                </a:moveTo>
                <a:lnTo>
                  <a:pt x="1632489" y="669747"/>
                </a:lnTo>
                <a:lnTo>
                  <a:pt x="0" y="669747"/>
                </a:lnTo>
                <a:lnTo>
                  <a:pt x="0" y="6697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2" name="TextBox 32"/>
          <p:cNvSpPr txBox="1"/>
          <p:nvPr/>
        </p:nvSpPr>
        <p:spPr>
          <a:xfrm>
            <a:off x="5650706" y="4802600"/>
            <a:ext cx="542925" cy="54292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3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3" name="Freeform 33"/>
          <p:cNvSpPr/>
          <p:nvPr/>
        </p:nvSpPr>
        <p:spPr>
          <a:xfrm>
            <a:off x="1877711" y="3429001"/>
            <a:ext cx="725805" cy="725805"/>
          </a:xfrm>
          <a:custGeom>
            <a:rect l="l" t="t" r="r" b="b"/>
            <a:pathLst>
              <a:path w="442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EFE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342361" y="1913983"/>
            <a:ext cx="4203080" cy="1017878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定期检查反应釜的密封性，确保无泄漏。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29284" y="3234910"/>
            <a:ext cx="4203080" cy="1017878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检查反应釜的搅拌装置、阀门、管道等部件是否正常，有无松动或损坏。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329284" y="4521452"/>
            <a:ext cx="4203080" cy="1017878"/>
          </a:xfrm>
          <a:prstGeom prst="rect">
            <a:avLst/>
          </a:prstGeom>
        </p:spPr>
        <p:txBody>
          <a:bodyPr vert="horz" wrap="square" lIns="68770" tIns="68770" rIns="34385" bIns="68770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40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对反应釜的电气部分进行安全检查，确保符合相关电气安全标准。</a:t>
            </a:r>
            <a:endParaRPr lang="en-US" sz="1100"/>
          </a:p>
        </p:txBody>
      </p:sp>
      <p:grpSp>
        <p:nvGrpSpPr>
          <p:cNvPr id="37" name="Group 3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8" name="AutoShape 3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AutoShape 4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8" name="AutoShape 4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9" name="AutoShape 4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0" name="AutoShape 5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1" name="AutoShape 5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2" name="AutoShape 5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3" name="AutoShape 5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4" name="AutoShape 5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5" name="AutoShape 5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6" name="AutoShape 5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7" name="AutoShape 5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8" name="TextBox 5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设备安全检查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6197479" y="2448496"/>
            <a:ext cx="1568482" cy="1639538"/>
            <a:chOff x="6197479" y="2448496"/>
            <a:chExt cx="1568482" cy="1639538"/>
          </a:xfrm>
        </p:grpSpPr>
        <p:sp>
          <p:nvSpPr>
            <p:cNvPr id="3" name="Freeform 3"/>
            <p:cNvSpPr/>
            <p:nvPr/>
          </p:nvSpPr>
          <p:spPr>
            <a:xfrm rot="15417784">
              <a:off x="6197479" y="2448496"/>
              <a:ext cx="1568482" cy="1639538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20817784">
              <a:off x="6791744" y="3078289"/>
              <a:ext cx="380048" cy="380048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5" name="Group 5"/>
          <p:cNvGrpSpPr/>
          <p:nvPr/>
        </p:nvGrpSpPr>
        <p:grpSpPr>
          <a:xfrm>
            <a:off x="7798918" y="1874806"/>
            <a:ext cx="3224117" cy="3370231"/>
            <a:chOff x="7798918" y="1874806"/>
            <a:chExt cx="3224117" cy="3370231"/>
          </a:xfrm>
        </p:grpSpPr>
        <p:sp>
          <p:nvSpPr>
            <p:cNvPr id="6" name="Freeform 6"/>
            <p:cNvSpPr/>
            <p:nvPr/>
          </p:nvSpPr>
          <p:spPr>
            <a:xfrm rot="16200000">
              <a:off x="7798918" y="1874806"/>
              <a:ext cx="3224117" cy="3370231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 rot="20817784">
              <a:off x="9070791" y="3201543"/>
              <a:ext cx="680371" cy="68037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6979101" y="4077938"/>
            <a:ext cx="977456" cy="1021747"/>
            <a:chOff x="6979101" y="4077938"/>
            <a:chExt cx="977456" cy="1021747"/>
          </a:xfrm>
        </p:grpSpPr>
        <p:sp>
          <p:nvSpPr>
            <p:cNvPr id="9" name="Freeform 9"/>
            <p:cNvSpPr/>
            <p:nvPr/>
          </p:nvSpPr>
          <p:spPr>
            <a:xfrm rot="16200000">
              <a:off x="6979101" y="4077938"/>
              <a:ext cx="977456" cy="1021747"/>
            </a:xfrm>
            <a:custGeom>
              <a:rect l="l" t="t" r="r" b="b"/>
              <a:pathLst>
                <a:path w="3790823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349433" y="4470368"/>
              <a:ext cx="236887" cy="236887"/>
            </a:xfrm>
            <a:prstGeom prst="ellipse">
              <a:avLst/>
            </a:prstGeom>
            <a:solidFill>
              <a:schemeClr val="accent3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操作规程制定与执行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579283" y="2049017"/>
            <a:ext cx="584258" cy="584258"/>
          </a:xfrm>
          <a:prstGeom prst="ellipse">
            <a:avLst/>
          </a:prstGeom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4" name="AutoShape 34"/>
          <p:cNvSpPr/>
          <p:nvPr/>
        </p:nvSpPr>
        <p:spPr>
          <a:xfrm>
            <a:off x="674589" y="2156678"/>
            <a:ext cx="395855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350983" y="1947863"/>
            <a:ext cx="4120112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制定详细的操作规程，明确规定操作步骤、安全注意事项和应急处理措施。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79283" y="3218181"/>
            <a:ext cx="584258" cy="584258"/>
          </a:xfrm>
          <a:prstGeom prst="ellipse">
            <a:avLst/>
          </a:prstGeom>
          <a:ln w="19050">
            <a:solidFill>
              <a:schemeClr val="accent2">
                <a:alpha val="100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7" name="AutoShape 37"/>
          <p:cNvSpPr/>
          <p:nvPr/>
        </p:nvSpPr>
        <p:spPr>
          <a:xfrm>
            <a:off x="655539" y="3325842"/>
            <a:ext cx="453011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1350983" y="3110437"/>
            <a:ext cx="4114800" cy="799744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对操作人员进行培训，确保他们熟悉并掌握操作规程。</a:t>
            </a:r>
          </a:p>
        </p:txBody>
      </p:sp>
      <p:sp>
        <p:nvSpPr>
          <p:cNvPr id="39" name="AutoShape 39"/>
          <p:cNvSpPr/>
          <p:nvPr/>
        </p:nvSpPr>
        <p:spPr>
          <a:xfrm>
            <a:off x="575049" y="4441785"/>
            <a:ext cx="584258" cy="584258"/>
          </a:xfrm>
          <a:prstGeom prst="ellipse">
            <a:avLst/>
          </a:prstGeom>
          <a:ln w="19050">
            <a:solidFill>
              <a:schemeClr val="accent3">
                <a:alpha val="100000"/>
              </a:schemeClr>
            </a:solidFill>
            <a:prstDash val="solid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BE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40" name="AutoShape 40"/>
          <p:cNvSpPr/>
          <p:nvPr/>
        </p:nvSpPr>
        <p:spPr>
          <a:xfrm>
            <a:off x="642204" y="4549446"/>
            <a:ext cx="453011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2"/>
              </a:spcBef>
              <a:defRPr/>
            </a:pPr>
            <a:r>
              <a:rPr lang="en-US" sz="2000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350983" y="4340631"/>
            <a:ext cx="4114800" cy="786566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在操作过程中，要求操作人员严格遵守规程，不得违规操作。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https://d.book118.com/875032133314011110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15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19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2024-09-16T08:02:56.975</cp:lastPrinted>
  <dcterms:created xsi:type="dcterms:W3CDTF">2024-09-16T00:02:56Z</dcterms:created>
  <dcterms:modified xsi:type="dcterms:W3CDTF">2024-09-16T00:02:59Z</dcterms:modified>
</cp:coreProperties>
</file>